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83B66-63A5-48EA-8D8C-3FFE1ADE62F9}" v="4" dt="2022-01-20T04:10:28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019BTECS00067 Vaibhav Kute" userId="S::vaibhav.kute_walchandsangli.ac.in#ext#@walchandsangli.onmicrosoft.com::0df2ae8f-11d8-4f65-a4da-a66c05879dbb" providerId="AD" clId="Web-{5BE83B66-63A5-48EA-8D8C-3FFE1ADE62F9}"/>
    <pc:docChg chg="addSld delSld">
      <pc:chgData name="2019BTECS00067 Vaibhav Kute" userId="S::vaibhav.kute_walchandsangli.ac.in#ext#@walchandsangli.onmicrosoft.com::0df2ae8f-11d8-4f65-a4da-a66c05879dbb" providerId="AD" clId="Web-{5BE83B66-63A5-48EA-8D8C-3FFE1ADE62F9}" dt="2022-01-20T04:10:25.192" v="1"/>
      <pc:docMkLst>
        <pc:docMk/>
      </pc:docMkLst>
      <pc:sldChg chg="add del">
        <pc:chgData name="2019BTECS00067 Vaibhav Kute" userId="S::vaibhav.kute_walchandsangli.ac.in#ext#@walchandsangli.onmicrosoft.com::0df2ae8f-11d8-4f65-a4da-a66c05879dbb" providerId="AD" clId="Web-{5BE83B66-63A5-48EA-8D8C-3FFE1ADE62F9}" dt="2022-01-20T04:10:25.192" v="1"/>
        <pc:sldMkLst>
          <pc:docMk/>
          <pc:sldMk cId="0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c4c2e3e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c4c2e3e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c4c2e3e94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c4c2e3e94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c4c2e3e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c4c2e3e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c4c2e3e94_2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c4c2e3e94_2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c4c2e3e9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c4c2e3e9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erver_(computing)" TargetMode="External"/><Relationship Id="rId3" Type="http://schemas.openxmlformats.org/officeDocument/2006/relationships/hyperlink" Target="https://en.wikipedia.org/wiki/Data_center" TargetMode="External"/><Relationship Id="rId7" Type="http://schemas.openxmlformats.org/officeDocument/2006/relationships/hyperlink" Target="https://en.wikipedia.org/wiki/Fault_toleran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Load_balancing_(computing)" TargetMode="External"/><Relationship Id="rId5" Type="http://schemas.openxmlformats.org/officeDocument/2006/relationships/hyperlink" Target="https://en.wikipedia.org/wiki/List_of_Google_products" TargetMode="External"/><Relationship Id="rId4" Type="http://schemas.openxmlformats.org/officeDocument/2006/relationships/hyperlink" Target="https://en.wikipedia.org/wiki/Google" TargetMode="External"/><Relationship Id="rId9" Type="http://schemas.openxmlformats.org/officeDocument/2006/relationships/hyperlink" Target="https://en.wikipedia.org/wiki/Gartn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compute/docs/instance-groups#types_of_managed_instance_group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about/datacenters/locations/jackson-county/" TargetMode="External"/><Relationship Id="rId13" Type="http://schemas.openxmlformats.org/officeDocument/2006/relationships/hyperlink" Target="https://www.google.com/about/datacenters/locations/dublin/" TargetMode="External"/><Relationship Id="rId3" Type="http://schemas.openxmlformats.org/officeDocument/2006/relationships/hyperlink" Target="https://www.google.com/about/datacenters/locations/berkeley-county/" TargetMode="External"/><Relationship Id="rId7" Type="http://schemas.openxmlformats.org/officeDocument/2006/relationships/hyperlink" Target="https://www.google.com/about/datacenters/locations/henderson/" TargetMode="External"/><Relationship Id="rId12" Type="http://schemas.openxmlformats.org/officeDocument/2006/relationships/hyperlink" Target="https://www.google.com/about/datacenters/locations/singapor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oogle.com/about/datacenters/locations/douglas-county/" TargetMode="External"/><Relationship Id="rId11" Type="http://schemas.openxmlformats.org/officeDocument/2006/relationships/hyperlink" Target="https://www.google.com/about/datacenters/locations/changhua-county/" TargetMode="External"/><Relationship Id="rId5" Type="http://schemas.openxmlformats.org/officeDocument/2006/relationships/hyperlink" Target="https://www.google.com/about/datacenters/locations/the-dalles/" TargetMode="External"/><Relationship Id="rId10" Type="http://schemas.openxmlformats.org/officeDocument/2006/relationships/hyperlink" Target="https://www.google.com/about/datacenters/locations/quilicura/" TargetMode="External"/><Relationship Id="rId4" Type="http://schemas.openxmlformats.org/officeDocument/2006/relationships/hyperlink" Target="https://www.google.com/about/datacenters/locations/council-bluffs/" TargetMode="External"/><Relationship Id="rId9" Type="http://schemas.openxmlformats.org/officeDocument/2006/relationships/hyperlink" Target="https://www.google.com/about/datacenters/locations/lenoi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stack" TargetMode="External"/><Relationship Id="rId7" Type="http://schemas.openxmlformats.org/officeDocument/2006/relationships/hyperlink" Target="https://en.wikipedia.org/wiki/Go_(programming_language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Python_(programming_language)" TargetMode="External"/><Relationship Id="rId5" Type="http://schemas.openxmlformats.org/officeDocument/2006/relationships/hyperlink" Target="https://en.wikipedia.org/wiki/Java_(programming_language)" TargetMode="External"/><Relationship Id="rId4" Type="http://schemas.openxmlformats.org/officeDocument/2006/relationships/hyperlink" Target="https://en.wikipedia.org/wiki/C%2B%2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54575" y="42875"/>
            <a:ext cx="8520600" cy="20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73E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</a:t>
            </a:r>
            <a:r>
              <a:rPr lang="en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</a:t>
            </a:r>
            <a:r>
              <a:rPr lang="en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</a:t>
            </a:r>
            <a:r>
              <a:rPr lang="en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</a:t>
            </a:r>
            <a:r>
              <a:rPr lang="en">
                <a:solidFill>
                  <a:srgbClr val="00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</a:t>
            </a:r>
            <a:r>
              <a:rPr lang="en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data center</a:t>
            </a:r>
            <a:r>
              <a:rPr lang="en"/>
              <a:t>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2876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Group number - 1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of google data center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50" b="1">
                <a:solidFill>
                  <a:srgbClr val="202122"/>
                </a:solidFill>
                <a:highlight>
                  <a:srgbClr val="FFFFFF"/>
                </a:highlight>
              </a:rPr>
              <a:t>Google data centers</a:t>
            </a:r>
            <a:r>
              <a:rPr lang="en" sz="1850">
                <a:solidFill>
                  <a:srgbClr val="202122"/>
                </a:solidFill>
                <a:highlight>
                  <a:srgbClr val="FFFFFF"/>
                </a:highlight>
              </a:rPr>
              <a:t> are the large </a:t>
            </a:r>
            <a:r>
              <a:rPr lang="en" sz="18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center</a:t>
            </a:r>
            <a:r>
              <a:rPr lang="en" sz="1850">
                <a:solidFill>
                  <a:srgbClr val="202122"/>
                </a:solidFill>
                <a:highlight>
                  <a:srgbClr val="FFFFFF"/>
                </a:highlight>
              </a:rPr>
              <a:t> facilities </a:t>
            </a:r>
            <a:r>
              <a:rPr lang="en" sz="18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</a:t>
            </a:r>
            <a:r>
              <a:rPr lang="en" sz="1850">
                <a:solidFill>
                  <a:srgbClr val="202122"/>
                </a:solidFill>
                <a:highlight>
                  <a:srgbClr val="FFFFFF"/>
                </a:highlight>
              </a:rPr>
              <a:t> uses to provide </a:t>
            </a:r>
            <a:r>
              <a:rPr lang="en" sz="18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their services</a:t>
            </a:r>
            <a:r>
              <a:rPr lang="en" sz="1850">
                <a:solidFill>
                  <a:srgbClr val="202122"/>
                </a:solidFill>
                <a:highlight>
                  <a:srgbClr val="FFFFFF"/>
                </a:highlight>
              </a:rPr>
              <a:t>, which combine large drives, computer nodes organized in aisles of racks, internal and external networking, environmental controls (mainly cooling and humidification control), and operations software (especially as concerns </a:t>
            </a:r>
            <a:r>
              <a:rPr lang="en" sz="18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load balancing</a:t>
            </a:r>
            <a:r>
              <a:rPr lang="en" sz="1850">
                <a:solidFill>
                  <a:srgbClr val="202122"/>
                </a:solidFill>
                <a:highlight>
                  <a:srgbClr val="FFFFFF"/>
                </a:highlight>
              </a:rPr>
              <a:t> and </a:t>
            </a:r>
            <a:r>
              <a:rPr lang="en" sz="18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fault tolerance</a:t>
            </a:r>
            <a:r>
              <a:rPr lang="en" sz="1850">
                <a:solidFill>
                  <a:srgbClr val="202122"/>
                </a:solidFill>
                <a:highlight>
                  <a:srgbClr val="FFFFFF"/>
                </a:highlight>
              </a:rPr>
              <a:t>).</a:t>
            </a:r>
            <a:endParaRPr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9459"/>
              <a:buFont typeface="Arial"/>
              <a:buNone/>
            </a:pPr>
            <a:endParaRPr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9459"/>
              <a:buFont typeface="Arial"/>
              <a:buNone/>
            </a:pPr>
            <a:r>
              <a:rPr lang="en" sz="1850">
                <a:solidFill>
                  <a:srgbClr val="202122"/>
                </a:solidFill>
                <a:highlight>
                  <a:srgbClr val="FFFFFF"/>
                </a:highlight>
              </a:rPr>
              <a:t>There is no official data on how many </a:t>
            </a:r>
            <a:r>
              <a:rPr lang="en" sz="18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servers</a:t>
            </a:r>
            <a:r>
              <a:rPr lang="en" sz="1850">
                <a:solidFill>
                  <a:srgbClr val="202122"/>
                </a:solidFill>
                <a:highlight>
                  <a:srgbClr val="FFFFFF"/>
                </a:highlight>
              </a:rPr>
              <a:t> are in Google data centers, but </a:t>
            </a:r>
            <a:r>
              <a:rPr lang="en" sz="18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Gartner</a:t>
            </a:r>
            <a:r>
              <a:rPr lang="en" sz="1850">
                <a:solidFill>
                  <a:srgbClr val="202122"/>
                </a:solidFill>
                <a:highlight>
                  <a:srgbClr val="FFFFFF"/>
                </a:highlight>
              </a:rPr>
              <a:t> estimated in a July 2016 report that Google at the time had 2.5 million servers. This number is changing as the company expands capacity and refreshes its hardware. </a:t>
            </a:r>
            <a:r>
              <a:rPr lang="en" sz="1732">
                <a:solidFill>
                  <a:schemeClr val="dk1"/>
                </a:solidFill>
                <a:highlight>
                  <a:srgbClr val="FFFFFF"/>
                </a:highlight>
              </a:rPr>
              <a:t>Google often puts data centers close to large population hubs to help its web services respond quickly.</a:t>
            </a:r>
            <a:endParaRPr sz="1732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3494"/>
              <a:buFont typeface="Arial"/>
              <a:buNone/>
            </a:pPr>
            <a:r>
              <a:rPr lang="en" sz="1732">
                <a:solidFill>
                  <a:schemeClr val="dk1"/>
                </a:solidFill>
                <a:highlight>
                  <a:srgbClr val="FFFFFF"/>
                </a:highlight>
              </a:rPr>
              <a:t>According to published reports, each rack contains 80 cores in 40 dual-core Intel chips. 8,180 x 80 = 654,400 processor cores.</a:t>
            </a:r>
            <a:endParaRPr sz="1732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Regions and zones of GCP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293370" algn="l" rtl="0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Google Cloud selects data centers and designs its infrastructure to provide a uniform level of performance, security, and reliability.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337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 sz="1200" i="1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zone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 deployment area for Google Cloud resources within a region.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337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Zones should be considered a single failure domain within a region.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337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deploy fault-tolerant applications with high availability and help protect against unexpected failures, deploy your applications across multiple zones in a region.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337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Google Cloud's services and resources can be zonal, regional, or managed by Google across multiple regions.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337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Region-&gt;Zone-&gt;data centers (us-west)-&gt;(us-west-1)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202124"/>
                </a:solidFill>
                <a:highlight>
                  <a:srgbClr val="FFFFFF"/>
                </a:highlight>
              </a:rPr>
              <a:t>Zonal resources</a:t>
            </a:r>
            <a:endParaRPr sz="13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293370" algn="l" rtl="0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Zonal resources operate within a single zone. Zonal outages can affect some or all of the resources in that zone. An example of a zonal resource is a </a:t>
            </a: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Compute Engine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virtual machine (VM) instance that resides within a specific zone.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202124"/>
                </a:solidFill>
                <a:highlight>
                  <a:srgbClr val="FFFFFF"/>
                </a:highlight>
              </a:rPr>
              <a:t>Regional resources</a:t>
            </a:r>
            <a:endParaRPr sz="13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293370" algn="l" rtl="0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Regional resources are resources that are redundantly deployed across multiple zones within a region, for example App Engine applications, or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regional managed instance groups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This gives them higher availability relative to zonal resources.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337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Roboto"/>
              <a:buChar char="●"/>
            </a:pP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>
                <a:solidFill>
                  <a:srgbClr val="FFFFFF"/>
                </a:solidFill>
                <a:highlight>
                  <a:srgbClr val="5E97F6"/>
                </a:highlight>
                <a:latin typeface="Roboto"/>
                <a:ea typeface="Roboto"/>
                <a:cs typeface="Roboto"/>
                <a:sym typeface="Roboto"/>
              </a:rPr>
              <a:t>Google data center locations</a:t>
            </a:r>
            <a:endParaRPr sz="2700">
              <a:solidFill>
                <a:srgbClr val="FFFFFF"/>
              </a:solidFill>
              <a:highlight>
                <a:srgbClr val="5E97F6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73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6965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49"/>
              <a:buFont typeface="Roboto"/>
              <a:buChar char="●"/>
            </a:pPr>
            <a:r>
              <a:rPr lang="en" sz="1549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North America</a:t>
            </a:r>
            <a:endParaRPr sz="1549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8363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784"/>
              <a:buFont typeface="Roboto"/>
              <a:buChar char="○"/>
            </a:pPr>
            <a:r>
              <a:rPr lang="en" sz="783">
                <a:solidFill>
                  <a:srgbClr val="1A73E8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</a:t>
            </a:r>
            <a:r>
              <a:rPr lang="en" sz="783">
                <a:solidFill>
                  <a:srgbClr val="1A73E8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erkeley County, South Carolina</a:t>
            </a:r>
            <a:r>
              <a:rPr lang="en" sz="783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783">
              <a:solidFill>
                <a:srgbClr val="202124"/>
              </a:solidFill>
              <a:highlight>
                <a:srgbClr val="FFFFFF"/>
              </a:highlight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914400" lvl="1" indent="-278363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84"/>
              <a:buFont typeface="Roboto"/>
              <a:buChar char="○"/>
            </a:pPr>
            <a:r>
              <a:rPr lang="en" sz="783">
                <a:solidFill>
                  <a:srgbClr val="1A73E8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Council Bluffs, Iowa</a:t>
            </a:r>
            <a:endParaRPr sz="783">
              <a:solidFill>
                <a:srgbClr val="202124"/>
              </a:solidFill>
              <a:highlight>
                <a:srgbClr val="FFFFFF"/>
              </a:highlight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914400" lvl="1" indent="-278363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84"/>
              <a:buFont typeface="Roboto"/>
              <a:buChar char="○"/>
            </a:pPr>
            <a:r>
              <a:rPr lang="en" sz="783">
                <a:solidFill>
                  <a:srgbClr val="1A73E8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Dalles, Oregon</a:t>
            </a:r>
            <a:endParaRPr sz="783">
              <a:solidFill>
                <a:srgbClr val="202124"/>
              </a:solidFill>
              <a:highlight>
                <a:srgbClr val="FFFFFF"/>
              </a:highlight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914400" lvl="1" indent="-278363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84"/>
              <a:buFont typeface="Roboto"/>
              <a:buChar char="○"/>
            </a:pPr>
            <a:r>
              <a:rPr lang="en" sz="783">
                <a:solidFill>
                  <a:srgbClr val="1A73E8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Douglas County, Georgia</a:t>
            </a:r>
            <a:endParaRPr sz="783">
              <a:solidFill>
                <a:srgbClr val="202124"/>
              </a:solidFill>
              <a:highlight>
                <a:srgbClr val="FFFFFF"/>
              </a:highlight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914400" lvl="1" indent="-278363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84"/>
              <a:buFont typeface="Roboto"/>
              <a:buChar char="○"/>
            </a:pPr>
            <a:r>
              <a:rPr lang="en" sz="783">
                <a:solidFill>
                  <a:srgbClr val="1A73E8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Henderson, Nevada</a:t>
            </a:r>
            <a:endParaRPr sz="871"/>
          </a:p>
          <a:p>
            <a:pPr marL="914400" lvl="1" indent="-278363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784"/>
              <a:buFont typeface="Roboto"/>
              <a:buChar char="○"/>
            </a:pPr>
            <a:r>
              <a:rPr lang="en" sz="783">
                <a:solidFill>
                  <a:srgbClr val="1A73E8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Jackson County, Alabama</a:t>
            </a:r>
            <a:endParaRPr sz="783">
              <a:solidFill>
                <a:srgbClr val="202124"/>
              </a:solidFill>
              <a:highlight>
                <a:srgbClr val="FFFFFF"/>
              </a:highlight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914400" lvl="1" indent="-278363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84"/>
              <a:buFont typeface="Roboto"/>
              <a:buChar char="○"/>
            </a:pPr>
            <a:r>
              <a:rPr lang="en" sz="783">
                <a:solidFill>
                  <a:srgbClr val="1A73E8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Lenoir, North Carolina</a:t>
            </a:r>
            <a:endParaRPr sz="871"/>
          </a:p>
          <a:p>
            <a:pPr marL="457200" lvl="0" indent="-297657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88"/>
              <a:buFont typeface="Roboto"/>
              <a:buChar char="●"/>
            </a:pPr>
            <a:r>
              <a:rPr lang="en" sz="1087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South America</a:t>
            </a:r>
            <a:endParaRPr sz="1087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8363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784"/>
              <a:buFont typeface="Roboto"/>
              <a:buChar char="○"/>
            </a:pPr>
            <a:r>
              <a:rPr lang="en" sz="783">
                <a:solidFill>
                  <a:srgbClr val="174EA6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Quilicura, Chile</a:t>
            </a:r>
            <a:endParaRPr sz="783">
              <a:solidFill>
                <a:srgbClr val="202124"/>
              </a:solidFill>
              <a:highlight>
                <a:srgbClr val="FFFFFF"/>
              </a:highlight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0" indent="-290269" algn="l" rtl="0">
              <a:spcBef>
                <a:spcPts val="0"/>
              </a:spcBef>
              <a:spcAft>
                <a:spcPts val="0"/>
              </a:spcAft>
              <a:buSzPts val="971"/>
              <a:buChar char="●"/>
            </a:pPr>
            <a:r>
              <a:rPr lang="en" sz="933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Asia</a:t>
            </a:r>
            <a:endParaRPr sz="933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83919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871"/>
              <a:buChar char="○"/>
            </a:pPr>
            <a:r>
              <a:rPr lang="en" sz="783">
                <a:solidFill>
                  <a:srgbClr val="1A73E8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Changhua County, Taiwan</a:t>
            </a:r>
            <a:endParaRPr sz="871"/>
          </a:p>
          <a:p>
            <a:pPr marL="914400" marR="317500" lvl="1" indent="-278363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84"/>
              <a:buFont typeface="Roboto"/>
              <a:buChar char="○"/>
            </a:pPr>
            <a:r>
              <a:rPr lang="en" sz="783">
                <a:solidFill>
                  <a:srgbClr val="174EA6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Singapore</a:t>
            </a:r>
            <a:endParaRPr/>
          </a:p>
          <a:p>
            <a:pPr marL="914400" marR="317500" lvl="1" indent="-278363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174EA6"/>
              </a:buClr>
              <a:buSzPts val="784"/>
              <a:buChar char="○"/>
            </a:pPr>
            <a:r>
              <a:rPr lang="en"/>
              <a:t>India </a:t>
            </a:r>
            <a:endParaRPr sz="783">
              <a:solidFill>
                <a:srgbClr val="174EA6"/>
              </a:solidFill>
              <a:uFill>
                <a:noFill/>
              </a:uFill>
              <a:hlinkClick r:id="rId1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0" indent="-287888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34"/>
              <a:buFont typeface="Roboto"/>
              <a:buChar char="●"/>
            </a:pPr>
            <a:r>
              <a:rPr lang="en" sz="933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Europe</a:t>
            </a:r>
            <a:endParaRPr sz="933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 algn="l" rtl="0">
              <a:lnSpc>
                <a:spcPct val="1625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83">
                <a:solidFill>
                  <a:srgbClr val="1A73E8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Dublin, Ireland</a:t>
            </a:r>
            <a:endParaRPr sz="783">
              <a:solidFill>
                <a:srgbClr val="1A73E8"/>
              </a:solidFill>
              <a:highlight>
                <a:srgbClr val="FFFFFF"/>
              </a:highlight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1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 rtl="0">
              <a:lnSpc>
                <a:spcPct val="162500"/>
              </a:lnSpc>
              <a:spcBef>
                <a:spcPts val="300"/>
              </a:spcBef>
              <a:spcAft>
                <a:spcPts val="0"/>
              </a:spcAft>
              <a:buSzPts val="275"/>
              <a:buNone/>
            </a:pPr>
            <a:endParaRPr sz="362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SzPts val="275"/>
              <a:buNone/>
            </a:pPr>
            <a:endParaRPr sz="5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Layers in Google Data Centers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39024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ct val="53658"/>
              <a:buFont typeface="Arial"/>
              <a:buNone/>
            </a:pPr>
            <a:r>
              <a:rPr lang="en" sz="20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Layer 1: Signage and Fencing</a:t>
            </a:r>
            <a:endParaRPr sz="20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9024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ct val="53658"/>
              <a:buFont typeface="Arial"/>
              <a:buNone/>
            </a:pPr>
            <a:r>
              <a:rPr lang="en" sz="20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Layer 2: Secure Perimeter</a:t>
            </a:r>
            <a:endParaRPr sz="20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9024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ct val="53658"/>
              <a:buFont typeface="Arial"/>
              <a:buNone/>
            </a:pPr>
            <a:r>
              <a:rPr lang="en" sz="20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Layer 3: Building Access</a:t>
            </a:r>
            <a:endParaRPr sz="20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9024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ct val="53658"/>
              <a:buFont typeface="Arial"/>
              <a:buNone/>
            </a:pPr>
            <a:r>
              <a:rPr lang="en" sz="20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Layer 4: Security Operations Center</a:t>
            </a:r>
            <a:endParaRPr sz="20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9024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ct val="53658"/>
              <a:buFont typeface="Arial"/>
              <a:buNone/>
            </a:pPr>
            <a:r>
              <a:rPr lang="en" sz="20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Layer 5: Data Center Floor</a:t>
            </a:r>
            <a:endParaRPr sz="20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9024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ct val="53658"/>
              <a:buFont typeface="Arial"/>
              <a:buNone/>
            </a:pPr>
            <a:r>
              <a:rPr lang="en" sz="20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Layer 6: Secure Hard Drive Destruction</a:t>
            </a:r>
            <a:endParaRPr sz="20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used in google data center 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50" dirty="0">
                <a:solidFill>
                  <a:srgbClr val="202122"/>
                </a:solidFill>
                <a:highlight>
                  <a:srgbClr val="FFFFFF"/>
                </a:highlight>
              </a:rPr>
              <a:t>Most of the </a:t>
            </a:r>
            <a:r>
              <a:rPr lang="en" sz="2050" dirty="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 stack</a:t>
            </a:r>
            <a:r>
              <a:rPr lang="en" sz="2050" dirty="0">
                <a:solidFill>
                  <a:srgbClr val="202122"/>
                </a:solidFill>
                <a:highlight>
                  <a:srgbClr val="FFFFFF"/>
                </a:highlight>
              </a:rPr>
              <a:t> that Google uses on their servers was developed in-house. According to a well-known Google employee, </a:t>
            </a:r>
            <a:r>
              <a:rPr lang="en" sz="2050" dirty="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C++</a:t>
            </a:r>
            <a:r>
              <a:rPr lang="en" sz="2050" dirty="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lang="en" sz="2050" dirty="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en" sz="2050" dirty="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lang="en" sz="2050" dirty="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en" sz="2050" dirty="0">
                <a:solidFill>
                  <a:srgbClr val="202122"/>
                </a:solidFill>
                <a:highlight>
                  <a:srgbClr val="FFFFFF"/>
                </a:highlight>
              </a:rPr>
              <a:t> and (more recently) </a:t>
            </a:r>
            <a:r>
              <a:rPr lang="en" sz="2050" dirty="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</a:t>
            </a:r>
            <a:r>
              <a:rPr lang="en" sz="2050" dirty="0">
                <a:solidFill>
                  <a:srgbClr val="202122"/>
                </a:solidFill>
                <a:highlight>
                  <a:srgbClr val="FFFFFF"/>
                </a:highlight>
              </a:rPr>
              <a:t> are favored over other programming languages. For example, the back end of Gmail is written in Java and the back end of Google Search is written in C++. Google has acknowledged that Python has played an important role from the beginning, and that it continues to do so as the system grows and evolves.</a:t>
            </a:r>
            <a:endParaRPr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51891170C4CA4DB9B791D41E3A43BD" ma:contentTypeVersion="10" ma:contentTypeDescription="Create a new document." ma:contentTypeScope="" ma:versionID="4cc7675327124e7f2b8af032e5e6556f">
  <xsd:schema xmlns:xsd="http://www.w3.org/2001/XMLSchema" xmlns:xs="http://www.w3.org/2001/XMLSchema" xmlns:p="http://schemas.microsoft.com/office/2006/metadata/properties" xmlns:ns2="038582cc-e9a7-4351-942d-336098a7c847" xmlns:ns3="1dfa0287-8734-4183-b704-0ce8068d2ef1" targetNamespace="http://schemas.microsoft.com/office/2006/metadata/properties" ma:root="true" ma:fieldsID="83a9081ed2abc4c4e7e1e1b97d9aaeb9" ns2:_="" ns3:_="">
    <xsd:import namespace="038582cc-e9a7-4351-942d-336098a7c847"/>
    <xsd:import namespace="1dfa0287-8734-4183-b704-0ce8068d2e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582cc-e9a7-4351-942d-336098a7c8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244f735-e156-40a1-89d5-8d54af6bdca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fa0287-8734-4183-b704-0ce8068d2ef1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9b92148a-3da3-4101-a41b-3d2ec2d77d4a}" ma:internalName="TaxCatchAll" ma:showField="CatchAllData" ma:web="1dfa0287-8734-4183-b704-0ce8068d2e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fa0287-8734-4183-b704-0ce8068d2ef1" xsi:nil="true"/>
    <lcf76f155ced4ddcb4097134ff3c332f xmlns="038582cc-e9a7-4351-942d-336098a7c84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56F85EB-33D2-4C30-B526-FA4BD1C5FC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72DE78-B17E-46F9-8A62-617D5043E8B7}"/>
</file>

<file path=customXml/itemProps3.xml><?xml version="1.0" encoding="utf-8"?>
<ds:datastoreItem xmlns:ds="http://schemas.openxmlformats.org/officeDocument/2006/customXml" ds:itemID="{8994B761-4906-421A-9584-DA763B9B379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Simple Light</vt:lpstr>
      <vt:lpstr>Google data center </vt:lpstr>
      <vt:lpstr>Information of google data center </vt:lpstr>
      <vt:lpstr>Regions and zones of GCP</vt:lpstr>
      <vt:lpstr>Google data center locations </vt:lpstr>
      <vt:lpstr>Security Layers in Google Data Centers</vt:lpstr>
      <vt:lpstr>Software used in google data center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data center </dc:title>
  <cp:revision>2</cp:revision>
  <dcterms:modified xsi:type="dcterms:W3CDTF">2022-01-20T04:10:29Z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0x010100BB51891170C4CA4DB9B791D41E3A43BD</vt:lpwstr>
  </property>
  <property fmtid="{D5CDD505-2E9C-101B-9397-08002B2CF9AE}" pid="3" name="MediaServiceImageTags">
    <vt:lpwstr/>
  </property>
</Properties>
</file>