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0" r:id="rId5"/>
    <p:sldId id="261" r:id="rId6"/>
    <p:sldId id="257" r:id="rId7"/>
    <p:sldId id="262" r:id="rId8"/>
  </p:sldIdLst>
  <p:sldSz cx="9144000" cy="5143500" type="screen16x9"/>
  <p:notesSz cx="6858000" cy="9144000"/>
  <p:embeddedFontLst>
    <p:embeddedFont>
      <p:font typeface="Roboto" pitchFamily="2" charset="0"/>
      <p:regular r:id="rId10"/>
      <p:bold r:id="rId11"/>
      <p:italic r:id="rId12"/>
      <p:boldItalic r:id="rId13"/>
    </p:embeddedFont>
    <p:embeddedFont>
      <p:font typeface="Georgia" pitchFamily="18" charset="0"/>
      <p:regular r:id="rId14"/>
      <p:bold r:id="rId15"/>
      <p:italic r:id="rId16"/>
      <p:boldItalic r:id="rId17"/>
    </p:embeddedFont>
    <p:embeddedFont>
      <p:font typeface="Merriweather"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4191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ee31e97b4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ee31e97b4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ee31e97b4_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ee31e97b4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ee31e97b4_8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ee31e97b4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ee31e97b4_1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ee31e97b4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ee31e97b4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ee31e97b4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ee31e97b4_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ee31e97b4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History_of_Google#Beginning" TargetMode="External"/><Relationship Id="rId13" Type="http://schemas.openxmlformats.org/officeDocument/2006/relationships/hyperlink" Target="https://en.wikipedia.org/wiki/IBM" TargetMode="External"/><Relationship Id="rId3" Type="http://schemas.openxmlformats.org/officeDocument/2006/relationships/hyperlink" Target="https://en.wikipedia.org/wiki/Stanford_University" TargetMode="External"/><Relationship Id="rId7" Type="http://schemas.openxmlformats.org/officeDocument/2006/relationships/hyperlink" Target="https://en.wikipedia.org/wiki/Random_access_memory" TargetMode="External"/><Relationship Id="rId12" Type="http://schemas.openxmlformats.org/officeDocument/2006/relationships/hyperlink" Target="https://en.wikipedia.org/wiki/RS/600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en.wikipedia.org/wiki/Megabyte" TargetMode="External"/><Relationship Id="rId11" Type="http://schemas.openxmlformats.org/officeDocument/2006/relationships/hyperlink" Target="https://en.wikipedia.org/wiki/Gigabyte" TargetMode="External"/><Relationship Id="rId5" Type="http://schemas.openxmlformats.org/officeDocument/2006/relationships/hyperlink" Target="https://en.wikipedia.org/wiki/Hertz" TargetMode="External"/><Relationship Id="rId10" Type="http://schemas.openxmlformats.org/officeDocument/2006/relationships/hyperlink" Target="https://en.wikipedia.org/wiki/Intel" TargetMode="External"/><Relationship Id="rId4" Type="http://schemas.openxmlformats.org/officeDocument/2006/relationships/hyperlink" Target="https://en.wikipedia.org/wiki/Sun_Ultra_series" TargetMode="External"/><Relationship Id="rId9" Type="http://schemas.openxmlformats.org/officeDocument/2006/relationships/hyperlink" Target="https://en.wikipedia.org/wiki/Pentium_II" TargetMode="External"/><Relationship Id="rId14" Type="http://schemas.openxmlformats.org/officeDocument/2006/relationships/hyperlink" Target="https://en.wikipedia.org/wiki/SCS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7550" y="728850"/>
            <a:ext cx="8520600" cy="4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b="1" i="1">
                <a:latin typeface="Georgia"/>
                <a:ea typeface="Georgia"/>
                <a:cs typeface="Georgia"/>
                <a:sym typeface="Georgia"/>
              </a:rPr>
              <a:t>What is Data Center?</a:t>
            </a:r>
            <a:endParaRPr sz="2700" b="1" i="1">
              <a:latin typeface="Georgia"/>
              <a:ea typeface="Georgia"/>
              <a:cs typeface="Georgia"/>
              <a:sym typeface="Georgia"/>
            </a:endParaRPr>
          </a:p>
        </p:txBody>
      </p:sp>
      <p:sp>
        <p:nvSpPr>
          <p:cNvPr id="55" name="Google Shape;55;p13"/>
          <p:cNvSpPr txBox="1">
            <a:spLocks noGrp="1"/>
          </p:cNvSpPr>
          <p:nvPr>
            <p:ph type="subTitle" idx="1"/>
          </p:nvPr>
        </p:nvSpPr>
        <p:spPr>
          <a:xfrm>
            <a:off x="217550" y="1678750"/>
            <a:ext cx="8520600" cy="30831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chemeClr val="dk1"/>
              </a:buClr>
              <a:buSzPts val="1400"/>
              <a:buFont typeface="Merriweather"/>
              <a:buChar char="●"/>
            </a:pPr>
            <a:r>
              <a:rPr lang="en" sz="1400">
                <a:solidFill>
                  <a:schemeClr val="dk1"/>
                </a:solidFill>
                <a:highlight>
                  <a:srgbClr val="FFFFFF"/>
                </a:highlight>
                <a:latin typeface="Merriweather"/>
                <a:ea typeface="Merriweather"/>
                <a:cs typeface="Merriweather"/>
                <a:sym typeface="Merriweather"/>
              </a:rPr>
              <a:t>A data center is a facility that centralizes an organization’s shared IT operations and equipment for the purposes of storing, processing, and disseminating data and applications.</a:t>
            </a:r>
            <a:endParaRPr sz="1400">
              <a:solidFill>
                <a:schemeClr val="dk1"/>
              </a:solidFill>
              <a:highlight>
                <a:srgbClr val="FFFFFF"/>
              </a:highlight>
              <a:latin typeface="Merriweather"/>
              <a:ea typeface="Merriweather"/>
              <a:cs typeface="Merriweather"/>
              <a:sym typeface="Merriweather"/>
            </a:endParaRPr>
          </a:p>
          <a:p>
            <a:pPr marL="457200" lvl="0" indent="-320675" algn="just" rtl="0">
              <a:spcBef>
                <a:spcPts val="0"/>
              </a:spcBef>
              <a:spcAft>
                <a:spcPts val="0"/>
              </a:spcAft>
              <a:buClr>
                <a:schemeClr val="dk1"/>
              </a:buClr>
              <a:buSzPts val="1450"/>
              <a:buFont typeface="Merriweather"/>
              <a:buChar char="●"/>
            </a:pPr>
            <a:r>
              <a:rPr lang="en" sz="1450">
                <a:solidFill>
                  <a:schemeClr val="dk1"/>
                </a:solidFill>
                <a:highlight>
                  <a:srgbClr val="FFFFFF"/>
                </a:highlight>
                <a:latin typeface="Merriweather"/>
                <a:ea typeface="Merriweather"/>
                <a:cs typeface="Merriweather"/>
                <a:sym typeface="Merriweather"/>
              </a:rPr>
              <a:t>It is the department in an enterprise that houses and maintains back-end IT systems and data stores — its mainframes, servers and databases. </a:t>
            </a:r>
            <a:endParaRPr sz="1450">
              <a:solidFill>
                <a:schemeClr val="dk1"/>
              </a:solidFill>
              <a:highlight>
                <a:srgbClr val="FFFFFF"/>
              </a:highlight>
              <a:latin typeface="Merriweather"/>
              <a:ea typeface="Merriweather"/>
              <a:cs typeface="Merriweather"/>
              <a:sym typeface="Merriweather"/>
            </a:endParaRPr>
          </a:p>
          <a:p>
            <a:pPr marL="457200" lvl="0" indent="-320675" algn="just" rtl="0">
              <a:spcBef>
                <a:spcPts val="0"/>
              </a:spcBef>
              <a:spcAft>
                <a:spcPts val="0"/>
              </a:spcAft>
              <a:buClr>
                <a:schemeClr val="dk1"/>
              </a:buClr>
              <a:buSzPts val="1450"/>
              <a:buFont typeface="Merriweather"/>
              <a:buChar char="●"/>
            </a:pPr>
            <a:r>
              <a:rPr lang="en" sz="1450">
                <a:solidFill>
                  <a:schemeClr val="dk1"/>
                </a:solidFill>
                <a:highlight>
                  <a:srgbClr val="FFFFFF"/>
                </a:highlight>
                <a:latin typeface="Merriweather"/>
                <a:ea typeface="Merriweather"/>
                <a:cs typeface="Merriweather"/>
                <a:sym typeface="Merriweather"/>
              </a:rPr>
              <a:t>In the days of large, centralized IT operations, this department and all the systems resided in one physical place, hence the name data center.</a:t>
            </a:r>
            <a:endParaRPr sz="1450">
              <a:solidFill>
                <a:schemeClr val="dk1"/>
              </a:solidFill>
              <a:highlight>
                <a:srgbClr val="FFFFFF"/>
              </a:highlight>
              <a:latin typeface="Merriweather"/>
              <a:ea typeface="Merriweather"/>
              <a:cs typeface="Merriweather"/>
              <a:sym typeface="Merriweather"/>
            </a:endParaRPr>
          </a:p>
          <a:p>
            <a:pPr marL="457200" lvl="0" indent="-317500" algn="just" rtl="0">
              <a:spcBef>
                <a:spcPts val="0"/>
              </a:spcBef>
              <a:spcAft>
                <a:spcPts val="0"/>
              </a:spcAft>
              <a:buClr>
                <a:schemeClr val="dk1"/>
              </a:buClr>
              <a:buSzPts val="1400"/>
              <a:buFont typeface="Merriweather"/>
              <a:buChar char="●"/>
            </a:pPr>
            <a:r>
              <a:rPr lang="en" sz="1400">
                <a:solidFill>
                  <a:schemeClr val="dk1"/>
                </a:solidFill>
                <a:highlight>
                  <a:srgbClr val="FFFFFF"/>
                </a:highlight>
                <a:latin typeface="Merriweather"/>
                <a:ea typeface="Merriweather"/>
                <a:cs typeface="Merriweather"/>
                <a:sym typeface="Merriweather"/>
              </a:rPr>
              <a:t>A Data Center in the Cloud. </a:t>
            </a:r>
            <a:endParaRPr sz="1400">
              <a:solidFill>
                <a:schemeClr val="dk1"/>
              </a:solidFill>
              <a:highlight>
                <a:srgbClr val="FFFFFF"/>
              </a:highlight>
              <a:latin typeface="Merriweather"/>
              <a:ea typeface="Merriweather"/>
              <a:cs typeface="Merriweather"/>
              <a:sym typeface="Merriweather"/>
            </a:endParaRPr>
          </a:p>
          <a:p>
            <a:pPr marL="457200" lvl="0" indent="-317500" algn="just" rtl="0">
              <a:spcBef>
                <a:spcPts val="0"/>
              </a:spcBef>
              <a:spcAft>
                <a:spcPts val="0"/>
              </a:spcAft>
              <a:buClr>
                <a:schemeClr val="dk1"/>
              </a:buClr>
              <a:buSzPts val="1400"/>
              <a:buFont typeface="Merriweather"/>
              <a:buChar char="●"/>
            </a:pPr>
            <a:r>
              <a:rPr lang="en" sz="1400">
                <a:solidFill>
                  <a:schemeClr val="dk1"/>
                </a:solidFill>
                <a:highlight>
                  <a:srgbClr val="FFFFFF"/>
                </a:highlight>
                <a:latin typeface="Merriweather"/>
                <a:ea typeface="Merriweather"/>
                <a:cs typeface="Merriweather"/>
                <a:sym typeface="Merriweather"/>
              </a:rPr>
              <a:t>A Cloud Data Center is just like a traditional data center except that the cloud services provider is an expert vendor who is providing all the needed services and support. </a:t>
            </a:r>
            <a:endParaRPr sz="1400">
              <a:solidFill>
                <a:schemeClr val="dk1"/>
              </a:solidFill>
              <a:highlight>
                <a:srgbClr val="FFFFFF"/>
              </a:highlight>
              <a:latin typeface="Merriweather"/>
              <a:ea typeface="Merriweather"/>
              <a:cs typeface="Merriweather"/>
              <a:sym typeface="Merriweather"/>
            </a:endParaRPr>
          </a:p>
          <a:p>
            <a:pPr marL="457200" lvl="0" indent="-317500" algn="just" rtl="0">
              <a:spcBef>
                <a:spcPts val="0"/>
              </a:spcBef>
              <a:spcAft>
                <a:spcPts val="0"/>
              </a:spcAft>
              <a:buClr>
                <a:schemeClr val="dk1"/>
              </a:buClr>
              <a:buSzPts val="1400"/>
              <a:buFont typeface="Merriweather"/>
              <a:buChar char="●"/>
            </a:pPr>
            <a:r>
              <a:rPr lang="en" sz="1400">
                <a:solidFill>
                  <a:schemeClr val="dk1"/>
                </a:solidFill>
                <a:highlight>
                  <a:srgbClr val="FFFFFF"/>
                </a:highlight>
                <a:latin typeface="Merriweather"/>
                <a:ea typeface="Merriweather"/>
                <a:cs typeface="Merriweather"/>
                <a:sym typeface="Merriweather"/>
              </a:rPr>
              <a:t>The client organization outsources the functions that would have been done in-house to the service provider.</a:t>
            </a:r>
            <a:endParaRPr sz="1400">
              <a:solidFill>
                <a:schemeClr val="dk1"/>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400">
              <a:solidFill>
                <a:srgbClr val="666666"/>
              </a:solidFill>
              <a:highlight>
                <a:srgbClr val="FFFFFF"/>
              </a:highlight>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0"/>
            <a:ext cx="8520600" cy="63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i="1">
                <a:latin typeface="Georgia"/>
                <a:ea typeface="Georgia"/>
                <a:cs typeface="Georgia"/>
                <a:sym typeface="Georgia"/>
              </a:rPr>
              <a:t>Google Data Center Locations</a:t>
            </a:r>
            <a:endParaRPr sz="2700" b="1" i="1">
              <a:latin typeface="Georgia"/>
              <a:ea typeface="Georgia"/>
              <a:cs typeface="Georgia"/>
              <a:sym typeface="Georgia"/>
            </a:endParaRPr>
          </a:p>
        </p:txBody>
      </p:sp>
      <p:sp>
        <p:nvSpPr>
          <p:cNvPr id="68" name="Google Shape;68;p15"/>
          <p:cNvSpPr txBox="1">
            <a:spLocks noGrp="1"/>
          </p:cNvSpPr>
          <p:nvPr>
            <p:ph type="body" idx="1"/>
          </p:nvPr>
        </p:nvSpPr>
        <p:spPr>
          <a:xfrm>
            <a:off x="200850" y="631800"/>
            <a:ext cx="8520600" cy="43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202124"/>
                </a:solidFill>
                <a:highlight>
                  <a:srgbClr val="FFFFFF"/>
                </a:highlight>
                <a:latin typeface="Roboto"/>
                <a:ea typeface="Roboto"/>
                <a:cs typeface="Roboto"/>
                <a:sym typeface="Roboto"/>
              </a:rPr>
              <a:t>Google owns and operates data centers </a:t>
            </a:r>
            <a:r>
              <a:rPr lang="en" sz="1700" b="1">
                <a:solidFill>
                  <a:srgbClr val="202124"/>
                </a:solidFill>
                <a:highlight>
                  <a:srgbClr val="FFFFFF"/>
                </a:highlight>
                <a:latin typeface="Roboto"/>
                <a:ea typeface="Roboto"/>
                <a:cs typeface="Roboto"/>
                <a:sym typeface="Roboto"/>
              </a:rPr>
              <a:t>all over the world</a:t>
            </a:r>
            <a:r>
              <a:rPr lang="en" sz="1700">
                <a:solidFill>
                  <a:srgbClr val="202124"/>
                </a:solidFill>
                <a:highlight>
                  <a:srgbClr val="FFFFFF"/>
                </a:highlight>
                <a:latin typeface="Roboto"/>
                <a:ea typeface="Roboto"/>
                <a:cs typeface="Roboto"/>
                <a:sym typeface="Roboto"/>
              </a:rPr>
              <a:t>,</a:t>
            </a:r>
            <a:r>
              <a:rPr lang="en" sz="2000">
                <a:solidFill>
                  <a:srgbClr val="202124"/>
                </a:solidFill>
                <a:highlight>
                  <a:srgbClr val="FFFFFF"/>
                </a:highlight>
                <a:latin typeface="Roboto"/>
                <a:ea typeface="Roboto"/>
                <a:cs typeface="Roboto"/>
                <a:sym typeface="Roboto"/>
              </a:rPr>
              <a:t> </a:t>
            </a:r>
            <a:r>
              <a:rPr lang="en" sz="1600">
                <a:solidFill>
                  <a:srgbClr val="202124"/>
                </a:solidFill>
                <a:highlight>
                  <a:srgbClr val="FFFFFF"/>
                </a:highlight>
                <a:latin typeface="Roboto"/>
                <a:ea typeface="Roboto"/>
                <a:cs typeface="Roboto"/>
                <a:sym typeface="Roboto"/>
              </a:rPr>
              <a:t>helping to keep the internet humming </a:t>
            </a:r>
            <a:r>
              <a:rPr lang="en" sz="1600" b="1">
                <a:solidFill>
                  <a:srgbClr val="202124"/>
                </a:solidFill>
                <a:highlight>
                  <a:srgbClr val="FFFFFF"/>
                </a:highlight>
                <a:latin typeface="Roboto"/>
                <a:ea typeface="Roboto"/>
                <a:cs typeface="Roboto"/>
                <a:sym typeface="Roboto"/>
              </a:rPr>
              <a:t>24/7</a:t>
            </a:r>
            <a:r>
              <a:rPr lang="en" sz="1600">
                <a:solidFill>
                  <a:srgbClr val="202124"/>
                </a:solidFill>
                <a:highlight>
                  <a:srgbClr val="FFFFFF"/>
                </a:highlight>
                <a:latin typeface="Roboto"/>
                <a:ea typeface="Roboto"/>
                <a:cs typeface="Roboto"/>
                <a:sym typeface="Roboto"/>
              </a:rPr>
              <a:t>.</a:t>
            </a:r>
            <a:endParaRPr sz="16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202124"/>
              </a:solidFill>
              <a:highlight>
                <a:srgbClr val="FFFFFF"/>
              </a:highlight>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532100" y="1507425"/>
            <a:ext cx="3281200" cy="3513975"/>
          </a:xfrm>
          <a:prstGeom prst="rect">
            <a:avLst/>
          </a:prstGeom>
          <a:noFill/>
          <a:ln>
            <a:noFill/>
          </a:ln>
        </p:spPr>
      </p:pic>
      <p:pic>
        <p:nvPicPr>
          <p:cNvPr id="70" name="Google Shape;70;p15"/>
          <p:cNvPicPr preferRelativeResize="0"/>
          <p:nvPr/>
        </p:nvPicPr>
        <p:blipFill>
          <a:blip r:embed="rId4">
            <a:alphaModFix/>
          </a:blip>
          <a:stretch>
            <a:fillRect/>
          </a:stretch>
        </p:blipFill>
        <p:spPr>
          <a:xfrm>
            <a:off x="4572000" y="1573925"/>
            <a:ext cx="3066825" cy="351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22" b="1" i="1">
                <a:latin typeface="Georgia"/>
                <a:ea typeface="Georgia"/>
                <a:cs typeface="Georgia"/>
                <a:sym typeface="Georgia"/>
              </a:rPr>
              <a:t>Google Data Center Locations </a:t>
            </a:r>
            <a:r>
              <a:rPr lang="en">
                <a:latin typeface="Georgia"/>
                <a:ea typeface="Georgia"/>
                <a:cs typeface="Georgia"/>
                <a:sym typeface="Georgia"/>
              </a:rPr>
              <a:t>- </a:t>
            </a:r>
            <a:endParaRPr>
              <a:latin typeface="Georgia"/>
              <a:ea typeface="Georgia"/>
              <a:cs typeface="Georgia"/>
              <a:sym typeface="Georgia"/>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rotWithShape="1">
          <a:blip r:embed="rId3">
            <a:alphaModFix/>
          </a:blip>
          <a:srcRect b="14951"/>
          <a:stretch/>
        </p:blipFill>
        <p:spPr>
          <a:xfrm>
            <a:off x="311700" y="1152475"/>
            <a:ext cx="8520600"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8750" y="83250"/>
            <a:ext cx="7613100" cy="49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83" b="1" i="1">
                <a:solidFill>
                  <a:srgbClr val="222222"/>
                </a:solidFill>
                <a:highlight>
                  <a:srgbClr val="FFFFFF"/>
                </a:highlight>
                <a:latin typeface="Georgia"/>
                <a:ea typeface="Georgia"/>
                <a:cs typeface="Georgia"/>
                <a:sym typeface="Georgia"/>
              </a:rPr>
              <a:t>Where are Google’s Cloud data centers?</a:t>
            </a:r>
            <a:endParaRPr sz="4133" i="1"/>
          </a:p>
        </p:txBody>
      </p:sp>
      <p:sp>
        <p:nvSpPr>
          <p:cNvPr id="83" name="Google Shape;83;p17"/>
          <p:cNvSpPr txBox="1">
            <a:spLocks noGrp="1"/>
          </p:cNvSpPr>
          <p:nvPr>
            <p:ph type="body" idx="1"/>
          </p:nvPr>
        </p:nvSpPr>
        <p:spPr>
          <a:xfrm>
            <a:off x="486867" y="2139177"/>
            <a:ext cx="8148600" cy="251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a:solidFill>
                  <a:srgbClr val="222222"/>
                </a:solidFill>
                <a:highlight>
                  <a:srgbClr val="FFFFFF"/>
                </a:highlight>
                <a:latin typeface="Georgia"/>
                <a:ea typeface="Georgia"/>
                <a:cs typeface="Georgia"/>
                <a:sym typeface="Georgia"/>
              </a:rPr>
              <a:t>Google has several cloud data centers throughout the world and is bringing more online in 2017. In addition to data centers in the Western US, Central US, Eastern US, Western Europe, and Eastern Asia, the company announced that new “cloud regions” will come online in 2017 in Frankfurt, London, Mumbai, Singapore, Sydney, and Sao Paulo, and in undisclosed areas in Finland, California, The Netherlands, and Northern Virginia.</a:t>
            </a:r>
            <a:endParaRPr sz="1450">
              <a:solidFill>
                <a:srgbClr val="222222"/>
              </a:solidFill>
              <a:highlight>
                <a:srgbClr val="FFFFFF"/>
              </a:highlight>
              <a:latin typeface="Georgia"/>
              <a:ea typeface="Georgia"/>
              <a:cs typeface="Georgia"/>
              <a:sym typeface="Georgia"/>
            </a:endParaRPr>
          </a:p>
          <a:p>
            <a:pPr marL="0" lvl="0" indent="0" algn="l" rtl="0">
              <a:spcBef>
                <a:spcPts val="1200"/>
              </a:spcBef>
              <a:spcAft>
                <a:spcPts val="1200"/>
              </a:spcAft>
              <a:buNone/>
            </a:pPr>
            <a:endParaRPr sz="1450">
              <a:solidFill>
                <a:srgbClr val="222222"/>
              </a:solidFill>
              <a:highlight>
                <a:srgbClr val="FFFFFF"/>
              </a:highlight>
              <a:latin typeface="Georgia"/>
              <a:ea typeface="Georgia"/>
              <a:cs typeface="Georgia"/>
              <a:sym typeface="Georgia"/>
            </a:endParaRPr>
          </a:p>
        </p:txBody>
      </p:sp>
      <p:pic>
        <p:nvPicPr>
          <p:cNvPr id="84" name="Google Shape;84;p17"/>
          <p:cNvPicPr preferRelativeResize="0"/>
          <p:nvPr/>
        </p:nvPicPr>
        <p:blipFill rotWithShape="1">
          <a:blip r:embed="rId3">
            <a:alphaModFix/>
          </a:blip>
          <a:srcRect b="9132"/>
          <a:stretch/>
        </p:blipFill>
        <p:spPr>
          <a:xfrm>
            <a:off x="76288" y="1675762"/>
            <a:ext cx="8745523" cy="3444725"/>
          </a:xfrm>
          <a:prstGeom prst="rect">
            <a:avLst/>
          </a:prstGeom>
          <a:noFill/>
          <a:ln>
            <a:noFill/>
          </a:ln>
        </p:spPr>
      </p:pic>
      <p:sp>
        <p:nvSpPr>
          <p:cNvPr id="85" name="Google Shape;85;p17"/>
          <p:cNvSpPr txBox="1"/>
          <p:nvPr/>
        </p:nvSpPr>
        <p:spPr>
          <a:xfrm>
            <a:off x="298850" y="581975"/>
            <a:ext cx="7336200" cy="12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rgbClr val="222222"/>
                </a:solidFill>
                <a:highlight>
                  <a:srgbClr val="FFFFFF"/>
                </a:highlight>
                <a:latin typeface="Georgia"/>
                <a:ea typeface="Georgia"/>
                <a:cs typeface="Georgia"/>
                <a:sym typeface="Georgia"/>
              </a:rPr>
              <a:t>Google has several cloud data centers throughout the world and is bringing more online in 2017. In addition to data centers in the Western US, Central US, Eastern US, Western Europe, and Eastern Asia, the company announced that new “cloud regions” will come online in 2017 in Frankfurt, London, Mumbai, Singapore, Sydney, and Sao Paulo, and in undisclosed areas in Finland, California, The Netherlands, and Northern Virginia.</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500"/>
              </a:spcBef>
              <a:spcAft>
                <a:spcPts val="0"/>
              </a:spcAft>
              <a:buClr>
                <a:schemeClr val="dk1"/>
              </a:buClr>
              <a:buSzPts val="1100"/>
              <a:buFont typeface="Arial"/>
              <a:buNone/>
            </a:pPr>
            <a:r>
              <a:rPr lang="en" sz="1400">
                <a:solidFill>
                  <a:srgbClr val="202122"/>
                </a:solidFill>
                <a:highlight>
                  <a:srgbClr val="FFFFFF"/>
                </a:highlight>
                <a:latin typeface="Merriweather"/>
                <a:ea typeface="Merriweather"/>
                <a:cs typeface="Merriweather"/>
                <a:sym typeface="Merriweather"/>
              </a:rPr>
              <a:t>The original hardware (circa 1998) that was used by Google when it was located at </a:t>
            </a:r>
            <a:r>
              <a:rPr lang="en" sz="1400">
                <a:solidFill>
                  <a:srgbClr val="0645AD"/>
                </a:solidFill>
                <a:highlight>
                  <a:srgbClr val="FFFFFF"/>
                </a:highlight>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Stanford University</a:t>
            </a:r>
            <a:r>
              <a:rPr lang="en" sz="1400">
                <a:solidFill>
                  <a:srgbClr val="202122"/>
                </a:solidFill>
                <a:highlight>
                  <a:srgbClr val="FFFFFF"/>
                </a:highlight>
                <a:latin typeface="Merriweather"/>
                <a:ea typeface="Merriweather"/>
                <a:cs typeface="Merriweather"/>
                <a:sym typeface="Merriweather"/>
              </a:rPr>
              <a:t> included:</a:t>
            </a:r>
            <a:endParaRPr sz="1400" baseline="30000">
              <a:solidFill>
                <a:srgbClr val="0645AD"/>
              </a:solidFill>
              <a:highlight>
                <a:srgbClr val="FFFFFF"/>
              </a:highlight>
              <a:latin typeface="Merriweather"/>
              <a:ea typeface="Merriweather"/>
              <a:cs typeface="Merriweather"/>
              <a:sym typeface="Merriweather"/>
            </a:endParaRPr>
          </a:p>
          <a:p>
            <a:pPr marL="685800" lvl="0" indent="-317500" algn="l" rtl="0">
              <a:spcBef>
                <a:spcPts val="600"/>
              </a:spcBef>
              <a:spcAft>
                <a:spcPts val="0"/>
              </a:spcAft>
              <a:buClr>
                <a:srgbClr val="202122"/>
              </a:buClr>
              <a:buSzPts val="1400"/>
              <a:buFont typeface="Merriweather"/>
              <a:buChar char="●"/>
            </a:pPr>
            <a:r>
              <a:rPr lang="en" sz="1400">
                <a:solidFill>
                  <a:srgbClr val="0645AD"/>
                </a:solidFill>
                <a:highlight>
                  <a:srgbClr val="FFFFFF"/>
                </a:highlight>
                <a:uFill>
                  <a:noFill/>
                </a:uFill>
                <a:latin typeface="Merriweather"/>
                <a:ea typeface="Merriweather"/>
                <a:cs typeface="Merriweather"/>
                <a:sym typeface="Merriweather"/>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Sun Microsystems Ultra II</a:t>
            </a:r>
            <a:r>
              <a:rPr lang="en" sz="1400">
                <a:solidFill>
                  <a:srgbClr val="202122"/>
                </a:solidFill>
                <a:highlight>
                  <a:srgbClr val="FFFFFF"/>
                </a:highlight>
                <a:latin typeface="Merriweather"/>
                <a:ea typeface="Merriweather"/>
                <a:cs typeface="Merriweather"/>
                <a:sym typeface="Merriweather"/>
              </a:rPr>
              <a:t> with dual 200 </a:t>
            </a:r>
            <a:r>
              <a:rPr lang="en" sz="1400">
                <a:solidFill>
                  <a:srgbClr val="0645AD"/>
                </a:solidFill>
                <a:highlight>
                  <a:srgbClr val="FFFFFF"/>
                </a:highlight>
                <a:uFill>
                  <a:noFill/>
                </a:uFill>
                <a:latin typeface="Merriweather"/>
                <a:ea typeface="Merriweather"/>
                <a:cs typeface="Merriweather"/>
                <a:sym typeface="Merriweather"/>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MHz</a:t>
            </a:r>
            <a:r>
              <a:rPr lang="en" sz="1400">
                <a:solidFill>
                  <a:srgbClr val="202122"/>
                </a:solidFill>
                <a:highlight>
                  <a:srgbClr val="FFFFFF"/>
                </a:highlight>
                <a:latin typeface="Merriweather"/>
                <a:ea typeface="Merriweather"/>
                <a:cs typeface="Merriweather"/>
                <a:sym typeface="Merriweather"/>
              </a:rPr>
              <a:t> processors, and 256 </a:t>
            </a:r>
            <a:r>
              <a:rPr lang="en" sz="1400">
                <a:solidFill>
                  <a:srgbClr val="0645AD"/>
                </a:solidFill>
                <a:highlight>
                  <a:srgbClr val="FFFFFF"/>
                </a:highlight>
                <a:uFill>
                  <a:noFill/>
                </a:uFill>
                <a:latin typeface="Merriweather"/>
                <a:ea typeface="Merriweather"/>
                <a:cs typeface="Merriweather"/>
                <a:sym typeface="Merriweather"/>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MB</a:t>
            </a:r>
            <a:r>
              <a:rPr lang="en" sz="1400">
                <a:solidFill>
                  <a:srgbClr val="202122"/>
                </a:solidFill>
                <a:highlight>
                  <a:srgbClr val="FFFFFF"/>
                </a:highlight>
                <a:latin typeface="Merriweather"/>
                <a:ea typeface="Merriweather"/>
                <a:cs typeface="Merriweather"/>
                <a:sym typeface="Merriweather"/>
              </a:rPr>
              <a:t> of </a:t>
            </a:r>
            <a:r>
              <a:rPr lang="en" sz="1400">
                <a:solidFill>
                  <a:srgbClr val="0645AD"/>
                </a:solidFill>
                <a:highlight>
                  <a:srgbClr val="FFFFFF"/>
                </a:highlight>
                <a:uFill>
                  <a:noFill/>
                </a:uFill>
                <a:latin typeface="Merriweather"/>
                <a:ea typeface="Merriweather"/>
                <a:cs typeface="Merriweather"/>
                <a:sym typeface="Merriweather"/>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RAM</a:t>
            </a:r>
            <a:r>
              <a:rPr lang="en" sz="1400">
                <a:solidFill>
                  <a:srgbClr val="202122"/>
                </a:solidFill>
                <a:highlight>
                  <a:srgbClr val="FFFFFF"/>
                </a:highlight>
                <a:latin typeface="Merriweather"/>
                <a:ea typeface="Merriweather"/>
                <a:cs typeface="Merriweather"/>
                <a:sym typeface="Merriweather"/>
              </a:rPr>
              <a:t>. This was the main machine for the original </a:t>
            </a:r>
            <a:r>
              <a:rPr lang="en" sz="1400">
                <a:solidFill>
                  <a:srgbClr val="0645AD"/>
                </a:solidFill>
                <a:highlight>
                  <a:srgbClr val="FFFFFF"/>
                </a:highlight>
                <a:uFill>
                  <a:noFill/>
                </a:uFill>
                <a:latin typeface="Merriweather"/>
                <a:ea typeface="Merriweather"/>
                <a:cs typeface="Merriweather"/>
                <a:sym typeface="Merriweather"/>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Backrub</a:t>
            </a:r>
            <a:r>
              <a:rPr lang="en" sz="1400">
                <a:solidFill>
                  <a:srgbClr val="202122"/>
                </a:solidFill>
                <a:highlight>
                  <a:srgbClr val="FFFFFF"/>
                </a:highlight>
                <a:latin typeface="Merriweather"/>
                <a:ea typeface="Merriweather"/>
                <a:cs typeface="Merriweather"/>
                <a:sym typeface="Merriweather"/>
              </a:rPr>
              <a:t> system.</a:t>
            </a:r>
            <a:endParaRPr sz="1400">
              <a:solidFill>
                <a:srgbClr val="202122"/>
              </a:solidFill>
              <a:highlight>
                <a:srgbClr val="FFFFFF"/>
              </a:highlight>
              <a:latin typeface="Merriweather"/>
              <a:ea typeface="Merriweather"/>
              <a:cs typeface="Merriweather"/>
              <a:sym typeface="Merriweather"/>
            </a:endParaRPr>
          </a:p>
          <a:p>
            <a:pPr marL="685800" lvl="0" indent="-317500" algn="l" rtl="0">
              <a:spcBef>
                <a:spcPts val="0"/>
              </a:spcBef>
              <a:spcAft>
                <a:spcPts val="0"/>
              </a:spcAft>
              <a:buClr>
                <a:srgbClr val="202122"/>
              </a:buClr>
              <a:buSzPts val="1400"/>
              <a:buFont typeface="Merriweather"/>
              <a:buChar char="●"/>
            </a:pPr>
            <a:r>
              <a:rPr lang="en" sz="1400">
                <a:solidFill>
                  <a:srgbClr val="202122"/>
                </a:solidFill>
                <a:highlight>
                  <a:srgbClr val="FFFFFF"/>
                </a:highlight>
                <a:latin typeface="Merriweather"/>
                <a:ea typeface="Merriweather"/>
                <a:cs typeface="Merriweather"/>
                <a:sym typeface="Merriweather"/>
              </a:rPr>
              <a:t>2 × 300 MHz dual </a:t>
            </a:r>
            <a:r>
              <a:rPr lang="en" sz="1400">
                <a:solidFill>
                  <a:srgbClr val="0645AD"/>
                </a:solidFill>
                <a:highlight>
                  <a:srgbClr val="FFFFFF"/>
                </a:highlight>
                <a:uFill>
                  <a:noFill/>
                </a:uFill>
                <a:latin typeface="Merriweather"/>
                <a:ea typeface="Merriweather"/>
                <a:cs typeface="Merriweather"/>
                <a:sym typeface="Merriweather"/>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Pentium II</a:t>
            </a:r>
            <a:r>
              <a:rPr lang="en" sz="1400">
                <a:solidFill>
                  <a:srgbClr val="202122"/>
                </a:solidFill>
                <a:highlight>
                  <a:srgbClr val="FFFFFF"/>
                </a:highlight>
                <a:latin typeface="Merriweather"/>
                <a:ea typeface="Merriweather"/>
                <a:cs typeface="Merriweather"/>
                <a:sym typeface="Merriweather"/>
              </a:rPr>
              <a:t> servers donated by </a:t>
            </a:r>
            <a:r>
              <a:rPr lang="en" sz="1400">
                <a:solidFill>
                  <a:srgbClr val="0645AD"/>
                </a:solidFill>
                <a:highlight>
                  <a:srgbClr val="FFFFFF"/>
                </a:highlight>
                <a:uFill>
                  <a:noFill/>
                </a:uFill>
                <a:latin typeface="Merriweather"/>
                <a:ea typeface="Merriweather"/>
                <a:cs typeface="Merriweather"/>
                <a:sym typeface="Merriweather"/>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Intel</a:t>
            </a:r>
            <a:r>
              <a:rPr lang="en" sz="1400">
                <a:solidFill>
                  <a:srgbClr val="202122"/>
                </a:solidFill>
                <a:highlight>
                  <a:srgbClr val="FFFFFF"/>
                </a:highlight>
                <a:latin typeface="Merriweather"/>
                <a:ea typeface="Merriweather"/>
                <a:cs typeface="Merriweather"/>
                <a:sym typeface="Merriweather"/>
              </a:rPr>
              <a:t>, they included 512 MB of RAM and 10 × 9 </a:t>
            </a:r>
            <a:r>
              <a:rPr lang="en" sz="1400">
                <a:solidFill>
                  <a:srgbClr val="0645AD"/>
                </a:solidFill>
                <a:highlight>
                  <a:srgbClr val="FFFFFF"/>
                </a:highlight>
                <a:uFill>
                  <a:noFill/>
                </a:uFill>
                <a:latin typeface="Merriweather"/>
                <a:ea typeface="Merriweather"/>
                <a:cs typeface="Merriweather"/>
                <a:sym typeface="Merriweather"/>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GB</a:t>
            </a:r>
            <a:r>
              <a:rPr lang="en" sz="1400">
                <a:solidFill>
                  <a:srgbClr val="202122"/>
                </a:solidFill>
                <a:highlight>
                  <a:srgbClr val="FFFFFF"/>
                </a:highlight>
                <a:latin typeface="Merriweather"/>
                <a:ea typeface="Merriweather"/>
                <a:cs typeface="Merriweather"/>
                <a:sym typeface="Merriweather"/>
              </a:rPr>
              <a:t> hard drives between the two. It was on these that the main search ran.</a:t>
            </a:r>
            <a:endParaRPr sz="1400">
              <a:solidFill>
                <a:srgbClr val="202122"/>
              </a:solidFill>
              <a:highlight>
                <a:srgbClr val="FFFFFF"/>
              </a:highlight>
              <a:latin typeface="Merriweather"/>
              <a:ea typeface="Merriweather"/>
              <a:cs typeface="Merriweather"/>
              <a:sym typeface="Merriweather"/>
            </a:endParaRPr>
          </a:p>
          <a:p>
            <a:pPr marL="685800" lvl="0" indent="-317500" algn="l" rtl="0">
              <a:spcBef>
                <a:spcPts val="0"/>
              </a:spcBef>
              <a:spcAft>
                <a:spcPts val="0"/>
              </a:spcAft>
              <a:buClr>
                <a:srgbClr val="202122"/>
              </a:buClr>
              <a:buSzPts val="1400"/>
              <a:buFont typeface="Merriweather"/>
              <a:buChar char="●"/>
            </a:pPr>
            <a:r>
              <a:rPr lang="en" sz="1400">
                <a:solidFill>
                  <a:srgbClr val="202122"/>
                </a:solidFill>
                <a:highlight>
                  <a:srgbClr val="FFFFFF"/>
                </a:highlight>
                <a:latin typeface="Merriweather"/>
                <a:ea typeface="Merriweather"/>
                <a:cs typeface="Merriweather"/>
                <a:sym typeface="Merriweather"/>
              </a:rPr>
              <a:t>F50 IBM </a:t>
            </a:r>
            <a:r>
              <a:rPr lang="en" sz="1400">
                <a:solidFill>
                  <a:srgbClr val="0645AD"/>
                </a:solidFill>
                <a:highlight>
                  <a:srgbClr val="FFFFFF"/>
                </a:highlight>
                <a:uFill>
                  <a:noFill/>
                </a:uFill>
                <a:latin typeface="Merriweather"/>
                <a:ea typeface="Merriweather"/>
                <a:cs typeface="Merriweather"/>
                <a:sym typeface="Merriweather"/>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RS/6000</a:t>
            </a:r>
            <a:r>
              <a:rPr lang="en" sz="1400">
                <a:solidFill>
                  <a:srgbClr val="202122"/>
                </a:solidFill>
                <a:highlight>
                  <a:srgbClr val="FFFFFF"/>
                </a:highlight>
                <a:latin typeface="Merriweather"/>
                <a:ea typeface="Merriweather"/>
                <a:cs typeface="Merriweather"/>
                <a:sym typeface="Merriweather"/>
              </a:rPr>
              <a:t> donated by </a:t>
            </a:r>
            <a:r>
              <a:rPr lang="en" sz="1400">
                <a:solidFill>
                  <a:srgbClr val="0645AD"/>
                </a:solidFill>
                <a:highlight>
                  <a:srgbClr val="FFFFFF"/>
                </a:highlight>
                <a:uFill>
                  <a:noFill/>
                </a:uFill>
                <a:latin typeface="Merriweather"/>
                <a:ea typeface="Merriweather"/>
                <a:cs typeface="Merriweather"/>
                <a:sym typeface="Merriweather"/>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IBM</a:t>
            </a:r>
            <a:r>
              <a:rPr lang="en" sz="1400">
                <a:solidFill>
                  <a:srgbClr val="202122"/>
                </a:solidFill>
                <a:highlight>
                  <a:srgbClr val="FFFFFF"/>
                </a:highlight>
                <a:latin typeface="Merriweather"/>
                <a:ea typeface="Merriweather"/>
                <a:cs typeface="Merriweather"/>
                <a:sym typeface="Merriweather"/>
              </a:rPr>
              <a:t>, included 4 processors, 512 MB of memory and 8 × 9 GB hard disk drives.</a:t>
            </a:r>
            <a:endParaRPr sz="1400">
              <a:solidFill>
                <a:srgbClr val="202122"/>
              </a:solidFill>
              <a:highlight>
                <a:srgbClr val="FFFFFF"/>
              </a:highlight>
              <a:latin typeface="Merriweather"/>
              <a:ea typeface="Merriweather"/>
              <a:cs typeface="Merriweather"/>
              <a:sym typeface="Merriweather"/>
            </a:endParaRPr>
          </a:p>
          <a:p>
            <a:pPr marL="685800" lvl="0" indent="-317500" algn="l" rtl="0">
              <a:spcBef>
                <a:spcPts val="0"/>
              </a:spcBef>
              <a:spcAft>
                <a:spcPts val="0"/>
              </a:spcAft>
              <a:buClr>
                <a:srgbClr val="202122"/>
              </a:buClr>
              <a:buSzPts val="1400"/>
              <a:buFont typeface="Merriweather"/>
              <a:buChar char="●"/>
            </a:pPr>
            <a:r>
              <a:rPr lang="en" sz="1400">
                <a:solidFill>
                  <a:srgbClr val="202122"/>
                </a:solidFill>
                <a:highlight>
                  <a:srgbClr val="FFFFFF"/>
                </a:highlight>
                <a:latin typeface="Merriweather"/>
                <a:ea typeface="Merriweather"/>
                <a:cs typeface="Merriweather"/>
                <a:sym typeface="Merriweather"/>
              </a:rPr>
              <a:t>Two additional boxes included 3 × 9 GB hard drives and 6 x 4 GB hard disk drives respectively (the original storage for Backrub). These were attached to the Sun Ultra II.</a:t>
            </a:r>
            <a:endParaRPr sz="1400">
              <a:solidFill>
                <a:srgbClr val="202122"/>
              </a:solidFill>
              <a:highlight>
                <a:srgbClr val="FFFFFF"/>
              </a:highlight>
              <a:latin typeface="Merriweather"/>
              <a:ea typeface="Merriweather"/>
              <a:cs typeface="Merriweather"/>
              <a:sym typeface="Merriweather"/>
            </a:endParaRPr>
          </a:p>
          <a:p>
            <a:pPr marL="685800" lvl="0" indent="-317500" algn="l" rtl="0">
              <a:spcBef>
                <a:spcPts val="0"/>
              </a:spcBef>
              <a:spcAft>
                <a:spcPts val="0"/>
              </a:spcAft>
              <a:buClr>
                <a:srgbClr val="202122"/>
              </a:buClr>
              <a:buSzPts val="1400"/>
              <a:buFont typeface="Merriweather"/>
              <a:buChar char="●"/>
            </a:pPr>
            <a:r>
              <a:rPr lang="en" sz="1400">
                <a:solidFill>
                  <a:srgbClr val="202122"/>
                </a:solidFill>
                <a:highlight>
                  <a:srgbClr val="FFFFFF"/>
                </a:highlight>
                <a:latin typeface="Merriweather"/>
                <a:ea typeface="Merriweather"/>
                <a:cs typeface="Merriweather"/>
                <a:sym typeface="Merriweather"/>
              </a:rPr>
              <a:t>SDD disk expansion box with another 8 × 9 GB hard disk drives donated by IBM.</a:t>
            </a:r>
            <a:endParaRPr sz="1400">
              <a:solidFill>
                <a:srgbClr val="202122"/>
              </a:solidFill>
              <a:highlight>
                <a:srgbClr val="FFFFFF"/>
              </a:highlight>
              <a:latin typeface="Merriweather"/>
              <a:ea typeface="Merriweather"/>
              <a:cs typeface="Merriweather"/>
              <a:sym typeface="Merriweather"/>
            </a:endParaRPr>
          </a:p>
          <a:p>
            <a:pPr marL="685800" lvl="0" indent="-317500" algn="l" rtl="0">
              <a:spcBef>
                <a:spcPts val="0"/>
              </a:spcBef>
              <a:spcAft>
                <a:spcPts val="0"/>
              </a:spcAft>
              <a:buClr>
                <a:srgbClr val="202122"/>
              </a:buClr>
              <a:buSzPts val="1400"/>
              <a:buFont typeface="Merriweather"/>
              <a:buChar char="●"/>
            </a:pPr>
            <a:r>
              <a:rPr lang="en" sz="1400">
                <a:solidFill>
                  <a:srgbClr val="202122"/>
                </a:solidFill>
                <a:highlight>
                  <a:srgbClr val="FFFFFF"/>
                </a:highlight>
                <a:latin typeface="Merriweather"/>
                <a:ea typeface="Merriweather"/>
                <a:cs typeface="Merriweather"/>
                <a:sym typeface="Merriweather"/>
              </a:rPr>
              <a:t>Homemade disk box which contained 10 × 9 GB </a:t>
            </a:r>
            <a:r>
              <a:rPr lang="en" sz="1400">
                <a:solidFill>
                  <a:srgbClr val="0645AD"/>
                </a:solidFill>
                <a:highlight>
                  <a:srgbClr val="FFFFFF"/>
                </a:highlight>
                <a:uFill>
                  <a:noFill/>
                </a:uFill>
                <a:latin typeface="Merriweather"/>
                <a:ea typeface="Merriweather"/>
                <a:cs typeface="Merriweather"/>
                <a:sym typeface="Merriweather"/>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SCSI</a:t>
            </a:r>
            <a:r>
              <a:rPr lang="en" sz="1400">
                <a:solidFill>
                  <a:srgbClr val="202122"/>
                </a:solidFill>
                <a:highlight>
                  <a:srgbClr val="FFFFFF"/>
                </a:highlight>
                <a:latin typeface="Merriweather"/>
                <a:ea typeface="Merriweather"/>
                <a:cs typeface="Merriweather"/>
                <a:sym typeface="Merriweather"/>
              </a:rPr>
              <a:t> hard disk drives.</a:t>
            </a:r>
            <a:endParaRPr sz="1400">
              <a:solidFill>
                <a:srgbClr val="202122"/>
              </a:solidFill>
              <a:highlight>
                <a:srgbClr val="FFFFFF"/>
              </a:highlight>
              <a:latin typeface="Merriweather"/>
              <a:ea typeface="Merriweather"/>
              <a:cs typeface="Merriweather"/>
              <a:sym typeface="Merriweather"/>
            </a:endParaRPr>
          </a:p>
          <a:p>
            <a:pPr marL="0" lvl="0" indent="0" algn="l" rtl="0">
              <a:spcBef>
                <a:spcPts val="100"/>
              </a:spcBef>
              <a:spcAft>
                <a:spcPts val="1200"/>
              </a:spcAft>
              <a:buNone/>
            </a:pPr>
            <a:endParaRPr/>
          </a:p>
        </p:txBody>
      </p:sp>
      <p:sp>
        <p:nvSpPr>
          <p:cNvPr id="91" name="Google Shape;91;p18"/>
          <p:cNvSpPr txBox="1">
            <a:spLocks noGrp="1"/>
          </p:cNvSpPr>
          <p:nvPr>
            <p:ph type="title"/>
          </p:nvPr>
        </p:nvSpPr>
        <p:spPr>
          <a:xfrm>
            <a:off x="198950" y="399625"/>
            <a:ext cx="7613100" cy="49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83" b="1" i="1">
                <a:solidFill>
                  <a:srgbClr val="222222"/>
                </a:solidFill>
                <a:highlight>
                  <a:srgbClr val="FFFFFF"/>
                </a:highlight>
                <a:latin typeface="Georgia"/>
                <a:ea typeface="Georgia"/>
                <a:cs typeface="Georgia"/>
                <a:sym typeface="Georgia"/>
              </a:rPr>
              <a:t>How it Started..</a:t>
            </a:r>
            <a:endParaRPr sz="4133"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2925" y="583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i="1">
                <a:latin typeface="Georgia"/>
                <a:ea typeface="Georgia"/>
                <a:cs typeface="Georgia"/>
                <a:sym typeface="Georgia"/>
              </a:rPr>
              <a:t>Google at Glance</a:t>
            </a:r>
            <a:endParaRPr sz="2720" b="1" i="1">
              <a:latin typeface="Georgia"/>
              <a:ea typeface="Georgia"/>
              <a:cs typeface="Georgia"/>
              <a:sym typeface="Georgia"/>
            </a:endParaRPr>
          </a:p>
        </p:txBody>
      </p:sp>
      <p:sp>
        <p:nvSpPr>
          <p:cNvPr id="61" name="Google Shape;61;p14"/>
          <p:cNvSpPr txBox="1">
            <a:spLocks noGrp="1"/>
          </p:cNvSpPr>
          <p:nvPr>
            <p:ph type="body" idx="1"/>
          </p:nvPr>
        </p:nvSpPr>
        <p:spPr>
          <a:xfrm>
            <a:off x="372925" y="13295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3B3835"/>
              </a:buClr>
              <a:buSzPts val="1500"/>
              <a:buFont typeface="Times New Roman"/>
              <a:buChar char="●"/>
            </a:pPr>
            <a:r>
              <a:rPr lang="en" sz="1500">
                <a:solidFill>
                  <a:srgbClr val="3B3835"/>
                </a:solidFill>
                <a:highlight>
                  <a:srgbClr val="FFFFFF"/>
                </a:highlight>
                <a:latin typeface="Times New Roman"/>
                <a:ea typeface="Times New Roman"/>
                <a:cs typeface="Times New Roman"/>
                <a:sym typeface="Times New Roman"/>
              </a:rPr>
              <a:t>Google Mission: to organize the world’s information and make it universally accessible and useful  </a:t>
            </a:r>
            <a:endParaRPr sz="1500">
              <a:solidFill>
                <a:srgbClr val="3B3835"/>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3B3835"/>
              </a:buClr>
              <a:buSzPts val="1500"/>
              <a:buFont typeface="Times New Roman"/>
              <a:buChar char="●"/>
            </a:pPr>
            <a:r>
              <a:rPr lang="en" sz="1500">
                <a:solidFill>
                  <a:srgbClr val="3B3835"/>
                </a:solidFill>
                <a:highlight>
                  <a:srgbClr val="FFFFFF"/>
                </a:highlight>
                <a:latin typeface="Times New Roman"/>
                <a:ea typeface="Times New Roman"/>
                <a:cs typeface="Times New Roman"/>
                <a:sym typeface="Times New Roman"/>
              </a:rPr>
              <a:t>Established in (September 4, 1998)  </a:t>
            </a:r>
            <a:endParaRPr sz="1500">
              <a:solidFill>
                <a:srgbClr val="3B3835"/>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3B3835"/>
              </a:buClr>
              <a:buSzPts val="1500"/>
              <a:buFont typeface="Times New Roman"/>
              <a:buChar char="●"/>
            </a:pPr>
            <a:r>
              <a:rPr lang="en" sz="1500">
                <a:solidFill>
                  <a:srgbClr val="3B3835"/>
                </a:solidFill>
                <a:highlight>
                  <a:srgbClr val="FFFFFF"/>
                </a:highlight>
                <a:latin typeface="Times New Roman"/>
                <a:ea typeface="Times New Roman"/>
                <a:cs typeface="Times New Roman"/>
                <a:sym typeface="Times New Roman"/>
              </a:rPr>
              <a:t>Today Google runs over one million servers in centers around the world  </a:t>
            </a:r>
            <a:endParaRPr sz="1500">
              <a:solidFill>
                <a:srgbClr val="3B3835"/>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3B3835"/>
              </a:buClr>
              <a:buSzPts val="1500"/>
              <a:buFont typeface="Times New Roman"/>
              <a:buChar char="●"/>
            </a:pPr>
            <a:r>
              <a:rPr lang="en" sz="1500">
                <a:solidFill>
                  <a:srgbClr val="3B3835"/>
                </a:solidFill>
                <a:highlight>
                  <a:srgbClr val="FFFFFF"/>
                </a:highlight>
                <a:latin typeface="Times New Roman"/>
                <a:ea typeface="Times New Roman"/>
                <a:cs typeface="Times New Roman"/>
                <a:sym typeface="Times New Roman"/>
              </a:rPr>
              <a:t>Processes over one billion search requests and twenty petabyte (1015 B) of user-generated data every day</a:t>
            </a:r>
            <a:endParaRPr sz="150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115613" y="2786063"/>
            <a:ext cx="27908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b="1" i="1">
                <a:latin typeface="Georgia"/>
                <a:ea typeface="Georgia"/>
                <a:cs typeface="Georgia"/>
                <a:sym typeface="Georgia"/>
              </a:rPr>
              <a:t>The 6 Layers of Google Data Center Security </a:t>
            </a:r>
            <a:endParaRPr sz="2720" b="1" i="1">
              <a:latin typeface="Georgia"/>
              <a:ea typeface="Georgia"/>
              <a:cs typeface="Georgia"/>
              <a:sym typeface="Georgia"/>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1: Signage and Fencing</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2: Secure Perimeter</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3: Building Access</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4: Security Operations Center</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5: Data Center Floor</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r>
              <a:rPr lang="en" sz="6450">
                <a:solidFill>
                  <a:srgbClr val="111111"/>
                </a:solidFill>
                <a:highlight>
                  <a:srgbClr val="FFFFFF"/>
                </a:highlight>
                <a:latin typeface="Times New Roman"/>
                <a:ea typeface="Times New Roman"/>
                <a:cs typeface="Times New Roman"/>
                <a:sym typeface="Times New Roman"/>
              </a:rPr>
              <a:t>Layer 6: Secure Hard Drive Destruction</a:t>
            </a:r>
            <a:endParaRPr sz="6450">
              <a:solidFill>
                <a:srgbClr val="111111"/>
              </a:solidFill>
              <a:highlight>
                <a:srgbClr val="FFFFFF"/>
              </a:highlight>
              <a:latin typeface="Times New Roman"/>
              <a:ea typeface="Times New Roman"/>
              <a:cs typeface="Times New Roman"/>
              <a:sym typeface="Times New Roman"/>
            </a:endParaRPr>
          </a:p>
          <a:p>
            <a:pPr marL="0" lvl="0" indent="0" algn="l" rtl="0">
              <a:lnSpc>
                <a:spcPct val="139024"/>
              </a:lnSpc>
              <a:spcBef>
                <a:spcPts val="2300"/>
              </a:spcBef>
              <a:spcAft>
                <a:spcPts val="0"/>
              </a:spcAft>
              <a:buNone/>
            </a:pPr>
            <a:endParaRPr sz="2050">
              <a:solidFill>
                <a:srgbClr val="111111"/>
              </a:solidFill>
              <a:highlight>
                <a:srgbClr val="FFFFFF"/>
              </a:highlight>
              <a:latin typeface="Roboto"/>
              <a:ea typeface="Roboto"/>
              <a:cs typeface="Roboto"/>
              <a:sym typeface="Roboto"/>
            </a:endParaRPr>
          </a:p>
          <a:p>
            <a:pPr marL="0" lvl="0" indent="0" algn="l" rtl="0">
              <a:lnSpc>
                <a:spcPct val="139024"/>
              </a:lnSpc>
              <a:spcBef>
                <a:spcPts val="2300"/>
              </a:spcBef>
              <a:spcAft>
                <a:spcPts val="0"/>
              </a:spcAft>
              <a:buClr>
                <a:schemeClr val="dk1"/>
              </a:buClr>
              <a:buSzPct val="53658"/>
              <a:buFont typeface="Arial"/>
              <a:buNone/>
            </a:pPr>
            <a:endParaRPr sz="2050">
              <a:solidFill>
                <a:srgbClr val="111111"/>
              </a:solidFill>
              <a:highlight>
                <a:srgbClr val="FFFFFF"/>
              </a:highlight>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51891170C4CA4DB9B791D41E3A43BD" ma:contentTypeVersion="10" ma:contentTypeDescription="Create a new document." ma:contentTypeScope="" ma:versionID="4cc7675327124e7f2b8af032e5e6556f">
  <xsd:schema xmlns:xsd="http://www.w3.org/2001/XMLSchema" xmlns:xs="http://www.w3.org/2001/XMLSchema" xmlns:p="http://schemas.microsoft.com/office/2006/metadata/properties" xmlns:ns2="038582cc-e9a7-4351-942d-336098a7c847" xmlns:ns3="1dfa0287-8734-4183-b704-0ce8068d2ef1" targetNamespace="http://schemas.microsoft.com/office/2006/metadata/properties" ma:root="true" ma:fieldsID="83a9081ed2abc4c4e7e1e1b97d9aaeb9" ns2:_="" ns3:_="">
    <xsd:import namespace="038582cc-e9a7-4351-942d-336098a7c847"/>
    <xsd:import namespace="1dfa0287-8734-4183-b704-0ce8068d2e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8582cc-e9a7-4351-942d-336098a7c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44f735-e156-40a1-89d5-8d54af6bdca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dfa0287-8734-4183-b704-0ce8068d2ef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b92148a-3da3-4101-a41b-3d2ec2d77d4a}" ma:internalName="TaxCatchAll" ma:showField="CatchAllData" ma:web="1dfa0287-8734-4183-b704-0ce8068d2e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fa0287-8734-4183-b704-0ce8068d2ef1" xsi:nil="true"/>
    <lcf76f155ced4ddcb4097134ff3c332f xmlns="038582cc-e9a7-4351-942d-336098a7c8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8DD607E-61A7-4539-B84C-C15566D3FC9C}"/>
</file>

<file path=customXml/itemProps2.xml><?xml version="1.0" encoding="utf-8"?>
<ds:datastoreItem xmlns:ds="http://schemas.openxmlformats.org/officeDocument/2006/customXml" ds:itemID="{E5DFF1A7-1019-4BFC-8046-216837A78CD6}"/>
</file>

<file path=customXml/itemProps3.xml><?xml version="1.0" encoding="utf-8"?>
<ds:datastoreItem xmlns:ds="http://schemas.openxmlformats.org/officeDocument/2006/customXml" ds:itemID="{7E4D66B4-9E71-4D0B-AE03-9EA77FB745B8}"/>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vt:lpstr>
      <vt:lpstr>Times New Roman</vt:lpstr>
      <vt:lpstr>Georgia</vt:lpstr>
      <vt:lpstr>Merriweather</vt:lpstr>
      <vt:lpstr>Simple Light</vt:lpstr>
      <vt:lpstr>What is Data Center?</vt:lpstr>
      <vt:lpstr>Google Data Center Locations</vt:lpstr>
      <vt:lpstr>Google Data Center Locations - </vt:lpstr>
      <vt:lpstr>Where are Google’s Cloud data centers?</vt:lpstr>
      <vt:lpstr>How it Started..</vt:lpstr>
      <vt:lpstr>Google at Glance</vt:lpstr>
      <vt:lpstr>The 6 Layers of Google Data Center Security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Center?</dc:title>
  <cp:lastModifiedBy>pratik</cp:lastModifiedBy>
  <cp:revision>1</cp:revision>
  <dcterms:modified xsi:type="dcterms:W3CDTF">2022-01-19T06:41:09Z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0x010100BB51891170C4CA4DB9B791D41E3A43BD</vt:lpwstr>
  </property>
  <property fmtid="{D5CDD505-2E9C-101B-9397-08002B2CF9AE}" pid="3" name="MediaServiceImageTags">
    <vt:lpwstr/>
  </property>
</Properties>
</file>