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3" r:id="rId5"/>
    <p:sldId id="259" r:id="rId6"/>
    <p:sldId id="260" r:id="rId7"/>
    <p:sldId id="261" r:id="rId8"/>
    <p:sldId id="265" r:id="rId9"/>
    <p:sldId id="266" r:id="rId10"/>
    <p:sldId id="267" r:id="rId11"/>
    <p:sldId id="262" r:id="rId12"/>
    <p:sldId id="264"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30BC44F-139D-419A-AD91-16F564A7E31F}" type="datetimeFigureOut">
              <a:rPr lang="en-IN" smtClean="0"/>
              <a:t>31-01-2022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BB20539-30BA-453C-A19C-EACCF9B29F9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96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BC44F-139D-419A-AD91-16F564A7E31F}"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20539-30BA-453C-A19C-EACCF9B29F9D}" type="slidenum">
              <a:rPr lang="en-IN" smtClean="0"/>
              <a:t>‹#›</a:t>
            </a:fld>
            <a:endParaRPr lang="en-IN"/>
          </a:p>
        </p:txBody>
      </p:sp>
    </p:spTree>
    <p:extLst>
      <p:ext uri="{BB962C8B-B14F-4D97-AF65-F5344CB8AC3E}">
        <p14:creationId xmlns:p14="http://schemas.microsoft.com/office/powerpoint/2010/main" val="329094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BC44F-139D-419A-AD91-16F564A7E31F}"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20539-30BA-453C-A19C-EACCF9B29F9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42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BC44F-139D-419A-AD91-16F564A7E31F}"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20539-30BA-453C-A19C-EACCF9B29F9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91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BC44F-139D-419A-AD91-16F564A7E31F}"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20539-30BA-453C-A19C-EACCF9B29F9D}" type="slidenum">
              <a:rPr lang="en-IN" smtClean="0"/>
              <a:t>‹#›</a:t>
            </a:fld>
            <a:endParaRPr lang="en-IN"/>
          </a:p>
        </p:txBody>
      </p:sp>
    </p:spTree>
    <p:extLst>
      <p:ext uri="{BB962C8B-B14F-4D97-AF65-F5344CB8AC3E}">
        <p14:creationId xmlns:p14="http://schemas.microsoft.com/office/powerpoint/2010/main" val="563618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BC44F-139D-419A-AD91-16F564A7E31F}"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20539-30BA-453C-A19C-EACCF9B29F9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817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BC44F-139D-419A-AD91-16F564A7E31F}"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20539-30BA-453C-A19C-EACCF9B29F9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0946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BC44F-139D-419A-AD91-16F564A7E31F}"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20539-30BA-453C-A19C-EACCF9B29F9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0644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BC44F-139D-419A-AD91-16F564A7E31F}"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20539-30BA-453C-A19C-EACCF9B29F9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395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BC44F-139D-419A-AD91-16F564A7E31F}"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20539-30BA-453C-A19C-EACCF9B29F9D}" type="slidenum">
              <a:rPr lang="en-IN" smtClean="0"/>
              <a:t>‹#›</a:t>
            </a:fld>
            <a:endParaRPr lang="en-IN"/>
          </a:p>
        </p:txBody>
      </p:sp>
    </p:spTree>
    <p:extLst>
      <p:ext uri="{BB962C8B-B14F-4D97-AF65-F5344CB8AC3E}">
        <p14:creationId xmlns:p14="http://schemas.microsoft.com/office/powerpoint/2010/main" val="72835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BC44F-139D-419A-AD91-16F564A7E31F}"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20539-30BA-453C-A19C-EACCF9B29F9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34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BC44F-139D-419A-AD91-16F564A7E31F}"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20539-30BA-453C-A19C-EACCF9B29F9D}" type="slidenum">
              <a:rPr lang="en-IN" smtClean="0"/>
              <a:t>‹#›</a:t>
            </a:fld>
            <a:endParaRPr lang="en-IN"/>
          </a:p>
        </p:txBody>
      </p:sp>
    </p:spTree>
    <p:extLst>
      <p:ext uri="{BB962C8B-B14F-4D97-AF65-F5344CB8AC3E}">
        <p14:creationId xmlns:p14="http://schemas.microsoft.com/office/powerpoint/2010/main" val="191121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BC44F-139D-419A-AD91-16F564A7E31F}" type="datetimeFigureOut">
              <a:rPr lang="en-IN" smtClean="0"/>
              <a:t>31-01-2022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B20539-30BA-453C-A19C-EACCF9B29F9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99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BC44F-139D-419A-AD91-16F564A7E31F}"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B20539-30BA-453C-A19C-EACCF9B29F9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848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BC44F-139D-419A-AD91-16F564A7E31F}" type="datetimeFigureOut">
              <a:rPr lang="en-IN" smtClean="0"/>
              <a:t>31-01-2022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B20539-30BA-453C-A19C-EACCF9B29F9D}" type="slidenum">
              <a:rPr lang="en-IN" smtClean="0"/>
              <a:t>‹#›</a:t>
            </a:fld>
            <a:endParaRPr lang="en-IN"/>
          </a:p>
        </p:txBody>
      </p:sp>
    </p:spTree>
    <p:extLst>
      <p:ext uri="{BB962C8B-B14F-4D97-AF65-F5344CB8AC3E}">
        <p14:creationId xmlns:p14="http://schemas.microsoft.com/office/powerpoint/2010/main" val="253982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BC44F-139D-419A-AD91-16F564A7E31F}"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20539-30BA-453C-A19C-EACCF9B29F9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09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BC44F-139D-419A-AD91-16F564A7E31F}"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20539-30BA-453C-A19C-EACCF9B29F9D}" type="slidenum">
              <a:rPr lang="en-IN" smtClean="0"/>
              <a:t>‹#›</a:t>
            </a:fld>
            <a:endParaRPr lang="en-IN"/>
          </a:p>
        </p:txBody>
      </p:sp>
    </p:spTree>
    <p:extLst>
      <p:ext uri="{BB962C8B-B14F-4D97-AF65-F5344CB8AC3E}">
        <p14:creationId xmlns:p14="http://schemas.microsoft.com/office/powerpoint/2010/main" val="299728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BC44F-139D-419A-AD91-16F564A7E31F}" type="datetimeFigureOut">
              <a:rPr lang="en-IN" smtClean="0"/>
              <a:t>31-01-2022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B20539-30BA-453C-A19C-EACCF9B29F9D}" type="slidenum">
              <a:rPr lang="en-IN" smtClean="0"/>
              <a:t>‹#›</a:t>
            </a:fld>
            <a:endParaRPr lang="en-IN"/>
          </a:p>
        </p:txBody>
      </p:sp>
    </p:spTree>
    <p:extLst>
      <p:ext uri="{BB962C8B-B14F-4D97-AF65-F5344CB8AC3E}">
        <p14:creationId xmlns:p14="http://schemas.microsoft.com/office/powerpoint/2010/main" val="91105047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97FF-11C5-4528-A997-6D9D5B017887}"/>
              </a:ext>
            </a:extLst>
          </p:cNvPr>
          <p:cNvSpPr>
            <a:spLocks noGrp="1"/>
          </p:cNvSpPr>
          <p:nvPr>
            <p:ph type="ctrTitle"/>
          </p:nvPr>
        </p:nvSpPr>
        <p:spPr/>
        <p:txBody>
          <a:bodyPr/>
          <a:lstStyle/>
          <a:p>
            <a:r>
              <a:rPr lang="en-US" dirty="0"/>
              <a:t>Distributed Web Based System</a:t>
            </a:r>
            <a:endParaRPr lang="en-IN" dirty="0"/>
          </a:p>
        </p:txBody>
      </p:sp>
      <p:sp>
        <p:nvSpPr>
          <p:cNvPr id="3" name="Subtitle 2">
            <a:extLst>
              <a:ext uri="{FF2B5EF4-FFF2-40B4-BE49-F238E27FC236}">
                <a16:creationId xmlns:a16="http://schemas.microsoft.com/office/drawing/2014/main" id="{91F120E9-D5E2-4FDC-9881-004A557AEC52}"/>
              </a:ext>
            </a:extLst>
          </p:cNvPr>
          <p:cNvSpPr>
            <a:spLocks noGrp="1"/>
          </p:cNvSpPr>
          <p:nvPr>
            <p:ph type="subTitle" idx="1"/>
          </p:nvPr>
        </p:nvSpPr>
        <p:spPr/>
        <p:txBody>
          <a:bodyPr>
            <a:normAutofit lnSpcReduction="10000"/>
          </a:bodyPr>
          <a:lstStyle/>
          <a:p>
            <a:r>
              <a:rPr lang="en-US" dirty="0"/>
              <a:t>Name: Kunal Santosh Kadam</a:t>
            </a:r>
          </a:p>
          <a:p>
            <a:r>
              <a:rPr lang="en-US" dirty="0"/>
              <a:t>PRN No. : 2019BTECS00064</a:t>
            </a:r>
          </a:p>
          <a:p>
            <a:r>
              <a:rPr lang="en-US" dirty="0"/>
              <a:t>Course: Advanced Database System Lab</a:t>
            </a:r>
            <a:endParaRPr lang="en-IN" dirty="0"/>
          </a:p>
        </p:txBody>
      </p:sp>
    </p:spTree>
    <p:extLst>
      <p:ext uri="{BB962C8B-B14F-4D97-AF65-F5344CB8AC3E}">
        <p14:creationId xmlns:p14="http://schemas.microsoft.com/office/powerpoint/2010/main" val="272194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4DD7-2113-40D7-92DA-584175B1328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76CA487-9C7C-4180-82FE-3EEC33F8E8F6}"/>
              </a:ext>
            </a:extLst>
          </p:cNvPr>
          <p:cNvSpPr>
            <a:spLocks noGrp="1"/>
          </p:cNvSpPr>
          <p:nvPr>
            <p:ph idx="1"/>
          </p:nvPr>
        </p:nvSpPr>
        <p:spPr/>
        <p:txBody>
          <a:bodyPr>
            <a:normAutofit fontScale="62500" lnSpcReduction="20000"/>
          </a:bodyPr>
          <a:lstStyle/>
          <a:p>
            <a:r>
              <a:rPr lang="en-US" sz="2600" dirty="0">
                <a:latin typeface="Garamond (Body)"/>
              </a:rPr>
              <a:t>The front end can be designed in two ways</a:t>
            </a:r>
          </a:p>
          <a:p>
            <a:r>
              <a:rPr lang="en-US" sz="2600" dirty="0">
                <a:latin typeface="Garamond (Body)"/>
              </a:rPr>
              <a:t>Transport-Layer switch – simply passes data sent along the TCP connection to one of the servers, depending on some measurement of the server’s load.</a:t>
            </a:r>
          </a:p>
          <a:p>
            <a:r>
              <a:rPr lang="en-US" sz="2600" dirty="0">
                <a:latin typeface="Garamond (Body)"/>
              </a:rPr>
              <a:t>Content-aware request distribution – it first inspects the HTTP request and decides which server it should forward that request to.</a:t>
            </a:r>
          </a:p>
          <a:p>
            <a:r>
              <a:rPr lang="en-US" sz="2600" b="0" i="0" dirty="0">
                <a:solidFill>
                  <a:srgbClr val="000000"/>
                </a:solidFill>
                <a:effectLst/>
                <a:latin typeface="Garamond (Body)"/>
              </a:rPr>
              <a:t>Another alternative to set up a Web server cluster is to use round-robin DNS.</a:t>
            </a:r>
          </a:p>
          <a:p>
            <a:r>
              <a:rPr lang="en-US" sz="2600" b="0" i="0" dirty="0">
                <a:solidFill>
                  <a:srgbClr val="000000"/>
                </a:solidFill>
                <a:effectLst/>
                <a:latin typeface="Garamond (Body)"/>
              </a:rPr>
              <a:t>With round-robin DNS a single domain name is associated with multiple IP addresses.</a:t>
            </a:r>
          </a:p>
          <a:p>
            <a:r>
              <a:rPr lang="en-US" sz="2600" b="0" i="0" dirty="0">
                <a:solidFill>
                  <a:srgbClr val="000000"/>
                </a:solidFill>
                <a:effectLst/>
                <a:latin typeface="Garamond (Body)"/>
              </a:rPr>
              <a:t>When resolving a host name, a browser would receive a list of multiple addresses, each address corresponding to a server.</a:t>
            </a:r>
          </a:p>
          <a:p>
            <a:r>
              <a:rPr lang="en-US" sz="2600" b="0" i="0" dirty="0">
                <a:solidFill>
                  <a:srgbClr val="000000"/>
                </a:solidFill>
                <a:effectLst/>
                <a:latin typeface="Garamond (Body)"/>
              </a:rPr>
              <a:t>Normally, browsers choose the first address on the list, but most DNS servers circulate the entries.</a:t>
            </a:r>
          </a:p>
          <a:p>
            <a:pPr algn="l">
              <a:buFont typeface="Arial" panose="020B0604020202020204" pitchFamily="34" charset="0"/>
              <a:buChar char="•"/>
            </a:pPr>
            <a:r>
              <a:rPr lang="en-US" sz="2600" b="0" i="0" dirty="0">
                <a:solidFill>
                  <a:srgbClr val="000000"/>
                </a:solidFill>
                <a:effectLst/>
                <a:latin typeface="Garamond (Body)"/>
              </a:rPr>
              <a:t>As a result, simple distribution of requests over the servers in the cluster is achieved.</a:t>
            </a:r>
          </a:p>
          <a:p>
            <a:endParaRPr lang="en-IN" dirty="0">
              <a:latin typeface="Garamond (Body)"/>
            </a:endParaRPr>
          </a:p>
        </p:txBody>
      </p:sp>
    </p:spTree>
    <p:extLst>
      <p:ext uri="{BB962C8B-B14F-4D97-AF65-F5344CB8AC3E}">
        <p14:creationId xmlns:p14="http://schemas.microsoft.com/office/powerpoint/2010/main" val="170240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DD8-DE09-43BD-8A2D-EF0F20705DCC}"/>
              </a:ext>
            </a:extLst>
          </p:cNvPr>
          <p:cNvSpPr>
            <a:spLocks noGrp="1"/>
          </p:cNvSpPr>
          <p:nvPr>
            <p:ph type="title"/>
          </p:nvPr>
        </p:nvSpPr>
        <p:spPr/>
        <p:txBody>
          <a:bodyPr/>
          <a:lstStyle/>
          <a:p>
            <a:r>
              <a:rPr lang="en-IN" b="0" i="0" dirty="0">
                <a:solidFill>
                  <a:srgbClr val="000000"/>
                </a:solidFill>
                <a:effectLst/>
                <a:latin typeface="Calibri" panose="020F0502020204030204" pitchFamily="34" charset="0"/>
              </a:rPr>
              <a:t>HTTP </a:t>
            </a:r>
            <a:endParaRPr lang="en-IN" dirty="0"/>
          </a:p>
        </p:txBody>
      </p:sp>
      <p:sp>
        <p:nvSpPr>
          <p:cNvPr id="3" name="Content Placeholder 2">
            <a:extLst>
              <a:ext uri="{FF2B5EF4-FFF2-40B4-BE49-F238E27FC236}">
                <a16:creationId xmlns:a16="http://schemas.microsoft.com/office/drawing/2014/main" id="{7B52E4F6-FB8F-4B78-8EB4-4BF97B5E53F2}"/>
              </a:ext>
            </a:extLst>
          </p:cNvPr>
          <p:cNvSpPr>
            <a:spLocks noGrp="1"/>
          </p:cNvSpPr>
          <p:nvPr>
            <p:ph idx="1"/>
          </p:nvPr>
        </p:nvSpPr>
        <p:spPr/>
        <p:txBody>
          <a:bodyPr>
            <a:normAutofit fontScale="92500" lnSpcReduction="10000"/>
          </a:bodyPr>
          <a:lstStyle/>
          <a:p>
            <a:r>
              <a:rPr lang="en-US" b="0" i="0" dirty="0">
                <a:solidFill>
                  <a:srgbClr val="000000"/>
                </a:solidFill>
                <a:effectLst/>
                <a:latin typeface="Garamond (Body)"/>
              </a:rPr>
              <a:t>All communication between clients and servers is based on HTTP. Servers listen on port 80.</a:t>
            </a:r>
          </a:p>
          <a:p>
            <a:r>
              <a:rPr lang="en-US" b="0" i="0" dirty="0">
                <a:solidFill>
                  <a:srgbClr val="000000"/>
                </a:solidFill>
                <a:effectLst/>
                <a:latin typeface="Garamond (Body)"/>
              </a:rPr>
              <a:t>HTTP is a simple protocol a client sends a request to a server and waits for a response.</a:t>
            </a:r>
          </a:p>
          <a:p>
            <a:r>
              <a:rPr lang="en-US" b="0" i="0" dirty="0">
                <a:solidFill>
                  <a:srgbClr val="000000"/>
                </a:solidFill>
                <a:effectLst/>
                <a:latin typeface="Garamond (Body)"/>
              </a:rPr>
              <a:t>HTTP is stateless it does not have any concept of open connection and does not require a server to maintain information on its clients.</a:t>
            </a:r>
          </a:p>
          <a:p>
            <a:r>
              <a:rPr lang="en-US" b="0" i="0" dirty="0">
                <a:solidFill>
                  <a:srgbClr val="000000"/>
                </a:solidFill>
                <a:effectLst/>
                <a:latin typeface="Garamond (Body)"/>
              </a:rPr>
              <a:t>HTTP is based on TCP whenever a client issues a request to a server, it first sets up a TCP connection and sends the message on that connection. The same connection is used for receiving the response.</a:t>
            </a:r>
          </a:p>
          <a:p>
            <a:endParaRPr lang="en-IN" dirty="0">
              <a:latin typeface="Garamond (Body)"/>
            </a:endParaRPr>
          </a:p>
        </p:txBody>
      </p:sp>
    </p:spTree>
    <p:extLst>
      <p:ext uri="{BB962C8B-B14F-4D97-AF65-F5344CB8AC3E}">
        <p14:creationId xmlns:p14="http://schemas.microsoft.com/office/powerpoint/2010/main" val="407297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A904-BFB9-48C4-ABC0-C027DB7BAD9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683FD3A-1881-488B-B64D-60802FC24CA1}"/>
              </a:ext>
            </a:extLst>
          </p:cNvPr>
          <p:cNvSpPr>
            <a:spLocks noGrp="1"/>
          </p:cNvSpPr>
          <p:nvPr>
            <p:ph idx="1"/>
          </p:nvPr>
        </p:nvSpPr>
        <p:spPr/>
        <p:txBody>
          <a:bodyPr>
            <a:normAutofit/>
          </a:bodyPr>
          <a:lstStyle/>
          <a:p>
            <a:r>
              <a:rPr lang="en-US" sz="2000" dirty="0"/>
              <a:t>In HTTP version 1.0 and older, each request to a server required setting up a separate connection. When server had responded, the connection was broken down. These connections re referred as nonpersistent</a:t>
            </a:r>
          </a:p>
          <a:p>
            <a:endParaRPr lang="en-IN" sz="2000" dirty="0"/>
          </a:p>
        </p:txBody>
      </p:sp>
      <p:pic>
        <p:nvPicPr>
          <p:cNvPr id="4" name="Picture 3">
            <a:extLst>
              <a:ext uri="{FF2B5EF4-FFF2-40B4-BE49-F238E27FC236}">
                <a16:creationId xmlns:a16="http://schemas.microsoft.com/office/drawing/2014/main" id="{E9E5BDC2-ABD7-4139-8E4F-E374500F303D}"/>
              </a:ext>
            </a:extLst>
          </p:cNvPr>
          <p:cNvPicPr>
            <a:picLocks noChangeAspect="1"/>
          </p:cNvPicPr>
          <p:nvPr/>
        </p:nvPicPr>
        <p:blipFill>
          <a:blip r:embed="rId2"/>
          <a:stretch>
            <a:fillRect/>
          </a:stretch>
        </p:blipFill>
        <p:spPr>
          <a:xfrm>
            <a:off x="6338652" y="3231689"/>
            <a:ext cx="3295650" cy="2790825"/>
          </a:xfrm>
          <a:prstGeom prst="rect">
            <a:avLst/>
          </a:prstGeom>
        </p:spPr>
      </p:pic>
    </p:spTree>
    <p:extLst>
      <p:ext uri="{BB962C8B-B14F-4D97-AF65-F5344CB8AC3E}">
        <p14:creationId xmlns:p14="http://schemas.microsoft.com/office/powerpoint/2010/main" val="303385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304D-9C0D-4CB1-AE32-C258F792AD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69450F-8C2C-4A1D-9F84-497FE2405E55}"/>
              </a:ext>
            </a:extLst>
          </p:cNvPr>
          <p:cNvSpPr>
            <a:spLocks noGrp="1"/>
          </p:cNvSpPr>
          <p:nvPr>
            <p:ph idx="1"/>
          </p:nvPr>
        </p:nvSpPr>
        <p:spPr/>
        <p:txBody>
          <a:bodyPr>
            <a:normAutofit/>
          </a:bodyPr>
          <a:lstStyle/>
          <a:p>
            <a:r>
              <a:rPr lang="en-US" sz="2000" dirty="0"/>
              <a:t>In HTTP version 1.1, several requests and their responses can be issued without the need for a separate connection. These connections are referred as persistent.</a:t>
            </a:r>
          </a:p>
          <a:p>
            <a:r>
              <a:rPr lang="en-US" sz="2000" dirty="0"/>
              <a:t>Furthermore, a client can issue several requests in a row without waiting for the response to the first which is referred as Pipelining </a:t>
            </a:r>
            <a:endParaRPr lang="en-IN" sz="2000" dirty="0"/>
          </a:p>
        </p:txBody>
      </p:sp>
      <p:pic>
        <p:nvPicPr>
          <p:cNvPr id="4" name="Picture 3">
            <a:extLst>
              <a:ext uri="{FF2B5EF4-FFF2-40B4-BE49-F238E27FC236}">
                <a16:creationId xmlns:a16="http://schemas.microsoft.com/office/drawing/2014/main" id="{7FC2FF67-C243-46B2-8BB6-C3B0958139A5}"/>
              </a:ext>
            </a:extLst>
          </p:cNvPr>
          <p:cNvPicPr>
            <a:picLocks noChangeAspect="1"/>
          </p:cNvPicPr>
          <p:nvPr/>
        </p:nvPicPr>
        <p:blipFill>
          <a:blip r:embed="rId2"/>
          <a:stretch>
            <a:fillRect/>
          </a:stretch>
        </p:blipFill>
        <p:spPr>
          <a:xfrm>
            <a:off x="6211409" y="3654722"/>
            <a:ext cx="3333750" cy="2559647"/>
          </a:xfrm>
          <a:prstGeom prst="rect">
            <a:avLst/>
          </a:prstGeom>
        </p:spPr>
      </p:pic>
    </p:spTree>
    <p:extLst>
      <p:ext uri="{BB962C8B-B14F-4D97-AF65-F5344CB8AC3E}">
        <p14:creationId xmlns:p14="http://schemas.microsoft.com/office/powerpoint/2010/main" val="368991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A42B-FB4F-4B03-AF0E-B8A15B2CF651}"/>
              </a:ext>
            </a:extLst>
          </p:cNvPr>
          <p:cNvSpPr>
            <a:spLocks noGrp="1"/>
          </p:cNvSpPr>
          <p:nvPr>
            <p:ph type="title"/>
          </p:nvPr>
        </p:nvSpPr>
        <p:spPr/>
        <p:txBody>
          <a:bodyPr/>
          <a:lstStyle/>
          <a:p>
            <a:r>
              <a:rPr lang="en-US" dirty="0"/>
              <a:t>Web Service</a:t>
            </a:r>
            <a:endParaRPr lang="en-IN" dirty="0"/>
          </a:p>
        </p:txBody>
      </p:sp>
      <p:sp>
        <p:nvSpPr>
          <p:cNvPr id="3" name="Content Placeholder 2">
            <a:extLst>
              <a:ext uri="{FF2B5EF4-FFF2-40B4-BE49-F238E27FC236}">
                <a16:creationId xmlns:a16="http://schemas.microsoft.com/office/drawing/2014/main" id="{EC7A40EA-71C0-4F02-802B-DCD77360E442}"/>
              </a:ext>
            </a:extLst>
          </p:cNvPr>
          <p:cNvSpPr>
            <a:spLocks noGrp="1"/>
          </p:cNvSpPr>
          <p:nvPr>
            <p:ph idx="1"/>
          </p:nvPr>
        </p:nvSpPr>
        <p:spPr/>
        <p:txBody>
          <a:bodyPr/>
          <a:lstStyle/>
          <a:p>
            <a:r>
              <a:rPr lang="en-US" dirty="0">
                <a:latin typeface="Garamond (Body)"/>
              </a:rPr>
              <a:t>Web-based applications that dynamically interact with other web applications using open standards that include XML, UDDI and SOAP</a:t>
            </a:r>
          </a:p>
          <a:p>
            <a:r>
              <a:rPr lang="en-US" dirty="0">
                <a:latin typeface="Garamond (Body)"/>
              </a:rPr>
              <a:t>Service - Oriented Architecture (SOA)</a:t>
            </a:r>
          </a:p>
          <a:p>
            <a:pPr lvl="1"/>
            <a:r>
              <a:rPr lang="en-US" b="0" i="0" dirty="0">
                <a:solidFill>
                  <a:srgbClr val="000000"/>
                </a:solidFill>
                <a:effectLst/>
                <a:latin typeface="Garamond (Body)"/>
              </a:rPr>
              <a:t>Development of applications from distributed collections of smaller loosely coupled service providers</a:t>
            </a:r>
          </a:p>
          <a:p>
            <a:pPr lvl="1"/>
            <a:r>
              <a:rPr lang="en-US" b="0" i="0" dirty="0">
                <a:solidFill>
                  <a:srgbClr val="000000"/>
                </a:solidFill>
                <a:effectLst/>
                <a:latin typeface="Garamond (Body)"/>
              </a:rPr>
              <a:t>A collection of services or software agents that communicate freely with each other</a:t>
            </a:r>
          </a:p>
          <a:p>
            <a:pPr lvl="1"/>
            <a:endParaRPr lang="en-IN" dirty="0">
              <a:latin typeface="Garamond (Body)"/>
            </a:endParaRPr>
          </a:p>
        </p:txBody>
      </p:sp>
    </p:spTree>
    <p:extLst>
      <p:ext uri="{BB962C8B-B14F-4D97-AF65-F5344CB8AC3E}">
        <p14:creationId xmlns:p14="http://schemas.microsoft.com/office/powerpoint/2010/main" val="202668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73C5-87BA-4C13-88C2-A3EA50EFA191}"/>
              </a:ext>
            </a:extLst>
          </p:cNvPr>
          <p:cNvSpPr>
            <a:spLocks noGrp="1"/>
          </p:cNvSpPr>
          <p:nvPr>
            <p:ph type="title"/>
          </p:nvPr>
        </p:nvSpPr>
        <p:spPr/>
        <p:txBody>
          <a:bodyPr/>
          <a:lstStyle/>
          <a:p>
            <a:r>
              <a:rPr lang="en-US" dirty="0"/>
              <a:t>Web Service Advantages for E-Business</a:t>
            </a:r>
            <a:endParaRPr lang="en-IN" dirty="0"/>
          </a:p>
        </p:txBody>
      </p:sp>
      <p:sp>
        <p:nvSpPr>
          <p:cNvPr id="3" name="Content Placeholder 2">
            <a:extLst>
              <a:ext uri="{FF2B5EF4-FFF2-40B4-BE49-F238E27FC236}">
                <a16:creationId xmlns:a16="http://schemas.microsoft.com/office/drawing/2014/main" id="{85F5543E-F9C9-4A0C-BB03-463282A107B9}"/>
              </a:ext>
            </a:extLst>
          </p:cNvPr>
          <p:cNvSpPr>
            <a:spLocks noGrp="1"/>
          </p:cNvSpPr>
          <p:nvPr>
            <p:ph idx="1"/>
          </p:nvPr>
        </p:nvSpPr>
        <p:spPr/>
        <p:txBody>
          <a:bodyPr/>
          <a:lstStyle/>
          <a:p>
            <a:r>
              <a:rPr lang="en-US" dirty="0">
                <a:latin typeface="Garamond (Body)"/>
              </a:rPr>
              <a:t>Allow companies to reduce the cost of doing e-business, to deploy solutions faster</a:t>
            </a:r>
          </a:p>
          <a:p>
            <a:pPr lvl="1"/>
            <a:r>
              <a:rPr lang="en-US" dirty="0">
                <a:latin typeface="Garamond (Body)"/>
              </a:rPr>
              <a:t>Need a common program-to-program communications model</a:t>
            </a:r>
          </a:p>
          <a:p>
            <a:r>
              <a:rPr lang="en-US" b="0" i="0" dirty="0">
                <a:solidFill>
                  <a:srgbClr val="000000"/>
                </a:solidFill>
                <a:effectLst/>
                <a:latin typeface="Garamond (Body)"/>
              </a:rPr>
              <a:t>Allow heterogeneous applications to be integrated more rapidly, easily and less expensively</a:t>
            </a:r>
          </a:p>
          <a:p>
            <a:r>
              <a:rPr lang="en-US" b="0" i="0" dirty="0">
                <a:solidFill>
                  <a:srgbClr val="000000"/>
                </a:solidFill>
                <a:effectLst/>
                <a:latin typeface="Garamond (Body)"/>
              </a:rPr>
              <a:t>Facilitate deploying and providing access to business functions over the Web</a:t>
            </a:r>
          </a:p>
        </p:txBody>
      </p:sp>
    </p:spTree>
    <p:extLst>
      <p:ext uri="{BB962C8B-B14F-4D97-AF65-F5344CB8AC3E}">
        <p14:creationId xmlns:p14="http://schemas.microsoft.com/office/powerpoint/2010/main" val="3871698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7E9F-DEE7-4471-8A34-B135F66483D7}"/>
              </a:ext>
            </a:extLst>
          </p:cNvPr>
          <p:cNvSpPr>
            <a:spLocks noGrp="1"/>
          </p:cNvSpPr>
          <p:nvPr>
            <p:ph type="title"/>
          </p:nvPr>
        </p:nvSpPr>
        <p:spPr/>
        <p:txBody>
          <a:bodyPr/>
          <a:lstStyle/>
          <a:p>
            <a:r>
              <a:rPr lang="en-US" dirty="0"/>
              <a:t>Web Service Model</a:t>
            </a:r>
            <a:endParaRPr lang="en-IN" dirty="0"/>
          </a:p>
        </p:txBody>
      </p:sp>
      <p:sp>
        <p:nvSpPr>
          <p:cNvPr id="3" name="Content Placeholder 2">
            <a:extLst>
              <a:ext uri="{FF2B5EF4-FFF2-40B4-BE49-F238E27FC236}">
                <a16:creationId xmlns:a16="http://schemas.microsoft.com/office/drawing/2014/main" id="{6B1B33A2-9219-4306-87AA-3A1343596C6E}"/>
              </a:ext>
            </a:extLst>
          </p:cNvPr>
          <p:cNvSpPr>
            <a:spLocks noGrp="1"/>
          </p:cNvSpPr>
          <p:nvPr>
            <p:ph idx="1"/>
          </p:nvPr>
        </p:nvSpPr>
        <p:spPr/>
        <p:txBody>
          <a:bodyPr/>
          <a:lstStyle/>
          <a:p>
            <a:endParaRPr lang="en-IN"/>
          </a:p>
        </p:txBody>
      </p:sp>
      <p:pic>
        <p:nvPicPr>
          <p:cNvPr id="4098" name="Picture 2">
            <a:extLst>
              <a:ext uri="{FF2B5EF4-FFF2-40B4-BE49-F238E27FC236}">
                <a16:creationId xmlns:a16="http://schemas.microsoft.com/office/drawing/2014/main" id="{91CEB03E-4A34-4D40-BDA2-01594BE75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758" y="2187222"/>
            <a:ext cx="5723466" cy="391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21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9CDE-2C64-4D1A-BDB7-09770659CD3F}"/>
              </a:ext>
            </a:extLst>
          </p:cNvPr>
          <p:cNvSpPr>
            <a:spLocks noGrp="1"/>
          </p:cNvSpPr>
          <p:nvPr>
            <p:ph type="title"/>
          </p:nvPr>
        </p:nvSpPr>
        <p:spPr/>
        <p:txBody>
          <a:bodyPr/>
          <a:lstStyle/>
          <a:p>
            <a:r>
              <a:rPr lang="en-US" dirty="0"/>
              <a:t>Roles in Web Service Architecture</a:t>
            </a:r>
            <a:endParaRPr lang="en-IN" dirty="0"/>
          </a:p>
        </p:txBody>
      </p:sp>
      <p:sp>
        <p:nvSpPr>
          <p:cNvPr id="3" name="Content Placeholder 2">
            <a:extLst>
              <a:ext uri="{FF2B5EF4-FFF2-40B4-BE49-F238E27FC236}">
                <a16:creationId xmlns:a16="http://schemas.microsoft.com/office/drawing/2014/main" id="{736D1AF4-8CD6-4F71-B258-F1300BB92896}"/>
              </a:ext>
            </a:extLst>
          </p:cNvPr>
          <p:cNvSpPr>
            <a:spLocks noGrp="1"/>
          </p:cNvSpPr>
          <p:nvPr>
            <p:ph idx="1"/>
          </p:nvPr>
        </p:nvSpPr>
        <p:spPr/>
        <p:txBody>
          <a:bodyPr>
            <a:normAutofit fontScale="92500" lnSpcReduction="20000"/>
          </a:bodyPr>
          <a:lstStyle/>
          <a:p>
            <a:r>
              <a:rPr lang="en-US" dirty="0"/>
              <a:t>Service Provider</a:t>
            </a:r>
          </a:p>
          <a:p>
            <a:pPr lvl="1"/>
            <a:r>
              <a:rPr lang="en-US" dirty="0"/>
              <a:t>Owner of the service</a:t>
            </a:r>
          </a:p>
          <a:p>
            <a:pPr lvl="1"/>
            <a:r>
              <a:rPr lang="en-US" dirty="0"/>
              <a:t>Platform that hosts access to the service</a:t>
            </a:r>
          </a:p>
          <a:p>
            <a:r>
              <a:rPr lang="en-US" dirty="0"/>
              <a:t>Service Requestor</a:t>
            </a:r>
          </a:p>
          <a:p>
            <a:pPr lvl="1"/>
            <a:r>
              <a:rPr lang="en-US" dirty="0"/>
              <a:t>Business that requires certain functions to be satisfied</a:t>
            </a:r>
          </a:p>
          <a:p>
            <a:pPr lvl="1"/>
            <a:r>
              <a:rPr lang="en-US" dirty="0"/>
              <a:t>Application looking for and invoking an interaction with a service</a:t>
            </a:r>
          </a:p>
          <a:p>
            <a:r>
              <a:rPr lang="en-US" dirty="0"/>
              <a:t>Service Registry</a:t>
            </a:r>
          </a:p>
          <a:p>
            <a:pPr lvl="1"/>
            <a:r>
              <a:rPr lang="en-US" dirty="0"/>
              <a:t>Searchable registry of service descriptions where service providers publish their service descriptions</a:t>
            </a:r>
            <a:endParaRPr lang="en-IN" dirty="0"/>
          </a:p>
        </p:txBody>
      </p:sp>
    </p:spTree>
    <p:extLst>
      <p:ext uri="{BB962C8B-B14F-4D97-AF65-F5344CB8AC3E}">
        <p14:creationId xmlns:p14="http://schemas.microsoft.com/office/powerpoint/2010/main" val="8760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9CDE-2C64-4D1A-BDB7-09770659CD3F}"/>
              </a:ext>
            </a:extLst>
          </p:cNvPr>
          <p:cNvSpPr>
            <a:spLocks noGrp="1"/>
          </p:cNvSpPr>
          <p:nvPr>
            <p:ph type="title"/>
          </p:nvPr>
        </p:nvSpPr>
        <p:spPr/>
        <p:txBody>
          <a:bodyPr/>
          <a:lstStyle/>
          <a:p>
            <a:r>
              <a:rPr lang="en-US" dirty="0"/>
              <a:t>Operations in Web Service Architecture</a:t>
            </a:r>
            <a:endParaRPr lang="en-IN" dirty="0"/>
          </a:p>
        </p:txBody>
      </p:sp>
      <p:sp>
        <p:nvSpPr>
          <p:cNvPr id="3" name="Content Placeholder 2">
            <a:extLst>
              <a:ext uri="{FF2B5EF4-FFF2-40B4-BE49-F238E27FC236}">
                <a16:creationId xmlns:a16="http://schemas.microsoft.com/office/drawing/2014/main" id="{736D1AF4-8CD6-4F71-B258-F1300BB92896}"/>
              </a:ext>
            </a:extLst>
          </p:cNvPr>
          <p:cNvSpPr>
            <a:spLocks noGrp="1"/>
          </p:cNvSpPr>
          <p:nvPr>
            <p:ph idx="1"/>
          </p:nvPr>
        </p:nvSpPr>
        <p:spPr/>
        <p:txBody>
          <a:bodyPr/>
          <a:lstStyle/>
          <a:p>
            <a:r>
              <a:rPr lang="en-US" dirty="0"/>
              <a:t>Publish</a:t>
            </a:r>
          </a:p>
          <a:p>
            <a:pPr lvl="1"/>
            <a:r>
              <a:rPr lang="en-US" dirty="0"/>
              <a:t>Service descriptions need to be published in order for service requestor to find them.</a:t>
            </a:r>
          </a:p>
          <a:p>
            <a:r>
              <a:rPr lang="en-US" dirty="0"/>
              <a:t>Find</a:t>
            </a:r>
          </a:p>
          <a:p>
            <a:pPr lvl="1"/>
            <a:r>
              <a:rPr lang="en-US" dirty="0"/>
              <a:t>Service requestor queries the service registry for the service required</a:t>
            </a:r>
          </a:p>
          <a:p>
            <a:r>
              <a:rPr lang="en-US" dirty="0"/>
              <a:t>Bind</a:t>
            </a:r>
          </a:p>
          <a:p>
            <a:pPr lvl="1"/>
            <a:r>
              <a:rPr lang="en-US" dirty="0"/>
              <a:t>Service requestor invokes or initiates an interaction with the service at runtime</a:t>
            </a:r>
            <a:endParaRPr lang="en-IN" dirty="0"/>
          </a:p>
        </p:txBody>
      </p:sp>
    </p:spTree>
    <p:extLst>
      <p:ext uri="{BB962C8B-B14F-4D97-AF65-F5344CB8AC3E}">
        <p14:creationId xmlns:p14="http://schemas.microsoft.com/office/powerpoint/2010/main" val="3126297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4A8F-FB90-4C35-A38D-A2B8EB99BDE5}"/>
              </a:ext>
            </a:extLst>
          </p:cNvPr>
          <p:cNvSpPr>
            <a:spLocks noGrp="1"/>
          </p:cNvSpPr>
          <p:nvPr>
            <p:ph type="title"/>
          </p:nvPr>
        </p:nvSpPr>
        <p:spPr/>
        <p:txBody>
          <a:bodyPr>
            <a:normAutofit/>
          </a:bodyPr>
          <a:lstStyle/>
          <a:p>
            <a:r>
              <a:rPr lang="en-US" sz="5400" dirty="0"/>
              <a:t>Thank You</a:t>
            </a:r>
            <a:endParaRPr lang="en-IN" sz="5400" dirty="0"/>
          </a:p>
        </p:txBody>
      </p:sp>
      <p:sp>
        <p:nvSpPr>
          <p:cNvPr id="3" name="Content Placeholder 2">
            <a:extLst>
              <a:ext uri="{FF2B5EF4-FFF2-40B4-BE49-F238E27FC236}">
                <a16:creationId xmlns:a16="http://schemas.microsoft.com/office/drawing/2014/main" id="{65B83910-CCE5-4A05-B06D-513D91043FD3}"/>
              </a:ext>
            </a:extLst>
          </p:cNvPr>
          <p:cNvSpPr>
            <a:spLocks noGrp="1"/>
          </p:cNvSpPr>
          <p:nvPr>
            <p:ph idx="1"/>
          </p:nvPr>
        </p:nvSpPr>
        <p:spPr/>
        <p:txBody>
          <a:bodyPr/>
          <a:lstStyle/>
          <a:p>
            <a:endParaRPr lang="en-IN"/>
          </a:p>
        </p:txBody>
      </p:sp>
      <p:pic>
        <p:nvPicPr>
          <p:cNvPr id="4" name="Picture 3" descr="Computer-based learning programs show promise - The Edvocate">
            <a:extLst>
              <a:ext uri="{FF2B5EF4-FFF2-40B4-BE49-F238E27FC236}">
                <a16:creationId xmlns:a16="http://schemas.microsoft.com/office/drawing/2014/main" id="{A92BDB55-73CD-40E8-87F8-7EC29C7E586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247" y="2117316"/>
            <a:ext cx="6279503" cy="39140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995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6040-325E-44C1-A599-BFDB38E6ADB8}"/>
              </a:ext>
            </a:extLst>
          </p:cNvPr>
          <p:cNvSpPr>
            <a:spLocks noGrp="1"/>
          </p:cNvSpPr>
          <p:nvPr>
            <p:ph type="title"/>
          </p:nvPr>
        </p:nvSpPr>
        <p:spPr/>
        <p:txBody>
          <a:bodyPr/>
          <a:lstStyle/>
          <a:p>
            <a:r>
              <a:rPr lang="en-US" dirty="0"/>
              <a:t>World Wide Web</a:t>
            </a:r>
            <a:endParaRPr lang="en-IN" dirty="0"/>
          </a:p>
        </p:txBody>
      </p:sp>
      <p:sp>
        <p:nvSpPr>
          <p:cNvPr id="3" name="Content Placeholder 2">
            <a:extLst>
              <a:ext uri="{FF2B5EF4-FFF2-40B4-BE49-F238E27FC236}">
                <a16:creationId xmlns:a16="http://schemas.microsoft.com/office/drawing/2014/main" id="{CA6E60D6-E024-4C70-BB0B-E72537F1EFD1}"/>
              </a:ext>
            </a:extLst>
          </p:cNvPr>
          <p:cNvSpPr>
            <a:spLocks noGrp="1"/>
          </p:cNvSpPr>
          <p:nvPr>
            <p:ph idx="1"/>
          </p:nvPr>
        </p:nvSpPr>
        <p:spPr/>
        <p:txBody>
          <a:bodyPr>
            <a:normAutofit fontScale="92500"/>
          </a:bodyPr>
          <a:lstStyle/>
          <a:p>
            <a:r>
              <a:rPr lang="en-US" dirty="0"/>
              <a:t>Viewed as huge distributed system with millions of clients and servers for accessing linked documents</a:t>
            </a:r>
          </a:p>
          <a:p>
            <a:r>
              <a:rPr lang="en-US" dirty="0"/>
              <a:t>Servers maintain collections of documents </a:t>
            </a:r>
          </a:p>
          <a:p>
            <a:r>
              <a:rPr lang="en-US" dirty="0"/>
              <a:t>Clients provide user an easy-to-use interface</a:t>
            </a:r>
          </a:p>
          <a:p>
            <a:r>
              <a:rPr lang="en-US" dirty="0"/>
              <a:t>Document is fetched from server, transferred to client and presented on screen</a:t>
            </a:r>
          </a:p>
          <a:p>
            <a:r>
              <a:rPr lang="en-US" dirty="0"/>
              <a:t>With emergence of Web service, it is becoming a system of distributed services rather than just documents offered to any user or machine.</a:t>
            </a:r>
            <a:endParaRPr lang="en-IN" dirty="0"/>
          </a:p>
        </p:txBody>
      </p:sp>
    </p:spTree>
    <p:extLst>
      <p:ext uri="{BB962C8B-B14F-4D97-AF65-F5344CB8AC3E}">
        <p14:creationId xmlns:p14="http://schemas.microsoft.com/office/powerpoint/2010/main" val="253620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9BF9-E30A-4371-8856-FD40A9D2E2D3}"/>
              </a:ext>
            </a:extLst>
          </p:cNvPr>
          <p:cNvSpPr>
            <a:spLocks noGrp="1"/>
          </p:cNvSpPr>
          <p:nvPr>
            <p:ph type="title"/>
          </p:nvPr>
        </p:nvSpPr>
        <p:spPr/>
        <p:txBody>
          <a:bodyPr/>
          <a:lstStyle/>
          <a:p>
            <a:r>
              <a:rPr lang="en-US" dirty="0"/>
              <a:t>Traditional Web Based Systems</a:t>
            </a:r>
            <a:endParaRPr lang="en-IN" dirty="0"/>
          </a:p>
        </p:txBody>
      </p:sp>
      <p:sp>
        <p:nvSpPr>
          <p:cNvPr id="3" name="Content Placeholder 2">
            <a:extLst>
              <a:ext uri="{FF2B5EF4-FFF2-40B4-BE49-F238E27FC236}">
                <a16:creationId xmlns:a16="http://schemas.microsoft.com/office/drawing/2014/main" id="{A08990E9-C44C-4261-8C74-71684A95100C}"/>
              </a:ext>
            </a:extLst>
          </p:cNvPr>
          <p:cNvSpPr>
            <a:spLocks noGrp="1"/>
          </p:cNvSpPr>
          <p:nvPr>
            <p:ph idx="1"/>
          </p:nvPr>
        </p:nvSpPr>
        <p:spPr/>
        <p:txBody>
          <a:bodyPr/>
          <a:lstStyle/>
          <a:p>
            <a:r>
              <a:rPr lang="en-US" b="0" i="0" dirty="0">
                <a:solidFill>
                  <a:srgbClr val="000000"/>
                </a:solidFill>
                <a:effectLst/>
                <a:latin typeface="Garamond (Body)"/>
              </a:rPr>
              <a:t>Many Web-based systems are still organized as relatively simple client-server architectures.</a:t>
            </a:r>
          </a:p>
          <a:p>
            <a:r>
              <a:rPr lang="en-US" b="0" i="0" dirty="0">
                <a:solidFill>
                  <a:srgbClr val="000000"/>
                </a:solidFill>
                <a:effectLst/>
                <a:latin typeface="Garamond (Body)"/>
              </a:rPr>
              <a:t>The core of a Web site is formed by a process that has access to a local file system storing documents.</a:t>
            </a:r>
          </a:p>
          <a:p>
            <a:r>
              <a:rPr lang="en-US" b="0" i="0" dirty="0">
                <a:solidFill>
                  <a:srgbClr val="000000"/>
                </a:solidFill>
                <a:effectLst/>
                <a:latin typeface="Garamond (Body)"/>
              </a:rPr>
              <a:t> The simplest way to refer to a document is by means of a reference called a Uniform Resource Locator (URL).</a:t>
            </a:r>
            <a:endParaRPr lang="en-IN" dirty="0">
              <a:latin typeface="Garamond (Body)"/>
            </a:endParaRPr>
          </a:p>
        </p:txBody>
      </p:sp>
    </p:spTree>
    <p:extLst>
      <p:ext uri="{BB962C8B-B14F-4D97-AF65-F5344CB8AC3E}">
        <p14:creationId xmlns:p14="http://schemas.microsoft.com/office/powerpoint/2010/main" val="212725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8937-E244-42C6-9763-A76EDB30B6FB}"/>
              </a:ext>
            </a:extLst>
          </p:cNvPr>
          <p:cNvSpPr>
            <a:spLocks noGrp="1"/>
          </p:cNvSpPr>
          <p:nvPr>
            <p:ph type="title"/>
          </p:nvPr>
        </p:nvSpPr>
        <p:spPr/>
        <p:txBody>
          <a:bodyPr/>
          <a:lstStyle/>
          <a:p>
            <a:endParaRPr lang="en-IN"/>
          </a:p>
        </p:txBody>
      </p:sp>
      <p:sp>
        <p:nvSpPr>
          <p:cNvPr id="4" name="AutoShape 2">
            <a:extLst>
              <a:ext uri="{FF2B5EF4-FFF2-40B4-BE49-F238E27FC236}">
                <a16:creationId xmlns:a16="http://schemas.microsoft.com/office/drawing/2014/main" id="{4FD104B0-0BFE-459E-904B-37B1C0B7F1BA}"/>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9903FFE0-3CB0-4761-8E20-98723DD095D3}"/>
              </a:ext>
            </a:extLst>
          </p:cNvPr>
          <p:cNvPicPr>
            <a:picLocks noChangeAspect="1"/>
          </p:cNvPicPr>
          <p:nvPr/>
        </p:nvPicPr>
        <p:blipFill>
          <a:blip r:embed="rId2"/>
          <a:stretch>
            <a:fillRect/>
          </a:stretch>
        </p:blipFill>
        <p:spPr>
          <a:xfrm>
            <a:off x="1295402" y="982132"/>
            <a:ext cx="9601196" cy="4893736"/>
          </a:xfrm>
          <a:prstGeom prst="rect">
            <a:avLst/>
          </a:prstGeom>
        </p:spPr>
      </p:pic>
    </p:spTree>
    <p:extLst>
      <p:ext uri="{BB962C8B-B14F-4D97-AF65-F5344CB8AC3E}">
        <p14:creationId xmlns:p14="http://schemas.microsoft.com/office/powerpoint/2010/main" val="112178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E1A2-C8AB-4ECF-B024-B968ADCAEFAE}"/>
              </a:ext>
            </a:extLst>
          </p:cNvPr>
          <p:cNvSpPr>
            <a:spLocks noGrp="1"/>
          </p:cNvSpPr>
          <p:nvPr>
            <p:ph type="title"/>
          </p:nvPr>
        </p:nvSpPr>
        <p:spPr/>
        <p:txBody>
          <a:bodyPr/>
          <a:lstStyle/>
          <a:p>
            <a:r>
              <a:rPr lang="en-US" dirty="0"/>
              <a:t>Uniform Resource Locator</a:t>
            </a:r>
            <a:endParaRPr lang="en-IN" dirty="0"/>
          </a:p>
        </p:txBody>
      </p:sp>
      <p:sp>
        <p:nvSpPr>
          <p:cNvPr id="3" name="Content Placeholder 2">
            <a:extLst>
              <a:ext uri="{FF2B5EF4-FFF2-40B4-BE49-F238E27FC236}">
                <a16:creationId xmlns:a16="http://schemas.microsoft.com/office/drawing/2014/main" id="{82DA12E9-B48A-4B5F-9914-329E645144E8}"/>
              </a:ext>
            </a:extLst>
          </p:cNvPr>
          <p:cNvSpPr>
            <a:spLocks noGrp="1"/>
          </p:cNvSpPr>
          <p:nvPr>
            <p:ph idx="1"/>
          </p:nvPr>
        </p:nvSpPr>
        <p:spPr/>
        <p:txBody>
          <a:bodyPr>
            <a:normAutofit fontScale="92500" lnSpcReduction="10000"/>
          </a:bodyPr>
          <a:lstStyle/>
          <a:p>
            <a:r>
              <a:rPr lang="en-US" dirty="0">
                <a:latin typeface="Garamond (Body)"/>
              </a:rPr>
              <a:t>A  reference called Uniform Resource Locator (URL) is used to refer a document</a:t>
            </a:r>
            <a:r>
              <a:rPr lang="en-IN" dirty="0">
                <a:latin typeface="Garamond (Body)"/>
              </a:rPr>
              <a:t>.</a:t>
            </a:r>
          </a:p>
          <a:p>
            <a:r>
              <a:rPr lang="en-IN" dirty="0">
                <a:latin typeface="Garamond (Body)"/>
              </a:rPr>
              <a:t>The DNS name of its associated server along with a file name </a:t>
            </a:r>
            <a:r>
              <a:rPr lang="en-US" b="0" i="0" dirty="0">
                <a:solidFill>
                  <a:srgbClr val="000000"/>
                </a:solidFill>
                <a:effectLst/>
                <a:latin typeface="Garamond (Body)"/>
              </a:rPr>
              <a:t>by which the server can look up the document in its local file system.</a:t>
            </a:r>
          </a:p>
          <a:p>
            <a:pPr algn="l">
              <a:buFont typeface="Arial" panose="020B0604020202020204" pitchFamily="34" charset="0"/>
              <a:buChar char="•"/>
            </a:pPr>
            <a:r>
              <a:rPr lang="en-US" b="0" i="0" dirty="0">
                <a:solidFill>
                  <a:srgbClr val="000000"/>
                </a:solidFill>
                <a:effectLst/>
                <a:latin typeface="Garamond (Body)"/>
              </a:rPr>
              <a:t>The URL also specifies the protocol for</a:t>
            </a:r>
            <a:br>
              <a:rPr lang="en-US" b="0" i="0" dirty="0">
                <a:solidFill>
                  <a:srgbClr val="000000"/>
                </a:solidFill>
                <a:effectLst/>
                <a:latin typeface="Garamond (Body)"/>
              </a:rPr>
            </a:br>
            <a:r>
              <a:rPr lang="en-US" b="0" i="0" dirty="0">
                <a:solidFill>
                  <a:srgbClr val="000000"/>
                </a:solidFill>
                <a:effectLst/>
                <a:latin typeface="Garamond (Body)"/>
              </a:rPr>
              <a:t>transferring the document across the network.</a:t>
            </a:r>
          </a:p>
          <a:p>
            <a:pPr algn="l">
              <a:buFont typeface="Arial" panose="020B0604020202020204" pitchFamily="34" charset="0"/>
              <a:buChar char="•"/>
            </a:pPr>
            <a:r>
              <a:rPr lang="en-US" b="0" i="0" dirty="0">
                <a:solidFill>
                  <a:srgbClr val="000000"/>
                </a:solidFill>
                <a:effectLst/>
                <a:latin typeface="Garamond (Body)"/>
              </a:rPr>
              <a:t>Example</a:t>
            </a:r>
          </a:p>
          <a:p>
            <a:r>
              <a:rPr lang="en-IN" b="0" i="0" dirty="0">
                <a:solidFill>
                  <a:srgbClr val="000000"/>
                </a:solidFill>
                <a:effectLst/>
                <a:latin typeface="Garamond (Body)"/>
              </a:rPr>
              <a:t>http//www.cse.unl.edu/ylu/csce855/notes/web-</a:t>
            </a:r>
            <a:br>
              <a:rPr lang="en-IN" b="0" i="0" dirty="0">
                <a:solidFill>
                  <a:srgbClr val="000000"/>
                </a:solidFill>
                <a:effectLst/>
                <a:latin typeface="Garamond (Body)"/>
              </a:rPr>
            </a:br>
            <a:r>
              <a:rPr lang="en-IN" b="0" i="0" dirty="0">
                <a:solidFill>
                  <a:srgbClr val="000000"/>
                </a:solidFill>
                <a:effectLst/>
                <a:latin typeface="Garamond (Body)"/>
              </a:rPr>
              <a:t>system.ppt</a:t>
            </a:r>
          </a:p>
        </p:txBody>
      </p:sp>
    </p:spTree>
    <p:extLst>
      <p:ext uri="{BB962C8B-B14F-4D97-AF65-F5344CB8AC3E}">
        <p14:creationId xmlns:p14="http://schemas.microsoft.com/office/powerpoint/2010/main" val="374697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3B72-9B01-4931-99A5-70CACDBA2DDB}"/>
              </a:ext>
            </a:extLst>
          </p:cNvPr>
          <p:cNvSpPr>
            <a:spLocks noGrp="1"/>
          </p:cNvSpPr>
          <p:nvPr>
            <p:ph type="title"/>
          </p:nvPr>
        </p:nvSpPr>
        <p:spPr/>
        <p:txBody>
          <a:bodyPr/>
          <a:lstStyle/>
          <a:p>
            <a:r>
              <a:rPr lang="en-US" dirty="0"/>
              <a:t>Web Documents</a:t>
            </a:r>
            <a:endParaRPr lang="en-IN" dirty="0"/>
          </a:p>
        </p:txBody>
      </p:sp>
      <p:sp>
        <p:nvSpPr>
          <p:cNvPr id="7" name="Content Placeholder 6">
            <a:extLst>
              <a:ext uri="{FF2B5EF4-FFF2-40B4-BE49-F238E27FC236}">
                <a16:creationId xmlns:a16="http://schemas.microsoft.com/office/drawing/2014/main" id="{53E32A51-088C-4DA4-98F2-A2FC1E4B7FFB}"/>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5D0AD6DA-D9F8-452B-ABED-6B8DE46482D6}"/>
              </a:ext>
            </a:extLst>
          </p:cNvPr>
          <p:cNvPicPr>
            <a:picLocks noChangeAspect="1"/>
          </p:cNvPicPr>
          <p:nvPr/>
        </p:nvPicPr>
        <p:blipFill>
          <a:blip r:embed="rId2"/>
          <a:stretch>
            <a:fillRect/>
          </a:stretch>
        </p:blipFill>
        <p:spPr>
          <a:xfrm>
            <a:off x="2059619" y="1958405"/>
            <a:ext cx="7998781" cy="4219575"/>
          </a:xfrm>
          <a:prstGeom prst="rect">
            <a:avLst/>
          </a:prstGeom>
        </p:spPr>
      </p:pic>
    </p:spTree>
    <p:extLst>
      <p:ext uri="{BB962C8B-B14F-4D97-AF65-F5344CB8AC3E}">
        <p14:creationId xmlns:p14="http://schemas.microsoft.com/office/powerpoint/2010/main" val="115907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A254-BC7C-41EA-9557-D30F1C10B5AE}"/>
              </a:ext>
            </a:extLst>
          </p:cNvPr>
          <p:cNvSpPr>
            <a:spLocks noGrp="1"/>
          </p:cNvSpPr>
          <p:nvPr>
            <p:ph type="title"/>
          </p:nvPr>
        </p:nvSpPr>
        <p:spPr/>
        <p:txBody>
          <a:bodyPr/>
          <a:lstStyle/>
          <a:p>
            <a:r>
              <a:rPr lang="en-US" dirty="0"/>
              <a:t>Multitiered Architecture</a:t>
            </a:r>
            <a:endParaRPr lang="en-IN" dirty="0"/>
          </a:p>
        </p:txBody>
      </p:sp>
      <p:sp>
        <p:nvSpPr>
          <p:cNvPr id="3" name="Content Placeholder 2">
            <a:extLst>
              <a:ext uri="{FF2B5EF4-FFF2-40B4-BE49-F238E27FC236}">
                <a16:creationId xmlns:a16="http://schemas.microsoft.com/office/drawing/2014/main" id="{B1577BBC-3CB1-4A04-8AE6-4D985CBEAA87}"/>
              </a:ext>
            </a:extLst>
          </p:cNvPr>
          <p:cNvSpPr>
            <a:spLocks noGrp="1"/>
          </p:cNvSpPr>
          <p:nvPr>
            <p:ph idx="1"/>
          </p:nvPr>
        </p:nvSpPr>
        <p:spPr/>
        <p:txBody>
          <a:bodyPr>
            <a:normAutofit/>
          </a:bodyPr>
          <a:lstStyle/>
          <a:p>
            <a:r>
              <a:rPr lang="en-US" b="0" i="0" dirty="0">
                <a:solidFill>
                  <a:srgbClr val="000000"/>
                </a:solidFill>
                <a:effectLst/>
                <a:latin typeface="Garamond (Body)"/>
              </a:rPr>
              <a:t>Web documents can be built in two ways</a:t>
            </a:r>
          </a:p>
          <a:p>
            <a:r>
              <a:rPr lang="en-US" b="0" i="0" dirty="0">
                <a:solidFill>
                  <a:srgbClr val="000000"/>
                </a:solidFill>
                <a:effectLst/>
                <a:latin typeface="Garamond (Body)"/>
              </a:rPr>
              <a:t>Static locates and returns the object identified in the request. Static objects include predefined HTML pages and JPEG or GIF files. Does not require web servers to communication with any server-side application.</a:t>
            </a:r>
          </a:p>
          <a:p>
            <a:r>
              <a:rPr lang="en-US" b="0" i="0" dirty="0">
                <a:solidFill>
                  <a:srgbClr val="000000"/>
                </a:solidFill>
                <a:effectLst/>
                <a:latin typeface="Garamond (Body)"/>
              </a:rPr>
              <a:t>Dynamic the request is forwarded to an application system where the reply is generated dynamically, i.e. data is generated through a server-side program execution.</a:t>
            </a:r>
          </a:p>
        </p:txBody>
      </p:sp>
    </p:spTree>
    <p:extLst>
      <p:ext uri="{BB962C8B-B14F-4D97-AF65-F5344CB8AC3E}">
        <p14:creationId xmlns:p14="http://schemas.microsoft.com/office/powerpoint/2010/main" val="135383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61E4-AF11-4068-8BA1-D1C0D3B8C2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8B6B00-AAD1-4579-9B91-B6E6B29B3A72}"/>
              </a:ext>
            </a:extLst>
          </p:cNvPr>
          <p:cNvSpPr>
            <a:spLocks noGrp="1"/>
          </p:cNvSpPr>
          <p:nvPr>
            <p:ph idx="1"/>
          </p:nvPr>
        </p:nvSpPr>
        <p:spPr/>
        <p:txBody>
          <a:bodyPr>
            <a:normAutofit fontScale="92500" lnSpcReduction="20000"/>
          </a:bodyPr>
          <a:lstStyle/>
          <a:p>
            <a:r>
              <a:rPr lang="en-US" b="0" i="0" dirty="0">
                <a:solidFill>
                  <a:srgbClr val="000000"/>
                </a:solidFill>
                <a:effectLst/>
                <a:latin typeface="Garamond (Body)"/>
              </a:rPr>
              <a:t>Because of the server-side processing, many Web sites are now organized as three-tiered architectures consisting of a Web server, an application server, and a database server.</a:t>
            </a:r>
          </a:p>
          <a:p>
            <a:r>
              <a:rPr lang="en-IN" b="0" i="0" dirty="0">
                <a:solidFill>
                  <a:srgbClr val="000000"/>
                </a:solidFill>
                <a:effectLst/>
                <a:latin typeface="Garamond (Body)"/>
              </a:rPr>
              <a:t>User data comes from an HTML form, specifying the program and parameters.</a:t>
            </a:r>
          </a:p>
          <a:p>
            <a:r>
              <a:rPr lang="en-IN" b="0" i="0" dirty="0">
                <a:solidFill>
                  <a:srgbClr val="000000"/>
                </a:solidFill>
                <a:effectLst/>
                <a:latin typeface="Garamond (Body)"/>
              </a:rPr>
              <a:t>Server-side scripting technologies are used to generate dynamic content</a:t>
            </a:r>
          </a:p>
          <a:p>
            <a:pPr lvl="1">
              <a:buFont typeface="Arial" panose="020B0604020202020204" pitchFamily="34" charset="0"/>
              <a:buChar char="•"/>
            </a:pPr>
            <a:r>
              <a:rPr lang="en-IN" b="0" i="0" dirty="0">
                <a:solidFill>
                  <a:srgbClr val="000000"/>
                </a:solidFill>
                <a:effectLst/>
                <a:latin typeface="Garamond (Body)"/>
              </a:rPr>
              <a:t>Microsoft Active Server Pages (ASP.NET)</a:t>
            </a:r>
          </a:p>
          <a:p>
            <a:pPr lvl="1">
              <a:buFont typeface="Arial" panose="020B0604020202020204" pitchFamily="34" charset="0"/>
              <a:buChar char="•"/>
            </a:pPr>
            <a:r>
              <a:rPr lang="en-IN" b="0" i="0" dirty="0">
                <a:solidFill>
                  <a:srgbClr val="000000"/>
                </a:solidFill>
                <a:effectLst/>
                <a:latin typeface="Garamond (Body)"/>
              </a:rPr>
              <a:t>Sun Java Server Pages (JSP)</a:t>
            </a:r>
          </a:p>
          <a:p>
            <a:pPr lvl="1">
              <a:buFont typeface="Arial" panose="020B0604020202020204" pitchFamily="34" charset="0"/>
              <a:buChar char="•"/>
            </a:pPr>
            <a:r>
              <a:rPr lang="en-IN" b="0" i="0" dirty="0">
                <a:solidFill>
                  <a:srgbClr val="000000"/>
                </a:solidFill>
                <a:effectLst/>
                <a:latin typeface="Garamond (Body)"/>
              </a:rPr>
              <a:t>Netscape JavaScript</a:t>
            </a:r>
          </a:p>
          <a:p>
            <a:pPr lvl="1">
              <a:buFont typeface="Arial" panose="020B0604020202020204" pitchFamily="34" charset="0"/>
              <a:buChar char="•"/>
            </a:pPr>
            <a:r>
              <a:rPr lang="en-IN" b="0" i="0" dirty="0">
                <a:solidFill>
                  <a:srgbClr val="000000"/>
                </a:solidFill>
                <a:effectLst/>
                <a:latin typeface="Garamond (Body)"/>
              </a:rPr>
              <a:t>Free Software Foundation PHP</a:t>
            </a:r>
          </a:p>
        </p:txBody>
      </p:sp>
    </p:spTree>
    <p:extLst>
      <p:ext uri="{BB962C8B-B14F-4D97-AF65-F5344CB8AC3E}">
        <p14:creationId xmlns:p14="http://schemas.microsoft.com/office/powerpoint/2010/main" val="145457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9997-6128-405F-9F58-B5473398E6A2}"/>
              </a:ext>
            </a:extLst>
          </p:cNvPr>
          <p:cNvSpPr>
            <a:spLocks noGrp="1"/>
          </p:cNvSpPr>
          <p:nvPr>
            <p:ph type="title"/>
          </p:nvPr>
        </p:nvSpPr>
        <p:spPr/>
        <p:txBody>
          <a:bodyPr/>
          <a:lstStyle/>
          <a:p>
            <a:r>
              <a:rPr lang="en-US" dirty="0"/>
              <a:t>Web Server Clusters</a:t>
            </a:r>
            <a:endParaRPr lang="en-IN" dirty="0"/>
          </a:p>
        </p:txBody>
      </p:sp>
      <p:sp>
        <p:nvSpPr>
          <p:cNvPr id="3" name="Content Placeholder 2">
            <a:extLst>
              <a:ext uri="{FF2B5EF4-FFF2-40B4-BE49-F238E27FC236}">
                <a16:creationId xmlns:a16="http://schemas.microsoft.com/office/drawing/2014/main" id="{AA33F696-FC72-4BB8-9184-A752A988A5F0}"/>
              </a:ext>
            </a:extLst>
          </p:cNvPr>
          <p:cNvSpPr>
            <a:spLocks noGrp="1"/>
          </p:cNvSpPr>
          <p:nvPr>
            <p:ph idx="1"/>
          </p:nvPr>
        </p:nvSpPr>
        <p:spPr/>
        <p:txBody>
          <a:bodyPr/>
          <a:lstStyle/>
          <a:p>
            <a:r>
              <a:rPr lang="en-US" dirty="0">
                <a:latin typeface="Garamond (Body)"/>
              </a:rPr>
              <a:t>Web server are replicated and combined with front end to improve performance.</a:t>
            </a:r>
          </a:p>
          <a:p>
            <a:endParaRPr lang="en-IN" dirty="0">
              <a:latin typeface="Garamond (Body)"/>
            </a:endParaRPr>
          </a:p>
        </p:txBody>
      </p:sp>
      <p:pic>
        <p:nvPicPr>
          <p:cNvPr id="5" name="Picture 4">
            <a:extLst>
              <a:ext uri="{FF2B5EF4-FFF2-40B4-BE49-F238E27FC236}">
                <a16:creationId xmlns:a16="http://schemas.microsoft.com/office/drawing/2014/main" id="{65023913-B7CD-4BD7-8FF8-A3BEDAC56482}"/>
              </a:ext>
            </a:extLst>
          </p:cNvPr>
          <p:cNvPicPr>
            <a:picLocks noChangeAspect="1"/>
          </p:cNvPicPr>
          <p:nvPr/>
        </p:nvPicPr>
        <p:blipFill>
          <a:blip r:embed="rId2"/>
          <a:stretch>
            <a:fillRect/>
          </a:stretch>
        </p:blipFill>
        <p:spPr>
          <a:xfrm>
            <a:off x="4543731" y="3054360"/>
            <a:ext cx="6011114" cy="3092441"/>
          </a:xfrm>
          <a:prstGeom prst="rect">
            <a:avLst/>
          </a:prstGeom>
        </p:spPr>
      </p:pic>
    </p:spTree>
    <p:extLst>
      <p:ext uri="{BB962C8B-B14F-4D97-AF65-F5344CB8AC3E}">
        <p14:creationId xmlns:p14="http://schemas.microsoft.com/office/powerpoint/2010/main" val="18278801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1109</TotalTime>
  <Words>936</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Garamond</vt:lpstr>
      <vt:lpstr>Garamond (Body)</vt:lpstr>
      <vt:lpstr>Organic</vt:lpstr>
      <vt:lpstr>Distributed Web Based System</vt:lpstr>
      <vt:lpstr>World Wide Web</vt:lpstr>
      <vt:lpstr>Traditional Web Based Systems</vt:lpstr>
      <vt:lpstr>PowerPoint Presentation</vt:lpstr>
      <vt:lpstr>Uniform Resource Locator</vt:lpstr>
      <vt:lpstr>Web Documents</vt:lpstr>
      <vt:lpstr>Multitiered Architecture</vt:lpstr>
      <vt:lpstr>PowerPoint Presentation</vt:lpstr>
      <vt:lpstr>Web Server Clusters</vt:lpstr>
      <vt:lpstr>PowerPoint Presentation</vt:lpstr>
      <vt:lpstr>HTTP </vt:lpstr>
      <vt:lpstr>PowerPoint Presentation</vt:lpstr>
      <vt:lpstr>PowerPoint Presentation</vt:lpstr>
      <vt:lpstr>Web Service</vt:lpstr>
      <vt:lpstr>Web Service Advantages for E-Business</vt:lpstr>
      <vt:lpstr>Web Service Model</vt:lpstr>
      <vt:lpstr>Roles in Web Service Architecture</vt:lpstr>
      <vt:lpstr>Operations in Web Service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Web Based Systems</dc:title>
  <dc:creator>Pragati kadam</dc:creator>
  <cp:lastModifiedBy>Pragati kadam</cp:lastModifiedBy>
  <cp:revision>2</cp:revision>
  <dcterms:created xsi:type="dcterms:W3CDTF">2022-01-30T15:07:11Z</dcterms:created>
  <dcterms:modified xsi:type="dcterms:W3CDTF">2022-01-31T09:37:10Z</dcterms:modified>
</cp:coreProperties>
</file>