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84" r:id="rId5"/>
    <p:sldId id="289" r:id="rId6"/>
    <p:sldId id="286" r:id="rId7"/>
    <p:sldId id="287" r:id="rId8"/>
    <p:sldId id="311" r:id="rId9"/>
    <p:sldId id="285" r:id="rId10"/>
    <p:sldId id="299" r:id="rId11"/>
    <p:sldId id="309" r:id="rId12"/>
    <p:sldId id="307" r:id="rId13"/>
    <p:sldId id="308" r:id="rId14"/>
    <p:sldId id="305" r:id="rId15"/>
    <p:sldId id="306" r:id="rId16"/>
    <p:sldId id="310" r:id="rId17"/>
    <p:sldId id="300" r:id="rId18"/>
    <p:sldId id="304" r:id="rId19"/>
    <p:sldId id="312" r:id="rId20"/>
    <p:sldId id="303" r:id="rId21"/>
    <p:sldId id="301" r:id="rId22"/>
    <p:sldId id="313"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4BF"/>
    <a:srgbClr val="264550"/>
    <a:srgbClr val="282828"/>
    <a:srgbClr val="97EFD3"/>
    <a:srgbClr val="F15574"/>
    <a:srgbClr val="E9C46A"/>
    <a:srgbClr val="F4EBE8"/>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926" autoAdjust="0"/>
  </p:normalViewPr>
  <p:slideViewPr>
    <p:cSldViewPr snapToGrid="0" snapToObjects="1" showGuides="1">
      <p:cViewPr varScale="1">
        <p:scale>
          <a:sx n="62" d="100"/>
          <a:sy n="62" d="100"/>
        </p:scale>
        <p:origin x="868" y="44"/>
      </p:cViewPr>
      <p:guideLst>
        <p:guide orient="horz" pos="528"/>
        <p:guide pos="6216"/>
        <p:guide pos="1440"/>
        <p:guide orient="horz" pos="2352"/>
        <p:guide orient="horz" pos="936"/>
        <p:guide pos="3840"/>
        <p:guide orient="horz" pos="314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5</a:t>
            </a:fld>
            <a:endParaRPr lang="en-US" dirty="0"/>
          </a:p>
        </p:txBody>
      </p:sp>
    </p:spTree>
    <p:extLst>
      <p:ext uri="{BB962C8B-B14F-4D97-AF65-F5344CB8AC3E}">
        <p14:creationId xmlns:p14="http://schemas.microsoft.com/office/powerpoint/2010/main" val="3829184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dirty="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dirty="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dirty="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dirty="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dirty="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dirty="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dirty="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dirty="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dirty="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dirty="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1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39" y="1878330"/>
            <a:ext cx="5769967" cy="1193643"/>
          </a:xfrm>
        </p:spPr>
        <p:txBody>
          <a:bodyPr anchor="b">
            <a:noAutofit/>
          </a:bodyPr>
          <a:lstStyle/>
          <a:p>
            <a:r>
              <a:rPr lang="en-US" sz="4000" b="1" dirty="0"/>
              <a:t>ITP/NPV Mini Project</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3592449"/>
            <a:ext cx="4873752" cy="630936"/>
          </a:xfrm>
        </p:spPr>
        <p:txBody>
          <a:bodyPr>
            <a:noAutofit/>
          </a:bodyPr>
          <a:lstStyle/>
          <a:p>
            <a:pPr marL="36000"/>
            <a:r>
              <a:rPr lang="en-US" sz="4000" b="1" dirty="0"/>
              <a:t>Project-1 [ Loan dataset]</a:t>
            </a:r>
          </a:p>
          <a:p>
            <a:pPr marL="36000"/>
            <a:r>
              <a:rPr lang="en-US" sz="3200" b="1" dirty="0"/>
              <a:t>By – Group 1</a:t>
            </a:r>
          </a:p>
        </p:txBody>
      </p:sp>
      <p:pic>
        <p:nvPicPr>
          <p:cNvPr id="37" name="Picture Placeholder 36" descr="A black background with grey text&#10;&#10;Description automatically generated">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rotWithShape="1">
          <a:blip r:embed="rId2">
            <a:alphaModFix/>
            <a:extLst>
              <a:ext uri="{BEBA8EAE-BF5A-486C-A8C5-ECC9F3942E4B}">
                <a14:imgProps xmlns:a14="http://schemas.microsoft.com/office/drawing/2010/main">
                  <a14:imgLayer r:embed="rId3">
                    <a14:imgEffect>
                      <a14:sharpenSoften amount="5000"/>
                    </a14:imgEffect>
                    <a14:imgEffect>
                      <a14:colorTemperature colorTemp="9975"/>
                    </a14:imgEffect>
                    <a14:imgEffect>
                      <a14:saturation sat="116000"/>
                    </a14:imgEffect>
                    <a14:imgEffect>
                      <a14:brightnessContrast bright="1000" contrast="5000"/>
                    </a14:imgEffect>
                  </a14:imgLayer>
                </a14:imgProps>
              </a:ext>
            </a:extLst>
          </a:blip>
          <a:srcRect l="9919" t="-1958" r="65635" b="5391"/>
          <a:stretch/>
        </p:blipFill>
        <p:spPr>
          <a:xfrm>
            <a:off x="7503191" y="928421"/>
            <a:ext cx="3500016" cy="4648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descr="A blue and white letter g&#10;&#10;Description automatically generated">
            <a:extLst>
              <a:ext uri="{FF2B5EF4-FFF2-40B4-BE49-F238E27FC236}">
                <a16:creationId xmlns:a16="http://schemas.microsoft.com/office/drawing/2014/main" id="{14F08427-1BD3-0D70-6A55-151AB5091EE4}"/>
              </a:ext>
            </a:extLst>
          </p:cNvPr>
          <p:cNvPicPr>
            <a:picLocks noChangeAspect="1"/>
          </p:cNvPicPr>
          <p:nvPr/>
        </p:nvPicPr>
        <p:blipFill>
          <a:blip r:embed="rId4">
            <a:alphaModFix amt="85000"/>
          </a:blip>
          <a:stretch>
            <a:fillRect/>
          </a:stretch>
        </p:blipFill>
        <p:spPr>
          <a:xfrm>
            <a:off x="1" y="6242538"/>
            <a:ext cx="615462" cy="615462"/>
          </a:xfrm>
          <a:prstGeom prst="rect">
            <a:avLst/>
          </a:prstGeom>
          <a:effectLst>
            <a:softEdge rad="0"/>
          </a:effectLst>
          <a:scene3d>
            <a:camera prst="orthographicFront"/>
            <a:lightRig rig="threePt" dir="t"/>
          </a:scene3d>
          <a:sp3d extrusionH="76200">
            <a:bevelB w="0" h="0"/>
            <a:extrusionClr>
              <a:srgbClr val="F15574"/>
            </a:extrusionClr>
          </a:sp3d>
        </p:spPr>
      </p:pic>
    </p:spTree>
    <p:extLst>
      <p:ext uri="{BB962C8B-B14F-4D97-AF65-F5344CB8AC3E}">
        <p14:creationId xmlns:p14="http://schemas.microsoft.com/office/powerpoint/2010/main" val="409702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203960" y="72116"/>
            <a:ext cx="9912096" cy="1014984"/>
          </a:xfrm>
        </p:spPr>
        <p:txBody>
          <a:bodyPr/>
          <a:lstStyle/>
          <a:p>
            <a:r>
              <a:rPr lang="en-IN" sz="28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Q4.Check the datatype of each column</a:t>
            </a: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b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Data type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Picture 8">
            <a:extLst>
              <a:ext uri="{FF2B5EF4-FFF2-40B4-BE49-F238E27FC236}">
                <a16:creationId xmlns:a16="http://schemas.microsoft.com/office/drawing/2014/main" id="{6A5B668D-889E-E819-5380-934A57204EF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6900"/>
                    </a14:imgEffect>
                    <a14:imgEffect>
                      <a14:saturation sat="110000"/>
                    </a14:imgEffect>
                    <a14:imgEffect>
                      <a14:brightnessContrast bright="-4000" contrast="9000"/>
                    </a14:imgEffect>
                  </a14:imgLayer>
                </a14:imgProps>
              </a:ext>
            </a:extLst>
          </a:blip>
          <a:stretch>
            <a:fillRect/>
          </a:stretch>
        </p:blipFill>
        <p:spPr>
          <a:xfrm>
            <a:off x="3962102" y="647312"/>
            <a:ext cx="4267796" cy="5563376"/>
          </a:xfrm>
          <a:prstGeom prst="rect">
            <a:avLst/>
          </a:prstGeom>
          <a:effectLst>
            <a:outerShdw blurRad="50800" dist="38100" dir="2700000" algn="tl" rotWithShape="0">
              <a:prstClr val="black">
                <a:alpha val="40000"/>
              </a:prstClr>
            </a:outerShdw>
            <a:softEdge rad="12700"/>
          </a:effectLst>
        </p:spPr>
      </p:pic>
      <p:pic>
        <p:nvPicPr>
          <p:cNvPr id="10" name="Picture 9" descr="A blue and white letter g&#10;&#10;Description automatically generated">
            <a:extLst>
              <a:ext uri="{FF2B5EF4-FFF2-40B4-BE49-F238E27FC236}">
                <a16:creationId xmlns:a16="http://schemas.microsoft.com/office/drawing/2014/main" id="{011D182E-E311-8FB8-D26C-667A7934975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204000"/>
                    </a14:imgEffect>
                    <a14:imgEffect>
                      <a14:brightnessContrast bright="13000" contrast="9000"/>
                    </a14:imgEffect>
                  </a14:imgLayer>
                </a14:imgProps>
              </a:ext>
            </a:extLst>
          </a:blip>
          <a:stretch>
            <a:fillRect/>
          </a:stretch>
        </p:blipFill>
        <p:spPr>
          <a:xfrm>
            <a:off x="160477" y="5779474"/>
            <a:ext cx="620889" cy="621430"/>
          </a:xfrm>
          <a:prstGeom prst="ellipse">
            <a:avLst/>
          </a:prstGeom>
          <a:ln w="25400" cap="sq" cmpd="sng">
            <a:solidFill>
              <a:schemeClr val="tx1">
                <a:alpha val="37000"/>
              </a:schemeClr>
            </a:solidFill>
            <a:prstDash val="solid"/>
            <a:bevel/>
            <a:extLst>
              <a:ext uri="{C807C97D-BFC1-408E-A445-0C87EB9F89A2}">
                <ask:lineSketchStyleProps xmlns:ask="http://schemas.microsoft.com/office/drawing/2018/sketchyshapes" sd="1219033472">
                  <a:custGeom>
                    <a:avLst/>
                    <a:gdLst>
                      <a:gd name="connsiteX0" fmla="*/ 0 w 620889"/>
                      <a:gd name="connsiteY0" fmla="*/ 310715 h 621430"/>
                      <a:gd name="connsiteX1" fmla="*/ 310445 w 620889"/>
                      <a:gd name="connsiteY1" fmla="*/ 0 h 621430"/>
                      <a:gd name="connsiteX2" fmla="*/ 620890 w 620889"/>
                      <a:gd name="connsiteY2" fmla="*/ 310715 h 621430"/>
                      <a:gd name="connsiteX3" fmla="*/ 310445 w 620889"/>
                      <a:gd name="connsiteY3" fmla="*/ 621430 h 621430"/>
                      <a:gd name="connsiteX4" fmla="*/ 0 w 620889"/>
                      <a:gd name="connsiteY4" fmla="*/ 310715 h 62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89" h="621430" fill="none" extrusionOk="0">
                        <a:moveTo>
                          <a:pt x="0" y="310715"/>
                        </a:moveTo>
                        <a:cubicBezTo>
                          <a:pt x="25162" y="142097"/>
                          <a:pt x="149936" y="-22525"/>
                          <a:pt x="310445" y="0"/>
                        </a:cubicBezTo>
                        <a:cubicBezTo>
                          <a:pt x="455742" y="-4006"/>
                          <a:pt x="590857" y="167388"/>
                          <a:pt x="620890" y="310715"/>
                        </a:cubicBezTo>
                        <a:cubicBezTo>
                          <a:pt x="619532" y="469369"/>
                          <a:pt x="466744" y="642491"/>
                          <a:pt x="310445" y="621430"/>
                        </a:cubicBezTo>
                        <a:cubicBezTo>
                          <a:pt x="146719" y="625757"/>
                          <a:pt x="10180" y="484766"/>
                          <a:pt x="0" y="310715"/>
                        </a:cubicBezTo>
                        <a:close/>
                      </a:path>
                      <a:path w="620889" h="621430" stroke="0" extrusionOk="0">
                        <a:moveTo>
                          <a:pt x="0" y="310715"/>
                        </a:moveTo>
                        <a:cubicBezTo>
                          <a:pt x="-36566" y="116557"/>
                          <a:pt x="134851" y="1554"/>
                          <a:pt x="310445" y="0"/>
                        </a:cubicBezTo>
                        <a:cubicBezTo>
                          <a:pt x="496901" y="3158"/>
                          <a:pt x="600730" y="139753"/>
                          <a:pt x="620890" y="310715"/>
                        </a:cubicBezTo>
                        <a:cubicBezTo>
                          <a:pt x="613388" y="489645"/>
                          <a:pt x="473240" y="669293"/>
                          <a:pt x="310445" y="621430"/>
                        </a:cubicBezTo>
                        <a:cubicBezTo>
                          <a:pt x="128561" y="615723"/>
                          <a:pt x="42825" y="502780"/>
                          <a:pt x="0" y="310715"/>
                        </a:cubicBezTo>
                        <a:close/>
                      </a:path>
                    </a:pathLst>
                  </a:custGeom>
                  <ask:type>
                    <ask:lineSketchNone/>
                  </ask:type>
                </ask:lineSketchStyleProps>
              </a:ext>
            </a:extLst>
          </a:ln>
          <a:effectLst>
            <a:glow>
              <a:schemeClr val="accent1">
                <a:alpha val="94000"/>
              </a:schemeClr>
            </a:glow>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8368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xit" presetSubtype="0" fill="hold" nodeType="clickEffect">
                                  <p:stCondLst>
                                    <p:cond delay="0"/>
                                  </p:stCondLst>
                                  <p:childTnLst>
                                    <p:anim calcmode="lin" valueType="num">
                                      <p:cBhvr>
                                        <p:cTn id="24" dur="1000"/>
                                        <p:tgtEl>
                                          <p:spTgt spid="10"/>
                                        </p:tgtEl>
                                        <p:attrNameLst>
                                          <p:attrName>ppt_w</p:attrName>
                                        </p:attrNameLst>
                                      </p:cBhvr>
                                      <p:tavLst>
                                        <p:tav tm="0">
                                          <p:val>
                                            <p:strVal val="ppt_w"/>
                                          </p:val>
                                        </p:tav>
                                        <p:tav tm="100000">
                                          <p:val>
                                            <p:fltVal val="0"/>
                                          </p:val>
                                        </p:tav>
                                      </p:tavLst>
                                    </p:anim>
                                    <p:anim calcmode="lin" valueType="num">
                                      <p:cBhvr>
                                        <p:cTn id="25" dur="1000"/>
                                        <p:tgtEl>
                                          <p:spTgt spid="10"/>
                                        </p:tgtEl>
                                        <p:attrNameLst>
                                          <p:attrName>ppt_h</p:attrName>
                                        </p:attrNameLst>
                                      </p:cBhvr>
                                      <p:tavLst>
                                        <p:tav tm="0">
                                          <p:val>
                                            <p:strVal val="ppt_h"/>
                                          </p:val>
                                        </p:tav>
                                        <p:tav tm="100000">
                                          <p:val>
                                            <p:fltVal val="0"/>
                                          </p:val>
                                        </p:tav>
                                      </p:tavLst>
                                    </p:anim>
                                    <p:anim calcmode="lin" valueType="num">
                                      <p:cBhvr>
                                        <p:cTn id="26" dur="1000"/>
                                        <p:tgtEl>
                                          <p:spTgt spid="10"/>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7" dur="1000"/>
                                        <p:tgtEl>
                                          <p:spTgt spid="10"/>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8"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229903"/>
            <a:ext cx="9912096" cy="1014984"/>
          </a:xfrm>
        </p:spPr>
        <p:txBody>
          <a:bodyPr/>
          <a:lstStyle/>
          <a:p>
            <a:pPr lvl="0" fontAlgn="base">
              <a:lnSpc>
                <a:spcPct val="111000"/>
              </a:lnSpc>
              <a:spcAft>
                <a:spcPts val="25"/>
              </a:spcAft>
              <a:buClr>
                <a:srgbClr val="000000"/>
              </a:buClr>
              <a:buSzPts val="1400"/>
            </a:pPr>
            <a:r>
              <a:rPr lang="en-IN" sz="24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5.Cleaning the dataset- Remove the columns having complete NaN value in the entire dataset.</a:t>
            </a:r>
            <a:br>
              <a:rPr lang="en-IN" sz="2000"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br>
            <a:endParaRPr lang="en-IN" sz="2000" kern="100" dirty="0">
              <a:solidFill>
                <a:srgbClr val="000000"/>
              </a:solidFill>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Description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6" name="Picture 5">
            <a:extLst>
              <a:ext uri="{FF2B5EF4-FFF2-40B4-BE49-F238E27FC236}">
                <a16:creationId xmlns:a16="http://schemas.microsoft.com/office/drawing/2014/main" id="{736A6ED3-1E70-C2FB-0D32-A350AD646670}"/>
              </a:ext>
            </a:extLst>
          </p:cNvPr>
          <p:cNvPicPr>
            <a:picLocks noChangeAspect="1"/>
          </p:cNvPicPr>
          <p:nvPr/>
        </p:nvPicPr>
        <p:blipFill>
          <a:blip r:embed="rId2"/>
          <a:stretch>
            <a:fillRect/>
          </a:stretch>
        </p:blipFill>
        <p:spPr>
          <a:xfrm>
            <a:off x="123825" y="1244886"/>
            <a:ext cx="11944350" cy="4210691"/>
          </a:xfrm>
          <a:prstGeom prst="rect">
            <a:avLst/>
          </a:prstGeom>
        </p:spPr>
      </p:pic>
      <p:sp>
        <p:nvSpPr>
          <p:cNvPr id="8" name="TextBox 7">
            <a:extLst>
              <a:ext uri="{FF2B5EF4-FFF2-40B4-BE49-F238E27FC236}">
                <a16:creationId xmlns:a16="http://schemas.microsoft.com/office/drawing/2014/main" id="{775D7239-68E9-D923-CF08-717AF2FFD58E}"/>
              </a:ext>
            </a:extLst>
          </p:cNvPr>
          <p:cNvSpPr txBox="1"/>
          <p:nvPr/>
        </p:nvSpPr>
        <p:spPr>
          <a:xfrm>
            <a:off x="1066800" y="5120671"/>
            <a:ext cx="10058400" cy="984885"/>
          </a:xfrm>
          <a:prstGeom prst="rect">
            <a:avLst/>
          </a:prstGeom>
          <a:noFill/>
        </p:spPr>
        <p:txBody>
          <a:bodyPr wrap="square" rtlCol="0">
            <a:spAutoFit/>
          </a:bodyPr>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Now the dataset has no null columns</a:t>
            </a:r>
            <a:r>
              <a:rPr lang="en-US" dirty="0"/>
              <a:t>.</a:t>
            </a:r>
            <a:endParaRPr lang="en-IN" dirty="0"/>
          </a:p>
        </p:txBody>
      </p:sp>
    </p:spTree>
    <p:extLst>
      <p:ext uri="{BB962C8B-B14F-4D97-AF65-F5344CB8AC3E}">
        <p14:creationId xmlns:p14="http://schemas.microsoft.com/office/powerpoint/2010/main" val="45690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74742"/>
            <a:ext cx="9912096" cy="819780"/>
          </a:xfrm>
        </p:spPr>
        <p:txBody>
          <a:bodyPr/>
          <a:lstStyle/>
          <a:p>
            <a:r>
              <a:rPr lang="en-IN" sz="24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6.Write the code to find the value counts of the ‘loan_status’ category column and filter only the ‘fully paid’ and ‘charged off’ categories.</a:t>
            </a:r>
            <a:endParaRPr lang="en-US" sz="2400" b="1"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Categories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sz="700" dirty="0"/>
              <a:t>SG</a:t>
            </a:r>
          </a:p>
        </p:txBody>
      </p:sp>
      <p:grpSp>
        <p:nvGrpSpPr>
          <p:cNvPr id="11" name="Group 10">
            <a:extLst>
              <a:ext uri="{FF2B5EF4-FFF2-40B4-BE49-F238E27FC236}">
                <a16:creationId xmlns:a16="http://schemas.microsoft.com/office/drawing/2014/main" id="{325EA754-B05E-4695-82C3-0151D78C4EB5}"/>
              </a:ext>
            </a:extLst>
          </p:cNvPr>
          <p:cNvGrpSpPr/>
          <p:nvPr/>
        </p:nvGrpSpPr>
        <p:grpSpPr>
          <a:xfrm>
            <a:off x="1426395" y="1417714"/>
            <a:ext cx="9339209" cy="4767329"/>
            <a:chOff x="1035790" y="1417714"/>
            <a:chExt cx="9339209" cy="4767329"/>
          </a:xfrm>
        </p:grpSpPr>
        <p:pic>
          <p:nvPicPr>
            <p:cNvPr id="7" name="Picture 6">
              <a:extLst>
                <a:ext uri="{FF2B5EF4-FFF2-40B4-BE49-F238E27FC236}">
                  <a16:creationId xmlns:a16="http://schemas.microsoft.com/office/drawing/2014/main" id="{9B838227-5F3D-C957-68EC-7509A2A97114}"/>
                </a:ext>
              </a:extLst>
            </p:cNvPr>
            <p:cNvPicPr>
              <a:picLocks noChangeAspect="1"/>
            </p:cNvPicPr>
            <p:nvPr/>
          </p:nvPicPr>
          <p:blipFill rotWithShape="1">
            <a:blip r:embed="rId2"/>
            <a:srcRect l="7753" t="51236" r="46995" b="18652"/>
            <a:stretch/>
          </p:blipFill>
          <p:spPr>
            <a:xfrm>
              <a:off x="1035790" y="1417714"/>
              <a:ext cx="9339209" cy="1921388"/>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CF89C840-6B5E-F451-9A44-FA71A92287D6}"/>
                </a:ext>
              </a:extLst>
            </p:cNvPr>
            <p:cNvPicPr>
              <a:picLocks noChangeAspect="1"/>
            </p:cNvPicPr>
            <p:nvPr/>
          </p:nvPicPr>
          <p:blipFill rotWithShape="1">
            <a:blip r:embed="rId3"/>
            <a:srcRect l="8495" t="33708" r="5534" b="15655"/>
            <a:stretch/>
          </p:blipFill>
          <p:spPr>
            <a:xfrm>
              <a:off x="1035790" y="3339102"/>
              <a:ext cx="9339209" cy="2845941"/>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0789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902173" y="210208"/>
            <a:ext cx="10387652" cy="858304"/>
          </a:xfrm>
        </p:spPr>
        <p:txBody>
          <a:bodyPr/>
          <a:lstStyle/>
          <a:p>
            <a:r>
              <a:rPr lang="en-IN" sz="2200" b="1" kern="100" dirty="0">
                <a:solidFill>
                  <a:srgbClr val="000000"/>
                </a:solidFill>
                <a:uFill>
                  <a:solidFill>
                    <a:srgbClr val="000000"/>
                  </a:solidFill>
                </a:uFill>
                <a:ea typeface="Calibri" panose="020F0502020204030204" pitchFamily="34" charset="0"/>
                <a:cs typeface="Calibri" panose="020F0502020204030204" pitchFamily="34" charset="0"/>
              </a:rPr>
              <a:t>7.</a:t>
            </a:r>
            <a:r>
              <a:rPr lang="en-IN" sz="22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Filter the ‘Emp_Len’ column to extract the numerical value from the string.</a:t>
            </a:r>
            <a:br>
              <a:rPr lang="en-IN" sz="22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br>
            <a:r>
              <a:rPr lang="en-IN" sz="2200" b="1" kern="100" dirty="0">
                <a:solidFill>
                  <a:srgbClr val="000000"/>
                </a:solidFill>
                <a:effectLst/>
                <a:ea typeface="Calibri" panose="020F0502020204030204" pitchFamily="34" charset="0"/>
              </a:rPr>
              <a:t>Hint - Emp_len : &lt; 1year, 2 years , 3 years as 1 , 2, 3 so on.</a:t>
            </a:r>
            <a:br>
              <a:rPr lang="en-IN" sz="2000"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br>
            <a:endParaRPr lang="en-US" sz="20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6" name="Picture 5">
            <a:extLst>
              <a:ext uri="{FF2B5EF4-FFF2-40B4-BE49-F238E27FC236}">
                <a16:creationId xmlns:a16="http://schemas.microsoft.com/office/drawing/2014/main" id="{2F8128AD-8F80-465F-5360-69ED9300B349}"/>
              </a:ext>
            </a:extLst>
          </p:cNvPr>
          <p:cNvPicPr>
            <a:picLocks noChangeAspect="1"/>
          </p:cNvPicPr>
          <p:nvPr/>
        </p:nvPicPr>
        <p:blipFill>
          <a:blip r:embed="rId2"/>
          <a:stretch>
            <a:fillRect/>
          </a:stretch>
        </p:blipFill>
        <p:spPr>
          <a:xfrm>
            <a:off x="1524993" y="1068512"/>
            <a:ext cx="9142014" cy="357540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6ABFFF0B-15A1-A789-220D-B89B704C9C62}"/>
              </a:ext>
            </a:extLst>
          </p:cNvPr>
          <p:cNvPicPr>
            <a:picLocks noChangeAspect="1"/>
          </p:cNvPicPr>
          <p:nvPr/>
        </p:nvPicPr>
        <p:blipFill rotWithShape="1">
          <a:blip r:embed="rId3"/>
          <a:srcRect l="16349" t="65318" r="5870" b="15481"/>
          <a:stretch/>
        </p:blipFill>
        <p:spPr>
          <a:xfrm>
            <a:off x="1354476" y="4863991"/>
            <a:ext cx="9483047" cy="13168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300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462337" y="388239"/>
            <a:ext cx="11065267" cy="1014984"/>
          </a:xfrm>
        </p:spPr>
        <p:txBody>
          <a:bodyPr/>
          <a:lstStyle/>
          <a:p>
            <a:r>
              <a:rPr lang="en-IN" sz="24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8.Using the Lambda function, remove the month from the ‘term’ column such that ‘36 months’, ‘60 months’ appear as 36 and 60 respectively.</a:t>
            </a:r>
            <a:br>
              <a:rPr lang="en-IN" sz="2000"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br>
            <a:endParaRPr lang="en-US" sz="20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6" name="Picture 5">
            <a:extLst>
              <a:ext uri="{FF2B5EF4-FFF2-40B4-BE49-F238E27FC236}">
                <a16:creationId xmlns:a16="http://schemas.microsoft.com/office/drawing/2014/main" id="{8CDF0E0B-A98D-5B23-B291-01BFFADF08D8}"/>
              </a:ext>
            </a:extLst>
          </p:cNvPr>
          <p:cNvPicPr>
            <a:picLocks noChangeAspect="1"/>
          </p:cNvPicPr>
          <p:nvPr/>
        </p:nvPicPr>
        <p:blipFill>
          <a:blip r:embed="rId2"/>
          <a:stretch>
            <a:fillRect/>
          </a:stretch>
        </p:blipFill>
        <p:spPr>
          <a:xfrm>
            <a:off x="1842903" y="1403222"/>
            <a:ext cx="8506193" cy="4504417"/>
          </a:xfrm>
          <a:prstGeom prst="rect">
            <a:avLst/>
          </a:prstGeom>
          <a:effectLst>
            <a:outerShdw blurRad="50800" dist="38100" dir="2700000" algn="tl" rotWithShape="0">
              <a:prstClr val="black">
                <a:alpha val="40000"/>
              </a:prstClr>
            </a:outerShdw>
            <a:reflection blurRad="25400" stA="45000" endPos="17000" dir="5400000" sy="-100000" algn="bl" rotWithShape="0"/>
          </a:effectLst>
        </p:spPr>
      </p:pic>
    </p:spTree>
    <p:extLst>
      <p:ext uri="{BB962C8B-B14F-4D97-AF65-F5344CB8AC3E}">
        <p14:creationId xmlns:p14="http://schemas.microsoft.com/office/powerpoint/2010/main" val="292311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986319" y="210208"/>
            <a:ext cx="10282906" cy="1330916"/>
          </a:xfrm>
        </p:spPr>
        <p:txBody>
          <a:bodyPr/>
          <a:lstStyle/>
          <a:p>
            <a:pPr>
              <a:spcBef>
                <a:spcPts val="600"/>
              </a:spcBef>
            </a:pPr>
            <a:r>
              <a:rPr lang="en-IN" sz="20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9.Create a new column as risky_loan_applicant by comparing loan_amnt and funded_amnt with the following criteria –</a:t>
            </a:r>
            <a:br>
              <a:rPr lang="en-IN" sz="20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br>
            <a:r>
              <a:rPr lang="en-IN" sz="2000" b="1" kern="100" dirty="0">
                <a:solidFill>
                  <a:srgbClr val="000000"/>
                </a:solidFill>
                <a:effectLst/>
                <a:ea typeface="Calibri" panose="020F0502020204030204" pitchFamily="34" charset="0"/>
              </a:rPr>
              <a:t>If loan_amnt is less than equals to funded_amnt set it as ‘0’ else set it as ‘1’.</a:t>
            </a:r>
            <a:br>
              <a:rPr lang="en-IN" sz="2000" kern="100" dirty="0">
                <a:solidFill>
                  <a:srgbClr val="000000"/>
                </a:solidFill>
                <a:effectLst/>
                <a:ea typeface="Calibri" panose="020F0502020204030204" pitchFamily="34" charset="0"/>
              </a:rPr>
            </a:br>
            <a:br>
              <a:rPr lang="en-IN" sz="2000"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br>
            <a:endParaRPr lang="en-US" sz="20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6" name="Picture 5">
            <a:extLst>
              <a:ext uri="{FF2B5EF4-FFF2-40B4-BE49-F238E27FC236}">
                <a16:creationId xmlns:a16="http://schemas.microsoft.com/office/drawing/2014/main" id="{A0CEDEA1-8B71-7FE3-84BA-88BBBBACB6B2}"/>
              </a:ext>
            </a:extLst>
          </p:cNvPr>
          <p:cNvPicPr>
            <a:picLocks noChangeAspect="1"/>
          </p:cNvPicPr>
          <p:nvPr/>
        </p:nvPicPr>
        <p:blipFill>
          <a:blip r:embed="rId2"/>
          <a:stretch>
            <a:fillRect/>
          </a:stretch>
        </p:blipFill>
        <p:spPr>
          <a:xfrm>
            <a:off x="575278" y="1685662"/>
            <a:ext cx="11041444" cy="3772426"/>
          </a:xfrm>
          <a:prstGeom prst="rect">
            <a:avLst/>
          </a:prstGeom>
          <a:effectLst>
            <a:outerShdw blurRad="50800" dist="38100" dir="2700000" algn="tl" rotWithShape="0">
              <a:prstClr val="black">
                <a:alpha val="40000"/>
              </a:prstClr>
            </a:outerShdw>
            <a:reflection blurRad="25400" stA="44000" endPos="20000" dir="5400000" sy="-100000" algn="bl" rotWithShape="0"/>
          </a:effectLst>
        </p:spPr>
      </p:pic>
    </p:spTree>
    <p:extLst>
      <p:ext uri="{BB962C8B-B14F-4D97-AF65-F5344CB8AC3E}">
        <p14:creationId xmlns:p14="http://schemas.microsoft.com/office/powerpoint/2010/main" val="196887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944273" y="128015"/>
            <a:ext cx="10303454" cy="1208298"/>
          </a:xfrm>
        </p:spPr>
        <p:txBody>
          <a:bodyPr rIns="72000"/>
          <a:lstStyle/>
          <a:p>
            <a:r>
              <a:rPr lang="en-IN" sz="24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10.Using the bar plot visualize the loan_status column against categorical column grade, term, verification_status .Write the observation from each graph.</a:t>
            </a:r>
            <a:br>
              <a:rPr lang="en-IN" sz="20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br>
            <a:endParaRPr lang="en-US" sz="2000" b="1"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16</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a:t>Presentation title</a:t>
            </a:r>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a:t>20XX</a:t>
            </a:r>
            <a:endParaRPr lang="en-US" dirty="0"/>
          </a:p>
        </p:txBody>
      </p:sp>
      <p:pic>
        <p:nvPicPr>
          <p:cNvPr id="16" name="Picture 15">
            <a:extLst>
              <a:ext uri="{FF2B5EF4-FFF2-40B4-BE49-F238E27FC236}">
                <a16:creationId xmlns:a16="http://schemas.microsoft.com/office/drawing/2014/main" id="{6DD8A553-51FC-4887-9C38-5AA40DB3552E}"/>
              </a:ext>
            </a:extLst>
          </p:cNvPr>
          <p:cNvPicPr>
            <a:picLocks noChangeAspect="1"/>
          </p:cNvPicPr>
          <p:nvPr/>
        </p:nvPicPr>
        <p:blipFill>
          <a:blip r:embed="rId2"/>
          <a:stretch>
            <a:fillRect/>
          </a:stretch>
        </p:blipFill>
        <p:spPr>
          <a:xfrm>
            <a:off x="358119" y="1381703"/>
            <a:ext cx="6186519" cy="4973811"/>
          </a:xfrm>
          <a:prstGeom prst="rect">
            <a:avLst/>
          </a:prstGeom>
          <a:effectLst>
            <a:outerShdw blurRad="50800" dist="38100" dir="2700000" algn="tl" rotWithShape="0">
              <a:prstClr val="black">
                <a:alpha val="40000"/>
              </a:prstClr>
            </a:outerShdw>
            <a:reflection blurRad="25400" stA="29000" endPos="7000" dir="5400000" sy="-100000" algn="bl" rotWithShape="0"/>
          </a:effectLst>
        </p:spPr>
      </p:pic>
      <p:pic>
        <p:nvPicPr>
          <p:cNvPr id="6" name="Picture 5">
            <a:extLst>
              <a:ext uri="{FF2B5EF4-FFF2-40B4-BE49-F238E27FC236}">
                <a16:creationId xmlns:a16="http://schemas.microsoft.com/office/drawing/2014/main" id="{04289A7A-D71E-AD30-B74A-86BFCF874FF8}"/>
              </a:ext>
            </a:extLst>
          </p:cNvPr>
          <p:cNvPicPr>
            <a:picLocks noChangeAspect="1"/>
          </p:cNvPicPr>
          <p:nvPr/>
        </p:nvPicPr>
        <p:blipFill rotWithShape="1">
          <a:blip r:embed="rId3"/>
          <a:srcRect l="16179" t="68165" r="40759" b="9064"/>
          <a:stretch/>
        </p:blipFill>
        <p:spPr>
          <a:xfrm>
            <a:off x="6696802" y="3169406"/>
            <a:ext cx="5250095" cy="1561671"/>
          </a:xfrm>
          <a:prstGeom prst="rect">
            <a:avLst/>
          </a:prstGeom>
        </p:spPr>
      </p:pic>
      <p:sp>
        <p:nvSpPr>
          <p:cNvPr id="7" name="TextBox 6">
            <a:extLst>
              <a:ext uri="{FF2B5EF4-FFF2-40B4-BE49-F238E27FC236}">
                <a16:creationId xmlns:a16="http://schemas.microsoft.com/office/drawing/2014/main" id="{2E1AA481-8FD0-309C-4273-8F3B740A0936}"/>
              </a:ext>
            </a:extLst>
          </p:cNvPr>
          <p:cNvSpPr txBox="1"/>
          <p:nvPr/>
        </p:nvSpPr>
        <p:spPr>
          <a:xfrm>
            <a:off x="7243281" y="2404153"/>
            <a:ext cx="4150759" cy="400110"/>
          </a:xfrm>
          <a:prstGeom prst="rect">
            <a:avLst/>
          </a:prstGeom>
          <a:noFill/>
        </p:spPr>
        <p:txBody>
          <a:bodyPr wrap="square" rtlCol="0">
            <a:spAutoFit/>
          </a:bodyPr>
          <a:lstStyle/>
          <a:p>
            <a:r>
              <a:rPr lang="en-IN" sz="2000" dirty="0"/>
              <a:t>## Another approach</a:t>
            </a:r>
          </a:p>
        </p:txBody>
      </p:sp>
    </p:spTree>
    <p:extLst>
      <p:ext uri="{BB962C8B-B14F-4D97-AF65-F5344CB8AC3E}">
        <p14:creationId xmlns:p14="http://schemas.microsoft.com/office/powerpoint/2010/main" val="2917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08923" y="751696"/>
            <a:ext cx="6827520" cy="410339"/>
          </a:xfrm>
        </p:spPr>
        <p:txBody>
          <a:bodyPr rIns="1260000"/>
          <a:lstStyle/>
          <a:p>
            <a:pPr algn="l"/>
            <a:r>
              <a:rPr lang="en-IN" sz="1800" b="1" u="sng" kern="100" dirty="0">
                <a:solidFill>
                  <a:srgbClr val="000000"/>
                </a:solidFill>
                <a:uFill>
                  <a:solidFill>
                    <a:srgbClr val="000000"/>
                  </a:solidFill>
                </a:uFill>
                <a:ea typeface="Calibri" panose="020F0502020204030204" pitchFamily="34" charset="0"/>
                <a:cs typeface="Calibri" panose="020F0502020204030204" pitchFamily="34" charset="0"/>
              </a:rPr>
              <a:t>E</a:t>
            </a:r>
            <a:r>
              <a:rPr lang="en-IN" sz="1800" b="1" u="sng"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ach graph from  Q.10.</a:t>
            </a:r>
            <a:b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sz="18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17</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Bar plot</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6" name="Picture 5" descr="A graph of a graph with text&#10;&#10;Description automatically generated with medium confidence">
            <a:extLst>
              <a:ext uri="{FF2B5EF4-FFF2-40B4-BE49-F238E27FC236}">
                <a16:creationId xmlns:a16="http://schemas.microsoft.com/office/drawing/2014/main" id="{1FD6349A-C6AA-4C50-F0AE-D023F12B15DD}"/>
              </a:ext>
            </a:extLst>
          </p:cNvPr>
          <p:cNvPicPr>
            <a:picLocks noChangeAspect="1"/>
          </p:cNvPicPr>
          <p:nvPr/>
        </p:nvPicPr>
        <p:blipFill>
          <a:blip r:embed="rId2"/>
          <a:stretch>
            <a:fillRect/>
          </a:stretch>
        </p:blipFill>
        <p:spPr>
          <a:xfrm>
            <a:off x="0" y="1820008"/>
            <a:ext cx="3958190" cy="3307414"/>
          </a:xfrm>
          <a:prstGeom prst="rect">
            <a:avLst/>
          </a:prstGeom>
        </p:spPr>
      </p:pic>
      <p:pic>
        <p:nvPicPr>
          <p:cNvPr id="8" name="Picture 7" descr="A graph of a loan status&#10;&#10;Description automatically generated">
            <a:extLst>
              <a:ext uri="{FF2B5EF4-FFF2-40B4-BE49-F238E27FC236}">
                <a16:creationId xmlns:a16="http://schemas.microsoft.com/office/drawing/2014/main" id="{38511C4D-D507-DAE2-A7AE-7BC0770C1F0D}"/>
              </a:ext>
            </a:extLst>
          </p:cNvPr>
          <p:cNvPicPr>
            <a:picLocks noChangeAspect="1"/>
          </p:cNvPicPr>
          <p:nvPr/>
        </p:nvPicPr>
        <p:blipFill>
          <a:blip r:embed="rId3"/>
          <a:stretch>
            <a:fillRect/>
          </a:stretch>
        </p:blipFill>
        <p:spPr>
          <a:xfrm>
            <a:off x="4002829" y="1820010"/>
            <a:ext cx="4106784" cy="3307412"/>
          </a:xfrm>
          <a:prstGeom prst="rect">
            <a:avLst/>
          </a:prstGeom>
        </p:spPr>
      </p:pic>
      <p:pic>
        <p:nvPicPr>
          <p:cNvPr id="12" name="Picture 11">
            <a:extLst>
              <a:ext uri="{FF2B5EF4-FFF2-40B4-BE49-F238E27FC236}">
                <a16:creationId xmlns:a16="http://schemas.microsoft.com/office/drawing/2014/main" id="{7DB17098-E1B3-35A9-0564-9B11E71C58D5}"/>
              </a:ext>
            </a:extLst>
          </p:cNvPr>
          <p:cNvPicPr>
            <a:picLocks noChangeAspect="1"/>
          </p:cNvPicPr>
          <p:nvPr/>
        </p:nvPicPr>
        <p:blipFill>
          <a:blip r:embed="rId4"/>
          <a:stretch>
            <a:fillRect/>
          </a:stretch>
        </p:blipFill>
        <p:spPr>
          <a:xfrm>
            <a:off x="8154252" y="1820009"/>
            <a:ext cx="4037748" cy="3307413"/>
          </a:xfrm>
          <a:prstGeom prst="rect">
            <a:avLst/>
          </a:prstGeom>
        </p:spPr>
      </p:pic>
    </p:spTree>
    <p:extLst>
      <p:ext uri="{BB962C8B-B14F-4D97-AF65-F5344CB8AC3E}">
        <p14:creationId xmlns:p14="http://schemas.microsoft.com/office/powerpoint/2010/main" val="175983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838200" y="26289"/>
            <a:ext cx="10515600" cy="718310"/>
          </a:xfrm>
        </p:spPr>
        <p:txBody>
          <a:bodyPr anchor="t">
            <a:normAutofit fontScale="90000"/>
          </a:bodyPr>
          <a:lstStyle/>
          <a:p>
            <a:pPr marL="228600" algn="l">
              <a:lnSpc>
                <a:spcPct val="90000"/>
              </a:lnSpc>
              <a:spcAft>
                <a:spcPts val="755"/>
              </a:spcAft>
            </a:pPr>
            <a:r>
              <a:rPr lang="en-IN" sz="2200" b="1" kern="100" dirty="0">
                <a:effectLst/>
              </a:rPr>
              <a:t>11.Using a user defined function convert the ‘emp_len’ column into categorical column as follows </a:t>
            </a:r>
            <a:r>
              <a:rPr lang="en-IN" sz="1800" b="1" kern="100" dirty="0">
                <a:effectLst/>
              </a:rPr>
              <a:t>–</a:t>
            </a:r>
            <a:br>
              <a:rPr lang="en-IN" sz="1500" kern="100" dirty="0">
                <a:effectLst/>
              </a:rPr>
            </a:br>
            <a:br>
              <a:rPr lang="en-IN" sz="1500" kern="100" dirty="0">
                <a:effectLst/>
              </a:rPr>
            </a:br>
            <a:r>
              <a:rPr lang="en-IN" sz="1500" kern="100" dirty="0">
                <a:effectLst/>
              </a:rPr>
              <a:t> </a:t>
            </a:r>
          </a:p>
        </p:txBody>
      </p:sp>
      <p:sp>
        <p:nvSpPr>
          <p:cNvPr id="22" name="Text Placeholder 2">
            <a:extLst>
              <a:ext uri="{FF2B5EF4-FFF2-40B4-BE49-F238E27FC236}">
                <a16:creationId xmlns:a16="http://schemas.microsoft.com/office/drawing/2014/main" id="{E927D4B5-85D0-09B7-0C36-A18B26528AC1}"/>
              </a:ext>
            </a:extLst>
          </p:cNvPr>
          <p:cNvSpPr>
            <a:spLocks noGrp="1"/>
          </p:cNvSpPr>
          <p:nvPr>
            <p:ph type="body" sz="quarter" idx="14"/>
          </p:nvPr>
        </p:nvSpPr>
        <p:spPr>
          <a:xfrm>
            <a:off x="685800" y="1956816"/>
            <a:ext cx="5048882" cy="3986784"/>
          </a:xfrm>
        </p:spPr>
        <p:txBody>
          <a:bodyPr/>
          <a:lstStyle/>
          <a:p>
            <a:endParaRPr lang="en-US" dirty="0"/>
          </a:p>
        </p:txBody>
      </p:sp>
      <p:sp>
        <p:nvSpPr>
          <p:cNvPr id="26" name="Text Placeholder 4">
            <a:extLst>
              <a:ext uri="{FF2B5EF4-FFF2-40B4-BE49-F238E27FC236}">
                <a16:creationId xmlns:a16="http://schemas.microsoft.com/office/drawing/2014/main" id="{626339DB-B312-51AD-1B24-EE1D9605650D}"/>
              </a:ext>
            </a:extLst>
          </p:cNvPr>
          <p:cNvSpPr>
            <a:spLocks noGrp="1"/>
          </p:cNvSpPr>
          <p:nvPr>
            <p:ph type="body" sz="quarter" idx="19"/>
          </p:nvPr>
        </p:nvSpPr>
        <p:spPr>
          <a:xfrm>
            <a:off x="6358128" y="1956816"/>
            <a:ext cx="5047488" cy="3986784"/>
          </a:xfrm>
        </p:spPr>
        <p:txBody>
          <a:bodyPr/>
          <a:lstStyle/>
          <a:p>
            <a:endParaRPr lang="en-US"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18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Conversion </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sz="700" dirty="0"/>
              <a:t>SG</a:t>
            </a:r>
          </a:p>
        </p:txBody>
      </p:sp>
      <p:sp>
        <p:nvSpPr>
          <p:cNvPr id="8" name="TextBox 7">
            <a:extLst>
              <a:ext uri="{FF2B5EF4-FFF2-40B4-BE49-F238E27FC236}">
                <a16:creationId xmlns:a16="http://schemas.microsoft.com/office/drawing/2014/main" id="{97E70D84-DDEF-D6B5-B3C9-B4F610824162}"/>
              </a:ext>
            </a:extLst>
          </p:cNvPr>
          <p:cNvSpPr txBox="1"/>
          <p:nvPr/>
        </p:nvSpPr>
        <p:spPr>
          <a:xfrm>
            <a:off x="1524114" y="744599"/>
            <a:ext cx="6350000" cy="1077218"/>
          </a:xfrm>
          <a:prstGeom prst="rect">
            <a:avLst/>
          </a:prstGeom>
          <a:noFill/>
        </p:spPr>
        <p:txBody>
          <a:bodyPr wrap="square" rtlCol="0">
            <a:spAutoFit/>
          </a:bodyPr>
          <a:lstStyle/>
          <a:p>
            <a:pPr marL="342900" indent="-342900">
              <a:buFont typeface="+mj-lt"/>
              <a:buAutoNum type="arabicPeriod"/>
            </a:pPr>
            <a:r>
              <a:rPr lang="en-IN" sz="1600" b="1" kern="100" dirty="0">
                <a:effectLst/>
              </a:rPr>
              <a:t>If emp_len is  less than equals to 1 then recode as ‘fresher’.</a:t>
            </a:r>
          </a:p>
          <a:p>
            <a:pPr marL="342900" indent="-342900">
              <a:buFont typeface="+mj-lt"/>
              <a:buAutoNum type="arabicPeriod"/>
            </a:pPr>
            <a:r>
              <a:rPr lang="en-IN" sz="1600" b="1" kern="100" dirty="0">
                <a:effectLst/>
              </a:rPr>
              <a:t>If emp_len is greater than 1 and less than 3 then recode as ‘junior’.</a:t>
            </a:r>
          </a:p>
          <a:p>
            <a:pPr marL="342900" indent="-342900">
              <a:buFont typeface="+mj-lt"/>
              <a:buAutoNum type="arabicPeriod"/>
            </a:pPr>
            <a:r>
              <a:rPr lang="en-IN" sz="1600" b="1" kern="100" dirty="0">
                <a:effectLst/>
              </a:rPr>
              <a:t>If emp_len is  greater than 3 and less than 7 then recode as ‘senior’.</a:t>
            </a:r>
          </a:p>
          <a:p>
            <a:pPr marL="342900" indent="-342900">
              <a:buFont typeface="+mj-lt"/>
              <a:buAutoNum type="arabicPeriod"/>
            </a:pPr>
            <a:r>
              <a:rPr lang="en-IN" sz="1600" b="1" kern="100" dirty="0">
                <a:effectLst/>
              </a:rPr>
              <a:t>If emp_len is greater than  7 then recode as ‘expert’.</a:t>
            </a:r>
            <a:endParaRPr lang="en-IN" sz="1600" b="1" dirty="0"/>
          </a:p>
        </p:txBody>
      </p:sp>
      <p:pic>
        <p:nvPicPr>
          <p:cNvPr id="6" name="Picture 5">
            <a:extLst>
              <a:ext uri="{FF2B5EF4-FFF2-40B4-BE49-F238E27FC236}">
                <a16:creationId xmlns:a16="http://schemas.microsoft.com/office/drawing/2014/main" id="{4D081A94-D45D-B4C0-5A7C-49AA22DAE551}"/>
              </a:ext>
            </a:extLst>
          </p:cNvPr>
          <p:cNvPicPr>
            <a:picLocks noChangeAspect="1"/>
          </p:cNvPicPr>
          <p:nvPr/>
        </p:nvPicPr>
        <p:blipFill rotWithShape="1">
          <a:blip r:embed="rId2"/>
          <a:srcRect l="15843" t="59775" r="50955" b="8015"/>
          <a:stretch/>
        </p:blipFill>
        <p:spPr>
          <a:xfrm>
            <a:off x="786383" y="2116475"/>
            <a:ext cx="4771935" cy="3678150"/>
          </a:xfrm>
          <a:prstGeom prst="rect">
            <a:avLst/>
          </a:prstGeom>
        </p:spPr>
      </p:pic>
      <p:pic>
        <p:nvPicPr>
          <p:cNvPr id="9" name="Picture 8">
            <a:extLst>
              <a:ext uri="{FF2B5EF4-FFF2-40B4-BE49-F238E27FC236}">
                <a16:creationId xmlns:a16="http://schemas.microsoft.com/office/drawing/2014/main" id="{0665445D-910C-ADFA-1748-29B2BE703156}"/>
              </a:ext>
            </a:extLst>
          </p:cNvPr>
          <p:cNvPicPr>
            <a:picLocks noChangeAspect="1"/>
          </p:cNvPicPr>
          <p:nvPr/>
        </p:nvPicPr>
        <p:blipFill rotWithShape="1">
          <a:blip r:embed="rId3"/>
          <a:srcRect l="21320" t="37039" r="35530" b="9328"/>
          <a:stretch/>
        </p:blipFill>
        <p:spPr>
          <a:xfrm>
            <a:off x="6503543" y="2111133"/>
            <a:ext cx="4765682" cy="3678150"/>
          </a:xfrm>
          <a:prstGeom prst="rect">
            <a:avLst/>
          </a:prstGeom>
        </p:spPr>
      </p:pic>
    </p:spTree>
    <p:extLst>
      <p:ext uri="{BB962C8B-B14F-4D97-AF65-F5344CB8AC3E}">
        <p14:creationId xmlns:p14="http://schemas.microsoft.com/office/powerpoint/2010/main" val="64964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102743"/>
            <a:ext cx="9912096" cy="1167452"/>
          </a:xfrm>
        </p:spPr>
        <p:txBody>
          <a:bodyPr/>
          <a:lstStyle/>
          <a:p>
            <a:r>
              <a:rPr lang="en-IN" sz="2400" b="1" kern="100" dirty="0">
                <a:solidFill>
                  <a:srgbClr val="000000"/>
                </a:solidFill>
                <a:effectLst/>
                <a:latin typeface="Calibri" panose="020F0502020204030204" pitchFamily="34" charset="0"/>
                <a:ea typeface="Calibri" panose="020F0502020204030204" pitchFamily="34" charset="0"/>
              </a:rPr>
              <a:t>12.Find the sum of ‘loan_amnt’ for each grade and display the distribution of ‘loan_amnt’ using a pie plot.</a:t>
            </a:r>
            <a:endParaRPr lang="en-US" sz="2400" b="1"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19</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7" name="Picture 6">
            <a:extLst>
              <a:ext uri="{FF2B5EF4-FFF2-40B4-BE49-F238E27FC236}">
                <a16:creationId xmlns:a16="http://schemas.microsoft.com/office/drawing/2014/main" id="{FF588518-3BC0-9B9B-C590-E8DE4A448A5F}"/>
              </a:ext>
            </a:extLst>
          </p:cNvPr>
          <p:cNvPicPr>
            <a:picLocks noChangeAspect="1"/>
          </p:cNvPicPr>
          <p:nvPr/>
        </p:nvPicPr>
        <p:blipFill rotWithShape="1">
          <a:blip r:embed="rId2"/>
          <a:srcRect l="22247" t="28764" r="33680" b="11157"/>
          <a:stretch/>
        </p:blipFill>
        <p:spPr>
          <a:xfrm>
            <a:off x="3409308" y="2379906"/>
            <a:ext cx="5373384" cy="3938702"/>
          </a:xfrm>
          <a:prstGeom prst="rect">
            <a:avLst/>
          </a:prstGeom>
        </p:spPr>
      </p:pic>
      <p:pic>
        <p:nvPicPr>
          <p:cNvPr id="11" name="Picture 10">
            <a:extLst>
              <a:ext uri="{FF2B5EF4-FFF2-40B4-BE49-F238E27FC236}">
                <a16:creationId xmlns:a16="http://schemas.microsoft.com/office/drawing/2014/main" id="{B91C3273-BC3E-0B01-7668-A5CC237C175D}"/>
              </a:ext>
            </a:extLst>
          </p:cNvPr>
          <p:cNvPicPr>
            <a:picLocks noChangeAspect="1"/>
          </p:cNvPicPr>
          <p:nvPr/>
        </p:nvPicPr>
        <p:blipFill rotWithShape="1">
          <a:blip r:embed="rId3"/>
          <a:srcRect l="11461" t="42568" r="21055" b="42921"/>
          <a:stretch/>
        </p:blipFill>
        <p:spPr>
          <a:xfrm>
            <a:off x="1325366" y="1270195"/>
            <a:ext cx="9726682" cy="995158"/>
          </a:xfrm>
          <a:prstGeom prst="rect">
            <a:avLst/>
          </a:prstGeom>
        </p:spPr>
      </p:pic>
    </p:spTree>
    <p:extLst>
      <p:ext uri="{BB962C8B-B14F-4D97-AF65-F5344CB8AC3E}">
        <p14:creationId xmlns:p14="http://schemas.microsoft.com/office/powerpoint/2010/main" val="152669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a:xfrm>
            <a:off x="1139952" y="224387"/>
            <a:ext cx="9912096" cy="792754"/>
          </a:xfrm>
        </p:spPr>
        <p:txBody>
          <a:bodyPr/>
          <a:lstStyle/>
          <a:p>
            <a:r>
              <a:rPr lang="en-US" sz="5400" b="1" u="sng" dirty="0"/>
              <a:t>OUR TEAM</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lIns="0" rIns="0"/>
          <a:lstStyle/>
          <a:p>
            <a:r>
              <a:rPr lang="en-IN" b="0" i="0" dirty="0">
                <a:solidFill>
                  <a:srgbClr val="000000"/>
                </a:solidFill>
                <a:effectLst/>
              </a:rPr>
              <a:t>Prajakta</a:t>
            </a:r>
          </a:p>
          <a:p>
            <a:r>
              <a:rPr lang="en-IN" b="0" i="0" dirty="0">
                <a:solidFill>
                  <a:srgbClr val="000000"/>
                </a:solidFill>
                <a:effectLst/>
              </a:rPr>
              <a:t>Adhav</a:t>
            </a:r>
          </a:p>
          <a:p>
            <a:endParaRPr lang="en-IN" altLang="zh-CN" sz="1800" dirty="0">
              <a:solidFill>
                <a:srgbClr val="000000"/>
              </a:solidFill>
            </a:endParaRPr>
          </a:p>
          <a:p>
            <a:r>
              <a:rPr lang="en-IN" sz="1800" dirty="0">
                <a:solidFill>
                  <a:srgbClr val="000000"/>
                </a:solidFill>
                <a:effectLst/>
                <a:cs typeface="Angsana New" panose="020B0502040204020203" pitchFamily="18" charset="-34"/>
              </a:rPr>
              <a:t>SIS ID - </a:t>
            </a:r>
          </a:p>
          <a:p>
            <a:r>
              <a:rPr lang="en-IN" sz="1800" dirty="0">
                <a:solidFill>
                  <a:srgbClr val="000000"/>
                </a:solidFill>
                <a:effectLst/>
                <a:cs typeface="Angsana New" panose="020B0502040204020203" pitchFamily="18" charset="-34"/>
              </a:rPr>
              <a:t>KE5VXB1NF4</a:t>
            </a:r>
            <a:endParaRPr lang="en-US" altLang="zh-CN" sz="1800" dirty="0">
              <a:cs typeface="Angsana New" panose="020B0502040204020203" pitchFamily="18" charset="-34"/>
            </a:endParaRP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dirty="0"/>
              <a:t>Sumit</a:t>
            </a:r>
          </a:p>
          <a:p>
            <a:r>
              <a:rPr lang="en-US" dirty="0"/>
              <a:t>Gupta</a:t>
            </a:r>
            <a:r>
              <a:rPr lang="en-US" u="sng" dirty="0"/>
              <a:t> </a:t>
            </a:r>
          </a:p>
          <a:p>
            <a:endParaRPr lang="en-US" sz="1400" b="1" i="0" u="sng" dirty="0">
              <a:solidFill>
                <a:srgbClr val="000000"/>
              </a:solidFill>
              <a:effectLst/>
              <a:latin typeface="lato" panose="020F0502020204030203" pitchFamily="34" charset="0"/>
            </a:endParaRPr>
          </a:p>
          <a:p>
            <a:r>
              <a:rPr lang="en-IN" sz="1800" dirty="0">
                <a:solidFill>
                  <a:srgbClr val="000000"/>
                </a:solidFill>
                <a:effectLst/>
                <a:cs typeface="Angsana New" panose="020B0502040204020203" pitchFamily="18" charset="-34"/>
              </a:rPr>
              <a:t>SIS ID -</a:t>
            </a:r>
          </a:p>
          <a:p>
            <a:r>
              <a:rPr lang="en-IN" sz="1800" dirty="0">
                <a:solidFill>
                  <a:srgbClr val="000000"/>
                </a:solidFill>
                <a:effectLst/>
                <a:cs typeface="Angsana New" panose="020B0502040204020203" pitchFamily="18" charset="-34"/>
              </a:rPr>
              <a:t>M0Y8HI76V3</a:t>
            </a:r>
            <a:endParaRPr lang="en-US" sz="1800" dirty="0">
              <a:cs typeface="Angsana New" panose="020B0502040204020203" pitchFamily="18" charset="-34"/>
            </a:endParaRP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IN" b="0" i="0" dirty="0">
                <a:solidFill>
                  <a:srgbClr val="000000"/>
                </a:solidFill>
                <a:effectLst/>
              </a:rPr>
              <a:t>Amey Shendage</a:t>
            </a:r>
          </a:p>
          <a:p>
            <a:endParaRPr lang="en-IN" dirty="0">
              <a:solidFill>
                <a:srgbClr val="000000"/>
              </a:solidFill>
            </a:endParaRPr>
          </a:p>
          <a:p>
            <a:r>
              <a:rPr lang="en-IN" sz="1800" dirty="0">
                <a:solidFill>
                  <a:srgbClr val="000000"/>
                </a:solidFill>
                <a:effectLst/>
                <a:cs typeface="Angsana New" panose="020B0502040204020203" pitchFamily="18" charset="-34"/>
              </a:rPr>
              <a:t>SIS ID -</a:t>
            </a:r>
          </a:p>
          <a:p>
            <a:r>
              <a:rPr lang="en-IN" sz="1800" dirty="0">
                <a:solidFill>
                  <a:srgbClr val="000000"/>
                </a:solidFill>
                <a:effectLst/>
                <a:cs typeface="Angsana New" panose="020B0502040204020203" pitchFamily="18" charset="-34"/>
              </a:rPr>
              <a:t>IPO9EXGBA0</a:t>
            </a:r>
            <a:endParaRPr lang="en-US" sz="1800" dirty="0">
              <a:cs typeface="Angsana New" panose="020B0502040204020203" pitchFamily="18" charset="-34"/>
            </a:endParaRPr>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IN" b="0" i="0" dirty="0">
                <a:solidFill>
                  <a:srgbClr val="000000"/>
                </a:solidFill>
                <a:effectLst/>
              </a:rPr>
              <a:t>Shubham Salvi</a:t>
            </a:r>
          </a:p>
          <a:p>
            <a:endParaRPr lang="en-IN" sz="1800" dirty="0">
              <a:solidFill>
                <a:srgbClr val="000000"/>
              </a:solidFill>
              <a:cs typeface="Angsana New" panose="020B0502040204020203" pitchFamily="18" charset="-34"/>
            </a:endParaRPr>
          </a:p>
          <a:p>
            <a:r>
              <a:rPr lang="en-IN" sz="1800" dirty="0">
                <a:solidFill>
                  <a:srgbClr val="000000"/>
                </a:solidFill>
                <a:effectLst/>
                <a:cs typeface="Angsana New" panose="020B0502040204020203" pitchFamily="18" charset="-34"/>
              </a:rPr>
              <a:t>SIS ID -</a:t>
            </a:r>
          </a:p>
          <a:p>
            <a:r>
              <a:rPr lang="en-IN" sz="1800" dirty="0">
                <a:solidFill>
                  <a:srgbClr val="000000"/>
                </a:solidFill>
                <a:effectLst/>
                <a:cs typeface="Angsana New" panose="020B0502040204020203" pitchFamily="18" charset="-34"/>
              </a:rPr>
              <a:t>FKSXV8IUQ4</a:t>
            </a:r>
            <a:endParaRPr lang="en-US" sz="1800" dirty="0">
              <a:cs typeface="Angsana New" panose="020B0502040204020203" pitchFamily="18" charset="-34"/>
            </a:endParaRPr>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IN" b="0" i="0" dirty="0">
                <a:solidFill>
                  <a:srgbClr val="000000"/>
                </a:solidFill>
                <a:effectLst/>
              </a:rPr>
              <a:t>Shivaji </a:t>
            </a:r>
            <a:r>
              <a:rPr lang="en-IN" b="0" i="0" dirty="0" err="1">
                <a:solidFill>
                  <a:srgbClr val="000000"/>
                </a:solidFill>
                <a:effectLst/>
              </a:rPr>
              <a:t>Bhabad</a:t>
            </a:r>
            <a:endParaRPr lang="en-IN" b="0" i="0" dirty="0">
              <a:solidFill>
                <a:srgbClr val="000000"/>
              </a:solidFill>
              <a:effectLst/>
            </a:endParaRPr>
          </a:p>
          <a:p>
            <a:endParaRPr lang="en-IN" sz="1800" dirty="0">
              <a:solidFill>
                <a:srgbClr val="000000"/>
              </a:solidFill>
            </a:endParaRPr>
          </a:p>
          <a:p>
            <a:r>
              <a:rPr lang="en-IN" sz="1800" dirty="0">
                <a:solidFill>
                  <a:srgbClr val="000000"/>
                </a:solidFill>
                <a:effectLst/>
                <a:cs typeface="Angsana New" panose="020B0502040204020203" pitchFamily="18" charset="-34"/>
              </a:rPr>
              <a:t>SIS ID - </a:t>
            </a:r>
            <a:r>
              <a:rPr lang="en-IN" sz="1800" b="0" i="0" dirty="0">
                <a:solidFill>
                  <a:srgbClr val="000000"/>
                </a:solidFill>
                <a:effectLst/>
              </a:rPr>
              <a:t>ASC9M687PG</a:t>
            </a:r>
            <a:endParaRPr lang="en-US" sz="1800" dirty="0">
              <a:cs typeface="Angsana New" panose="020B0502040204020203" pitchFamily="18" charset="-34"/>
            </a:endParaRPr>
          </a:p>
        </p:txBody>
      </p:sp>
    </p:spTree>
    <p:extLst>
      <p:ext uri="{BB962C8B-B14F-4D97-AF65-F5344CB8AC3E}">
        <p14:creationId xmlns:p14="http://schemas.microsoft.com/office/powerpoint/2010/main" val="4232420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86629" y="1310516"/>
            <a:ext cx="4647413" cy="1084825"/>
          </a:xfrm>
        </p:spPr>
        <p:txBody>
          <a:bodyPr/>
          <a:lstStyle/>
          <a:p>
            <a:pPr algn="ctr"/>
            <a:r>
              <a:rPr lang="en-US" dirty="0"/>
              <a:t>Thank you</a:t>
            </a:r>
          </a:p>
        </p:txBody>
      </p:sp>
      <p:pic>
        <p:nvPicPr>
          <p:cNvPr id="11" name="Picture 10" descr="A blue and white logo&#10;&#10;Description automatically generated">
            <a:extLst>
              <a:ext uri="{FF2B5EF4-FFF2-40B4-BE49-F238E27FC236}">
                <a16:creationId xmlns:a16="http://schemas.microsoft.com/office/drawing/2014/main" id="{00968B25-5703-59F1-4182-2B33A3629CB7}"/>
              </a:ext>
            </a:extLst>
          </p:cNvPr>
          <p:cNvPicPr>
            <a:picLocks noChangeAspect="1"/>
          </p:cNvPicPr>
          <p:nvPr/>
        </p:nvPicPr>
        <p:blipFill rotWithShape="1">
          <a:blip r:embed="rId2"/>
          <a:srcRect t="33692" b="32330"/>
          <a:stretch/>
        </p:blipFill>
        <p:spPr>
          <a:xfrm>
            <a:off x="4174531" y="3212154"/>
            <a:ext cx="3671611" cy="1186672"/>
          </a:xfrm>
          <a:prstGeom prst="rect">
            <a:avLst/>
          </a:prstGeom>
        </p:spPr>
      </p:pic>
      <p:pic>
        <p:nvPicPr>
          <p:cNvPr id="12" name="Picture 11" descr="A blue and white letter g&#10;&#10;Description automatically generated">
            <a:extLst>
              <a:ext uri="{FF2B5EF4-FFF2-40B4-BE49-F238E27FC236}">
                <a16:creationId xmlns:a16="http://schemas.microsoft.com/office/drawing/2014/main" id="{DD5DBC47-2159-6110-5B5F-19877003A127}"/>
              </a:ext>
            </a:extLst>
          </p:cNvPr>
          <p:cNvPicPr>
            <a:picLocks noChangeAspect="1"/>
          </p:cNvPicPr>
          <p:nvPr/>
        </p:nvPicPr>
        <p:blipFill rotWithShape="1">
          <a:blip r:embed="rId3">
            <a:alphaModFix amt="76000"/>
            <a:extLst>
              <a:ext uri="{BEBA8EAE-BF5A-486C-A8C5-ECC9F3942E4B}">
                <a14:imgProps xmlns:a14="http://schemas.microsoft.com/office/drawing/2010/main">
                  <a14:imgLayer r:embed="rId4">
                    <a14:imgEffect>
                      <a14:sharpenSoften amount="-25000"/>
                    </a14:imgEffect>
                    <a14:imgEffect>
                      <a14:saturation sat="204000"/>
                    </a14:imgEffect>
                    <a14:imgEffect>
                      <a14:brightnessContrast bright="13000" contrast="9000"/>
                    </a14:imgEffect>
                  </a14:imgLayer>
                </a14:imgProps>
              </a:ext>
            </a:extLst>
          </a:blip>
          <a:srcRect l="3750" t="692" r="1250" b="4187"/>
          <a:stretch/>
        </p:blipFill>
        <p:spPr>
          <a:xfrm>
            <a:off x="4440240" y="3243535"/>
            <a:ext cx="978256" cy="1004000"/>
          </a:xfrm>
          <a:prstGeom prst="ellipse">
            <a:avLst/>
          </a:prstGeom>
          <a:ln w="19050" cap="sq" cmpd="sng">
            <a:solidFill>
              <a:schemeClr val="tx1">
                <a:alpha val="22000"/>
              </a:schemeClr>
            </a:solidFill>
            <a:prstDash val="solid"/>
            <a:bevel/>
            <a:extLst>
              <a:ext uri="{C807C97D-BFC1-408E-A445-0C87EB9F89A2}">
                <ask:lineSketchStyleProps xmlns:ask="http://schemas.microsoft.com/office/drawing/2018/sketchyshapes" sd="1219033472">
                  <a:custGeom>
                    <a:avLst/>
                    <a:gdLst>
                      <a:gd name="connsiteX0" fmla="*/ 0 w 620889"/>
                      <a:gd name="connsiteY0" fmla="*/ 310715 h 621430"/>
                      <a:gd name="connsiteX1" fmla="*/ 310445 w 620889"/>
                      <a:gd name="connsiteY1" fmla="*/ 0 h 621430"/>
                      <a:gd name="connsiteX2" fmla="*/ 620890 w 620889"/>
                      <a:gd name="connsiteY2" fmla="*/ 310715 h 621430"/>
                      <a:gd name="connsiteX3" fmla="*/ 310445 w 620889"/>
                      <a:gd name="connsiteY3" fmla="*/ 621430 h 621430"/>
                      <a:gd name="connsiteX4" fmla="*/ 0 w 620889"/>
                      <a:gd name="connsiteY4" fmla="*/ 310715 h 62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89" h="621430" fill="none" extrusionOk="0">
                        <a:moveTo>
                          <a:pt x="0" y="310715"/>
                        </a:moveTo>
                        <a:cubicBezTo>
                          <a:pt x="25162" y="142097"/>
                          <a:pt x="149936" y="-22525"/>
                          <a:pt x="310445" y="0"/>
                        </a:cubicBezTo>
                        <a:cubicBezTo>
                          <a:pt x="455742" y="-4006"/>
                          <a:pt x="590857" y="167388"/>
                          <a:pt x="620890" y="310715"/>
                        </a:cubicBezTo>
                        <a:cubicBezTo>
                          <a:pt x="619532" y="469369"/>
                          <a:pt x="466744" y="642491"/>
                          <a:pt x="310445" y="621430"/>
                        </a:cubicBezTo>
                        <a:cubicBezTo>
                          <a:pt x="146719" y="625757"/>
                          <a:pt x="10180" y="484766"/>
                          <a:pt x="0" y="310715"/>
                        </a:cubicBezTo>
                        <a:close/>
                      </a:path>
                      <a:path w="620889" h="621430" stroke="0" extrusionOk="0">
                        <a:moveTo>
                          <a:pt x="0" y="310715"/>
                        </a:moveTo>
                        <a:cubicBezTo>
                          <a:pt x="-36566" y="116557"/>
                          <a:pt x="134851" y="1554"/>
                          <a:pt x="310445" y="0"/>
                        </a:cubicBezTo>
                        <a:cubicBezTo>
                          <a:pt x="496901" y="3158"/>
                          <a:pt x="600730" y="139753"/>
                          <a:pt x="620890" y="310715"/>
                        </a:cubicBezTo>
                        <a:cubicBezTo>
                          <a:pt x="613388" y="489645"/>
                          <a:pt x="473240" y="669293"/>
                          <a:pt x="310445" y="621430"/>
                        </a:cubicBezTo>
                        <a:cubicBezTo>
                          <a:pt x="128561" y="615723"/>
                          <a:pt x="42825" y="502780"/>
                          <a:pt x="0" y="310715"/>
                        </a:cubicBezTo>
                        <a:close/>
                      </a:path>
                    </a:pathLst>
                  </a:custGeom>
                  <ask:type>
                    <ask:lineSketchNone/>
                  </ask:type>
                </ask:lineSketchStyleProps>
              </a:ext>
            </a:extLst>
          </a:ln>
          <a:effectLst>
            <a:glow>
              <a:schemeClr val="accent1">
                <a:alpha val="94000"/>
              </a:schemeClr>
            </a:glow>
            <a:outerShdw blurRad="152400" dist="317500" dir="5400000" sx="90000" sy="-19000" rotWithShape="0">
              <a:prstClr val="black">
                <a:alpha val="15000"/>
              </a:prstClr>
            </a:outerShdw>
          </a:effectLst>
        </p:spPr>
      </p:pic>
      <p:sp>
        <p:nvSpPr>
          <p:cNvPr id="13" name="TextBox 12">
            <a:extLst>
              <a:ext uri="{FF2B5EF4-FFF2-40B4-BE49-F238E27FC236}">
                <a16:creationId xmlns:a16="http://schemas.microsoft.com/office/drawing/2014/main" id="{5795E744-0C4A-99EE-02C8-F8963462DB0B}"/>
              </a:ext>
            </a:extLst>
          </p:cNvPr>
          <p:cNvSpPr txBox="1"/>
          <p:nvPr/>
        </p:nvSpPr>
        <p:spPr>
          <a:xfrm>
            <a:off x="4527520" y="2411032"/>
            <a:ext cx="3136959" cy="461665"/>
          </a:xfrm>
          <a:prstGeom prst="rect">
            <a:avLst/>
          </a:prstGeom>
          <a:noFill/>
        </p:spPr>
        <p:txBody>
          <a:bodyPr wrap="square" rtlCol="0">
            <a:spAutoFit/>
          </a:bodyPr>
          <a:lstStyle/>
          <a:p>
            <a:r>
              <a:rPr lang="en-US" sz="2400" u="sng" dirty="0"/>
              <a:t>Group-1 ITP-NPV Project</a:t>
            </a:r>
            <a:endParaRPr lang="en-IN" sz="2400" u="sng" dirty="0"/>
          </a:p>
        </p:txBody>
      </p:sp>
    </p:spTree>
    <p:extLst>
      <p:ext uri="{BB962C8B-B14F-4D97-AF65-F5344CB8AC3E}">
        <p14:creationId xmlns:p14="http://schemas.microsoft.com/office/powerpoint/2010/main" val="239758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IN" b="0" i="0" u="sng" dirty="0">
                <a:solidFill>
                  <a:srgbClr val="202124"/>
                </a:solidFill>
                <a:effectLst/>
                <a:latin typeface="Congenial" panose="020F0502020204030204" pitchFamily="2" charset="0"/>
              </a:rPr>
              <a:t>LINEUP</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a:xfrm>
            <a:off x="7478846" y="2454021"/>
            <a:ext cx="1622425" cy="1622425"/>
          </a:xfrm>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a:xfrm>
            <a:off x="9646800" y="2441448"/>
            <a:ext cx="1622425" cy="1622425"/>
          </a:xfrm>
        </p:spPr>
        <p:txBody>
          <a:bodyPr/>
          <a:lstStyle/>
          <a:p>
            <a:r>
              <a:rPr lang="en-US" dirty="0"/>
              <a:t>4</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sz="2200" dirty="0"/>
              <a:t>Introduction &amp; Data description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sz="2200" dirty="0"/>
              <a:t>Required functions and files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7252274" y="4283352"/>
            <a:ext cx="1947672" cy="630936"/>
          </a:xfrm>
        </p:spPr>
        <p:txBody>
          <a:bodyPr/>
          <a:lstStyle/>
          <a:p>
            <a:r>
              <a:rPr lang="en-US" sz="2200" dirty="0"/>
              <a:t>Problem Solving</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9512554" y="4284801"/>
            <a:ext cx="1947672" cy="630936"/>
          </a:xfrm>
        </p:spPr>
        <p:txBody>
          <a:bodyPr/>
          <a:lstStyle/>
          <a:p>
            <a:r>
              <a:rPr lang="en-US" sz="2200" dirty="0"/>
              <a:t>Summary</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ITP &amp; NPV</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2023</a:t>
            </a:r>
          </a:p>
        </p:txBody>
      </p:sp>
      <p:pic>
        <p:nvPicPr>
          <p:cNvPr id="20" name="Picture 19" descr="A blue and white letter g&#10;&#10;Description automatically generated">
            <a:extLst>
              <a:ext uri="{FF2B5EF4-FFF2-40B4-BE49-F238E27FC236}">
                <a16:creationId xmlns:a16="http://schemas.microsoft.com/office/drawing/2014/main" id="{21E095FE-B067-E8A3-8015-29FEAF61E084}"/>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25000"/>
                    </a14:imgEffect>
                    <a14:imgEffect>
                      <a14:saturation sat="204000"/>
                    </a14:imgEffect>
                    <a14:imgEffect>
                      <a14:brightnessContrast bright="13000" contrast="9000"/>
                    </a14:imgEffect>
                  </a14:imgLayer>
                </a14:imgProps>
              </a:ext>
            </a:extLst>
          </a:blip>
          <a:stretch>
            <a:fillRect/>
          </a:stretch>
        </p:blipFill>
        <p:spPr>
          <a:xfrm>
            <a:off x="5400168" y="2485068"/>
            <a:ext cx="1531873" cy="1533209"/>
          </a:xfrm>
          <a:prstGeom prst="ellipse">
            <a:avLst/>
          </a:prstGeom>
          <a:ln w="63500" cap="rnd">
            <a:solidFill>
              <a:srgbClr val="333333"/>
            </a:solidFill>
          </a:ln>
          <a:effectLst>
            <a:glow>
              <a:schemeClr val="accent1">
                <a:alpha val="94000"/>
              </a:schemeClr>
            </a:glow>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68197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xit" presetSubtype="0" fill="hold" nodeType="clickEffect">
                                  <p:stCondLst>
                                    <p:cond delay="0"/>
                                  </p:stCondLst>
                                  <p:childTnLst>
                                    <p:animEffect transition="out" filter="wipe(down)">
                                      <p:cBhvr>
                                        <p:cTn id="24" dur="180" accel="50000">
                                          <p:stCondLst>
                                            <p:cond delay="1820"/>
                                          </p:stCondLst>
                                        </p:cTn>
                                        <p:tgtEl>
                                          <p:spTgt spid="20"/>
                                        </p:tgtEl>
                                      </p:cBhvr>
                                    </p:animEffect>
                                    <p:anim calcmode="lin" valueType="num">
                                      <p:cBhvr>
                                        <p:cTn id="25" dur="1822" tmFilter="0,0; 0.14,0.31; 0.43,0.73; 0.71,0.91; 1.0,1.0">
                                          <p:stCondLst>
                                            <p:cond delay="0"/>
                                          </p:stCondLst>
                                        </p:cTn>
                                        <p:tgtEl>
                                          <p:spTgt spid="20"/>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20"/>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2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2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2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2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20"/>
                                        </p:tgtEl>
                                        <p:attrNameLst>
                                          <p:attrName>ppt_y</p:attrName>
                                        </p:attrNameLst>
                                      </p:cBhvr>
                                      <p:tavLst>
                                        <p:tav tm="0">
                                          <p:val>
                                            <p:strVal val="ppt_y"/>
                                          </p:val>
                                        </p:tav>
                                        <p:tav tm="100000">
                                          <p:val>
                                            <p:strVal val="ppt_y+ppt_h"/>
                                          </p:val>
                                        </p:tav>
                                      </p:tavLst>
                                    </p:anim>
                                    <p:animScale>
                                      <p:cBhvr>
                                        <p:cTn id="32" dur="26">
                                          <p:stCondLst>
                                            <p:cond delay="620"/>
                                          </p:stCondLst>
                                        </p:cTn>
                                        <p:tgtEl>
                                          <p:spTgt spid="20"/>
                                        </p:tgtEl>
                                      </p:cBhvr>
                                      <p:to x="100000" y="60000"/>
                                    </p:animScale>
                                    <p:animScale>
                                      <p:cBhvr>
                                        <p:cTn id="33" dur="166" decel="50000">
                                          <p:stCondLst>
                                            <p:cond delay="646"/>
                                          </p:stCondLst>
                                        </p:cTn>
                                        <p:tgtEl>
                                          <p:spTgt spid="20"/>
                                        </p:tgtEl>
                                      </p:cBhvr>
                                      <p:to x="100000" y="100000"/>
                                    </p:animScale>
                                    <p:animScale>
                                      <p:cBhvr>
                                        <p:cTn id="34" dur="26">
                                          <p:stCondLst>
                                            <p:cond delay="1312"/>
                                          </p:stCondLst>
                                        </p:cTn>
                                        <p:tgtEl>
                                          <p:spTgt spid="20"/>
                                        </p:tgtEl>
                                      </p:cBhvr>
                                      <p:to x="100000" y="80000"/>
                                    </p:animScale>
                                    <p:animScale>
                                      <p:cBhvr>
                                        <p:cTn id="35" dur="166" decel="50000">
                                          <p:stCondLst>
                                            <p:cond delay="1338"/>
                                          </p:stCondLst>
                                        </p:cTn>
                                        <p:tgtEl>
                                          <p:spTgt spid="20"/>
                                        </p:tgtEl>
                                      </p:cBhvr>
                                      <p:to x="100000" y="100000"/>
                                    </p:animScale>
                                    <p:animScale>
                                      <p:cBhvr>
                                        <p:cTn id="36" dur="26">
                                          <p:stCondLst>
                                            <p:cond delay="1642"/>
                                          </p:stCondLst>
                                        </p:cTn>
                                        <p:tgtEl>
                                          <p:spTgt spid="20"/>
                                        </p:tgtEl>
                                      </p:cBhvr>
                                      <p:to x="100000" y="90000"/>
                                    </p:animScale>
                                    <p:animScale>
                                      <p:cBhvr>
                                        <p:cTn id="37" dur="166" decel="50000">
                                          <p:stCondLst>
                                            <p:cond delay="1668"/>
                                          </p:stCondLst>
                                        </p:cTn>
                                        <p:tgtEl>
                                          <p:spTgt spid="20"/>
                                        </p:tgtEl>
                                      </p:cBhvr>
                                      <p:to x="100000" y="100000"/>
                                    </p:animScale>
                                    <p:animScale>
                                      <p:cBhvr>
                                        <p:cTn id="38" dur="26">
                                          <p:stCondLst>
                                            <p:cond delay="1808"/>
                                          </p:stCondLst>
                                        </p:cTn>
                                        <p:tgtEl>
                                          <p:spTgt spid="20"/>
                                        </p:tgtEl>
                                      </p:cBhvr>
                                      <p:to x="100000" y="95000"/>
                                    </p:animScale>
                                    <p:animScale>
                                      <p:cBhvr>
                                        <p:cTn id="39" dur="166" decel="50000">
                                          <p:stCondLst>
                                            <p:cond delay="1834"/>
                                          </p:stCondLst>
                                        </p:cTn>
                                        <p:tgtEl>
                                          <p:spTgt spid="20"/>
                                        </p:tgtEl>
                                      </p:cBhvr>
                                      <p:to x="100000" y="100000"/>
                                    </p:animScale>
                                    <p:set>
                                      <p:cBhvr>
                                        <p:cTn id="40"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139952" y="340473"/>
            <a:ext cx="9912096" cy="1014984"/>
          </a:xfrm>
        </p:spPr>
        <p:txBody>
          <a:bodyPr vert="horz" lIns="91440" tIns="45720" rIns="91440" bIns="45720" rtlCol="0" anchor="t">
            <a:normAutofit/>
          </a:bodyPr>
          <a:lstStyle/>
          <a:p>
            <a:r>
              <a:rPr lang="en-US" sz="5400" b="1" u="sng" kern="1200" dirty="0">
                <a:latin typeface="+mj-lt"/>
                <a:ea typeface="+mj-ea"/>
                <a:cs typeface="+mj-cs"/>
              </a:rPr>
              <a:t>Introduction</a:t>
            </a:r>
            <a:endParaRPr lang="en-US" sz="5400" b="1" kern="1200" dirty="0">
              <a:latin typeface="+mj-lt"/>
              <a:ea typeface="+mj-ea"/>
              <a:cs typeface="+mj-cs"/>
            </a:endParaRPr>
          </a:p>
        </p:txBody>
      </p:sp>
      <p:sp>
        <p:nvSpPr>
          <p:cNvPr id="10" name="Text Placeholder 2">
            <a:extLst>
              <a:ext uri="{FF2B5EF4-FFF2-40B4-BE49-F238E27FC236}">
                <a16:creationId xmlns:a16="http://schemas.microsoft.com/office/drawing/2014/main" id="{BF3F095F-7C79-1A50-EA54-595025DE9D4E}"/>
              </a:ext>
            </a:extLst>
          </p:cNvPr>
          <p:cNvSpPr>
            <a:spLocks noGrp="1"/>
          </p:cNvSpPr>
          <p:nvPr>
            <p:ph type="body" idx="1"/>
          </p:nvPr>
        </p:nvSpPr>
        <p:spPr>
          <a:xfrm>
            <a:off x="892795" y="1920319"/>
            <a:ext cx="10268712" cy="1505315"/>
          </a:xfrm>
        </p:spPr>
        <p:txBody>
          <a:bodyPr tIns="360000" rIns="720000"/>
          <a:lstStyle/>
          <a:p>
            <a:pPr algn="just"/>
            <a:r>
              <a:rPr lang="en-US" sz="2200" dirty="0">
                <a:effectLst/>
              </a:rPr>
              <a:t>Loans dataset aims to identify variables which indicate if a person is likely to default, which can be used for identifying the risky loan applicants to avoid any financial loss to the company.</a:t>
            </a:r>
          </a:p>
          <a:p>
            <a:endParaRPr lang="en-US" dirty="0"/>
          </a:p>
        </p:txBody>
      </p:sp>
      <p:sp>
        <p:nvSpPr>
          <p:cNvPr id="11" name="Text Placeholder 4">
            <a:extLst>
              <a:ext uri="{FF2B5EF4-FFF2-40B4-BE49-F238E27FC236}">
                <a16:creationId xmlns:a16="http://schemas.microsoft.com/office/drawing/2014/main" id="{E53DF3C6-2949-466B-0A36-0BE2BED2B4E4}"/>
              </a:ext>
            </a:extLst>
          </p:cNvPr>
          <p:cNvSpPr>
            <a:spLocks noGrp="1"/>
          </p:cNvSpPr>
          <p:nvPr>
            <p:ph type="body" sz="quarter" idx="3"/>
          </p:nvPr>
        </p:nvSpPr>
        <p:spPr>
          <a:xfrm>
            <a:off x="892795" y="3990496"/>
            <a:ext cx="10268712" cy="1505315"/>
          </a:xfrm>
        </p:spPr>
        <p:txBody>
          <a:bodyPr tIns="360000" rIns="1692000"/>
          <a:lstStyle/>
          <a:p>
            <a:pPr>
              <a:spcAft>
                <a:spcPts val="600"/>
              </a:spcAft>
              <a:buSzPct val="50000"/>
            </a:pPr>
            <a:r>
              <a:rPr lang="en-US" sz="2000" b="1" dirty="0">
                <a:effectLst/>
              </a:rPr>
              <a:t>Dataset Description :</a:t>
            </a:r>
          </a:p>
          <a:p>
            <a:pPr algn="just">
              <a:spcAft>
                <a:spcPts val="600"/>
              </a:spcAft>
              <a:buSzPct val="50000"/>
            </a:pPr>
            <a:r>
              <a:rPr lang="en-US" sz="2000" dirty="0">
                <a:effectLst/>
              </a:rPr>
              <a:t>It contains the complete loan data for all loans issued through the time period of 2007 to 2011.</a:t>
            </a:r>
          </a:p>
          <a:p>
            <a:endParaRPr lang="en-US" dirty="0"/>
          </a:p>
        </p:txBody>
      </p:sp>
      <p:sp>
        <p:nvSpPr>
          <p:cNvPr id="15" name="Slide Number Placeholder 6">
            <a:extLst>
              <a:ext uri="{FF2B5EF4-FFF2-40B4-BE49-F238E27FC236}">
                <a16:creationId xmlns:a16="http://schemas.microsoft.com/office/drawing/2014/main" id="{CB607F74-872D-DB37-4A4D-80237678CA98}"/>
              </a:ext>
            </a:extLst>
          </p:cNvPr>
          <p:cNvSpPr>
            <a:spLocks noGrp="1"/>
          </p:cNvSpPr>
          <p:nvPr>
            <p:ph type="sldNum" sz="quarter" idx="12"/>
          </p:nvPr>
        </p:nvSpPr>
        <p:spPr>
          <a:xfrm>
            <a:off x="838200" y="6400904"/>
            <a:ext cx="365760" cy="246888"/>
          </a:xfrm>
        </p:spPr>
        <p:txBody>
          <a:bodyPr/>
          <a:lstStyle/>
          <a:p>
            <a:pPr>
              <a:spcAft>
                <a:spcPts val="600"/>
              </a:spcAft>
            </a:pPr>
            <a:fld id="{8D0AFDD5-844D-364D-8AEC-50CF4D36D55D}" type="slidenum">
              <a:rPr lang="en-US" noProof="0" smtClean="0"/>
              <a:pPr>
                <a:spcAft>
                  <a:spcPts val="600"/>
                </a:spcAft>
              </a:pPr>
              <a:t>4</a:t>
            </a:fld>
            <a:endParaRPr lang="en-US" noProof="0" dirty="0"/>
          </a:p>
        </p:txBody>
      </p:sp>
      <p:sp>
        <p:nvSpPr>
          <p:cNvPr id="17" name="Footer Placeholder 7">
            <a:extLst>
              <a:ext uri="{FF2B5EF4-FFF2-40B4-BE49-F238E27FC236}">
                <a16:creationId xmlns:a16="http://schemas.microsoft.com/office/drawing/2014/main" id="{0EDCC995-7FC3-6374-C0DA-6A8C0B048A26}"/>
              </a:ext>
            </a:extLst>
          </p:cNvPr>
          <p:cNvSpPr>
            <a:spLocks noGrp="1"/>
          </p:cNvSpPr>
          <p:nvPr>
            <p:ph type="ftr" sz="quarter" idx="11"/>
          </p:nvPr>
        </p:nvSpPr>
        <p:spPr>
          <a:xfrm>
            <a:off x="5364480" y="6400904"/>
            <a:ext cx="1463040" cy="246888"/>
          </a:xfrm>
        </p:spPr>
        <p:txBody>
          <a:bodyPr/>
          <a:lstStyle/>
          <a:p>
            <a:pPr>
              <a:spcAft>
                <a:spcPts val="600"/>
              </a:spcAft>
            </a:pPr>
            <a:r>
              <a:rPr lang="en-US" dirty="0"/>
              <a:t>Introduction</a:t>
            </a:r>
            <a:endParaRPr lang="en-US" noProof="0" dirty="0"/>
          </a:p>
        </p:txBody>
      </p:sp>
      <p:sp>
        <p:nvSpPr>
          <p:cNvPr id="19" name="Date Placeholder 8">
            <a:extLst>
              <a:ext uri="{FF2B5EF4-FFF2-40B4-BE49-F238E27FC236}">
                <a16:creationId xmlns:a16="http://schemas.microsoft.com/office/drawing/2014/main" id="{77B3B625-DE39-A38A-77C8-D0EF7AD61E95}"/>
              </a:ext>
            </a:extLst>
          </p:cNvPr>
          <p:cNvSpPr>
            <a:spLocks noGrp="1"/>
          </p:cNvSpPr>
          <p:nvPr>
            <p:ph type="dt" sz="half" idx="10"/>
          </p:nvPr>
        </p:nvSpPr>
        <p:spPr>
          <a:xfrm>
            <a:off x="10629145" y="6400904"/>
            <a:ext cx="640080" cy="246888"/>
          </a:xfrm>
        </p:spPr>
        <p:txBody>
          <a:bodyPr/>
          <a:lstStyle/>
          <a:p>
            <a:pPr>
              <a:spcAft>
                <a:spcPts val="600"/>
              </a:spcAft>
            </a:pPr>
            <a:r>
              <a:rPr lang="en-US" dirty="0"/>
              <a:t>0v0</a:t>
            </a:r>
            <a:endParaRPr lang="en-US" noProof="0" dirty="0"/>
          </a:p>
        </p:txBody>
      </p:sp>
      <p:sp>
        <p:nvSpPr>
          <p:cNvPr id="7" name="Slide Number Placeholder 6" hidden="1">
            <a:extLst>
              <a:ext uri="{FF2B5EF4-FFF2-40B4-BE49-F238E27FC236}">
                <a16:creationId xmlns:a16="http://schemas.microsoft.com/office/drawing/2014/main" id="{AA825C49-A1AB-D377-2071-D29B1E667AA9}"/>
              </a:ext>
            </a:extLst>
          </p:cNvPr>
          <p:cNvSpPr>
            <a:spLocks noGrp="1"/>
          </p:cNvSpPr>
          <p:nvPr>
            <p:ph type="sldNum" sz="quarter" idx="4294967295"/>
          </p:nvPr>
        </p:nvSpPr>
        <p:spPr>
          <a:xfrm>
            <a:off x="8072901" y="6400904"/>
            <a:ext cx="365760" cy="246888"/>
          </a:xfrm>
        </p:spPr>
        <p:txBody>
          <a:bodyPr anchor="ctr">
            <a:normAutofit/>
          </a:bodyPr>
          <a:lstStyle/>
          <a:p>
            <a:pPr>
              <a:spcAft>
                <a:spcPts val="600"/>
              </a:spcAft>
            </a:pPr>
            <a:fld id="{8D0AFDD5-844D-364D-8AEC-50CF4D36D55D}" type="slidenum">
              <a:rPr lang="en-US" smtClean="0"/>
              <a:pPr>
                <a:spcAft>
                  <a:spcPts val="600"/>
                </a:spcAft>
              </a:pPr>
              <a:t>4</a:t>
            </a:fld>
            <a:endParaRPr lang="en-US" dirty="0"/>
          </a:p>
        </p:txBody>
      </p:sp>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5AA4C5C-DF08-0255-F22F-355DAE9E02DC}"/>
              </a:ext>
            </a:extLst>
          </p:cNvPr>
          <p:cNvSpPr>
            <a:spLocks noGrp="1"/>
          </p:cNvSpPr>
          <p:nvPr>
            <p:ph type="title"/>
          </p:nvPr>
        </p:nvSpPr>
        <p:spPr>
          <a:xfrm>
            <a:off x="1139952" y="264148"/>
            <a:ext cx="9912096" cy="1014984"/>
          </a:xfrm>
        </p:spPr>
        <p:txBody>
          <a:bodyPr/>
          <a:lstStyle/>
          <a:p>
            <a:r>
              <a:rPr lang="en-IN" sz="4000" b="1" u="sng" dirty="0">
                <a:solidFill>
                  <a:srgbClr val="000000"/>
                </a:solidFill>
                <a:effectLst/>
                <a:ea typeface="Calibri" panose="020F0502020204030204" pitchFamily="34" charset="0"/>
              </a:rPr>
              <a:t>Data Dictionary</a:t>
            </a:r>
            <a:endParaRPr lang="en-US" sz="4000" b="1" u="sng" dirty="0"/>
          </a:p>
        </p:txBody>
      </p:sp>
      <p:sp>
        <p:nvSpPr>
          <p:cNvPr id="16" name="Text Placeholder 2">
            <a:extLst>
              <a:ext uri="{FF2B5EF4-FFF2-40B4-BE49-F238E27FC236}">
                <a16:creationId xmlns:a16="http://schemas.microsoft.com/office/drawing/2014/main" id="{D74F9947-6DB9-5D11-6895-66C717ECE804}"/>
              </a:ext>
            </a:extLst>
          </p:cNvPr>
          <p:cNvSpPr>
            <a:spLocks noGrp="1"/>
          </p:cNvSpPr>
          <p:nvPr>
            <p:ph type="body" sz="quarter" idx="14"/>
          </p:nvPr>
        </p:nvSpPr>
        <p:spPr>
          <a:xfrm>
            <a:off x="685800" y="1279132"/>
            <a:ext cx="5048882" cy="4682181"/>
          </a:xfrm>
        </p:spPr>
        <p:txBody>
          <a:bodyPr lIns="144000" tIns="144000" rIns="36000" bIns="72000"/>
          <a:lstStyle/>
          <a:p>
            <a:pPr indent="-6350">
              <a:lnSpc>
                <a:spcPct val="100000"/>
              </a:lnSpc>
              <a:spcBef>
                <a:spcPts val="600"/>
              </a:spcBef>
              <a:spcAft>
                <a:spcPts val="755"/>
              </a:spcAft>
            </a:pPr>
            <a:r>
              <a:rPr lang="en-IN" sz="1200" kern="100" dirty="0">
                <a:solidFill>
                  <a:srgbClr val="000000"/>
                </a:solidFill>
                <a:effectLst/>
                <a:latin typeface="Calibri" panose="020F0502020204030204" pitchFamily="34" charset="0"/>
                <a:ea typeface="Calibri" panose="020F0502020204030204" pitchFamily="34" charset="0"/>
              </a:rPr>
              <a:t>1.</a:t>
            </a:r>
            <a:r>
              <a:rPr lang="en-IN" sz="1200" b="1" kern="100" dirty="0">
                <a:solidFill>
                  <a:srgbClr val="000000"/>
                </a:solidFill>
                <a:effectLst/>
                <a:latin typeface="Calibri" panose="020F0502020204030204" pitchFamily="34" charset="0"/>
                <a:ea typeface="Calibri" panose="020F0502020204030204" pitchFamily="34" charset="0"/>
              </a:rPr>
              <a:t>annual_inc  </a:t>
            </a:r>
            <a:r>
              <a:rPr lang="en-IN" sz="1200" kern="100" dirty="0">
                <a:solidFill>
                  <a:srgbClr val="000000"/>
                </a:solidFill>
                <a:effectLst/>
                <a:latin typeface="Calibri" panose="020F0502020204030204" pitchFamily="34" charset="0"/>
                <a:ea typeface="Calibri" panose="020F0502020204030204" pitchFamily="34" charset="0"/>
              </a:rPr>
              <a:t>- The self-reported annual income provided by the borrower during registration.</a:t>
            </a:r>
          </a:p>
          <a:p>
            <a:pPr indent="-6350">
              <a:lnSpc>
                <a:spcPct val="100000"/>
              </a:lnSpc>
              <a:spcBef>
                <a:spcPts val="600"/>
              </a:spcBef>
              <a:spcAft>
                <a:spcPts val="755"/>
              </a:spcAft>
            </a:pPr>
            <a:r>
              <a:rPr lang="en-IN" sz="1200" kern="100" dirty="0">
                <a:solidFill>
                  <a:srgbClr val="000000"/>
                </a:solidFill>
                <a:effectLst/>
                <a:latin typeface="Calibri" panose="020F0502020204030204" pitchFamily="34" charset="0"/>
                <a:ea typeface="Calibri" panose="020F0502020204030204" pitchFamily="34" charset="0"/>
              </a:rPr>
              <a:t>2</a:t>
            </a:r>
            <a:r>
              <a:rPr lang="en-IN" sz="1200" b="1" kern="100" dirty="0">
                <a:solidFill>
                  <a:srgbClr val="000000"/>
                </a:solidFill>
                <a:effectLst/>
                <a:latin typeface="Calibri" panose="020F0502020204030204" pitchFamily="34" charset="0"/>
                <a:ea typeface="Calibri" panose="020F0502020204030204" pitchFamily="34" charset="0"/>
              </a:rPr>
              <a:t>.dti  </a:t>
            </a:r>
            <a:r>
              <a:rPr lang="en-IN" sz="1200" kern="100" dirty="0">
                <a:solidFill>
                  <a:srgbClr val="000000"/>
                </a:solidFill>
                <a:effectLst/>
                <a:latin typeface="Calibri" panose="020F0502020204030204" pitchFamily="34" charset="0"/>
                <a:ea typeface="Calibri" panose="020F0502020204030204" pitchFamily="34" charset="0"/>
              </a:rPr>
              <a:t>- A ratio calculated using the borrower’s total monthly debt payments on the total debt obligations, excluding mortgage and the requested LC loan, divided by the borrower’s self-reported monthly income.</a:t>
            </a:r>
          </a:p>
          <a:p>
            <a:pPr indent="-6350">
              <a:lnSpc>
                <a:spcPct val="100000"/>
              </a:lnSpc>
              <a:spcBef>
                <a:spcPts val="600"/>
              </a:spcBef>
              <a:spcAft>
                <a:spcPts val="845"/>
              </a:spcAft>
            </a:pPr>
            <a:r>
              <a:rPr lang="en-IN" sz="1200" kern="100" dirty="0">
                <a:solidFill>
                  <a:srgbClr val="000000"/>
                </a:solidFill>
                <a:effectLst/>
                <a:latin typeface="Calibri" panose="020F0502020204030204" pitchFamily="34" charset="0"/>
                <a:ea typeface="Calibri" panose="020F0502020204030204" pitchFamily="34" charset="0"/>
              </a:rPr>
              <a:t>3.</a:t>
            </a:r>
            <a:r>
              <a:rPr lang="en-IN" sz="1200" b="1" kern="100" dirty="0">
                <a:solidFill>
                  <a:srgbClr val="000000"/>
                </a:solidFill>
                <a:effectLst/>
                <a:latin typeface="Calibri" panose="020F0502020204030204" pitchFamily="34" charset="0"/>
                <a:ea typeface="Calibri" panose="020F0502020204030204" pitchFamily="34" charset="0"/>
              </a:rPr>
              <a:t>emp_length </a:t>
            </a:r>
            <a:r>
              <a:rPr lang="en-IN" sz="1200" kern="100" dirty="0">
                <a:solidFill>
                  <a:srgbClr val="000000"/>
                </a:solidFill>
                <a:effectLst/>
                <a:latin typeface="Calibri" panose="020F0502020204030204" pitchFamily="34" charset="0"/>
                <a:ea typeface="Calibri" panose="020F0502020204030204" pitchFamily="34" charset="0"/>
              </a:rPr>
              <a:t>-Employment length in years. Possible values are between 0 and 10 where 0 means less than one year and 10 means ten or more years.</a:t>
            </a:r>
          </a:p>
          <a:p>
            <a:pPr indent="-6350">
              <a:lnSpc>
                <a:spcPct val="100000"/>
              </a:lnSpc>
              <a:spcBef>
                <a:spcPts val="600"/>
              </a:spcBef>
              <a:spcAft>
                <a:spcPts val="755"/>
              </a:spcAft>
            </a:pPr>
            <a:r>
              <a:rPr lang="en-IN" sz="1200" kern="100" dirty="0">
                <a:solidFill>
                  <a:srgbClr val="000000"/>
                </a:solidFill>
                <a:effectLst/>
                <a:latin typeface="Calibri" panose="020F0502020204030204" pitchFamily="34" charset="0"/>
                <a:ea typeface="Calibri" panose="020F0502020204030204" pitchFamily="34" charset="0"/>
              </a:rPr>
              <a:t>4.</a:t>
            </a:r>
            <a:r>
              <a:rPr lang="en-IN" sz="1200" b="1" kern="100" dirty="0">
                <a:solidFill>
                  <a:srgbClr val="000000"/>
                </a:solidFill>
                <a:effectLst/>
                <a:latin typeface="Calibri" panose="020F0502020204030204" pitchFamily="34" charset="0"/>
                <a:ea typeface="Calibri" panose="020F0502020204030204" pitchFamily="34" charset="0"/>
              </a:rPr>
              <a:t>funded_amnt   </a:t>
            </a:r>
            <a:r>
              <a:rPr lang="en-IN" sz="1200" kern="100" dirty="0">
                <a:solidFill>
                  <a:srgbClr val="000000"/>
                </a:solidFill>
                <a:effectLst/>
                <a:latin typeface="Calibri" panose="020F0502020204030204" pitchFamily="34" charset="0"/>
                <a:ea typeface="Calibri" panose="020F0502020204030204" pitchFamily="34" charset="0"/>
              </a:rPr>
              <a:t>- The total amount committed to that loan at that point in time.</a:t>
            </a:r>
          </a:p>
          <a:p>
            <a:pPr indent="-6350">
              <a:lnSpc>
                <a:spcPct val="100000"/>
              </a:lnSpc>
              <a:spcBef>
                <a:spcPts val="600"/>
              </a:spcBef>
              <a:spcAft>
                <a:spcPts val="755"/>
              </a:spcAft>
            </a:pPr>
            <a:r>
              <a:rPr lang="en-IN" sz="1200" kern="100" dirty="0">
                <a:solidFill>
                  <a:srgbClr val="000000"/>
                </a:solidFill>
                <a:effectLst/>
                <a:latin typeface="Calibri" panose="020F0502020204030204" pitchFamily="34" charset="0"/>
                <a:ea typeface="Calibri" panose="020F0502020204030204" pitchFamily="34" charset="0"/>
              </a:rPr>
              <a:t>5.</a:t>
            </a:r>
            <a:r>
              <a:rPr lang="en-IN" sz="1200" b="1" kern="100" dirty="0">
                <a:solidFill>
                  <a:srgbClr val="000000"/>
                </a:solidFill>
                <a:effectLst/>
                <a:latin typeface="Calibri" panose="020F0502020204030204" pitchFamily="34" charset="0"/>
                <a:ea typeface="Calibri" panose="020F0502020204030204" pitchFamily="34" charset="0"/>
              </a:rPr>
              <a:t>funded_amnt_inv  </a:t>
            </a:r>
            <a:r>
              <a:rPr lang="en-IN" sz="1200" kern="100" dirty="0">
                <a:solidFill>
                  <a:srgbClr val="000000"/>
                </a:solidFill>
                <a:effectLst/>
                <a:latin typeface="Calibri" panose="020F0502020204030204" pitchFamily="34" charset="0"/>
                <a:ea typeface="Calibri" panose="020F0502020204030204" pitchFamily="34" charset="0"/>
              </a:rPr>
              <a:t>-The total amount committed by investors for that loan at that point in time.</a:t>
            </a:r>
          </a:p>
          <a:p>
            <a:pPr indent="-6350">
              <a:lnSpc>
                <a:spcPct val="100000"/>
              </a:lnSpc>
              <a:spcBef>
                <a:spcPts val="600"/>
              </a:spcBef>
              <a:spcAft>
                <a:spcPts val="755"/>
              </a:spcAft>
            </a:pPr>
            <a:r>
              <a:rPr lang="en-IN" sz="1200" kern="100" dirty="0">
                <a:solidFill>
                  <a:srgbClr val="000000"/>
                </a:solidFill>
                <a:effectLst/>
                <a:latin typeface="Calibri" panose="020F0502020204030204" pitchFamily="34" charset="0"/>
                <a:ea typeface="Calibri" panose="020F0502020204030204" pitchFamily="34" charset="0"/>
              </a:rPr>
              <a:t>6.</a:t>
            </a:r>
            <a:r>
              <a:rPr lang="en-IN" sz="1200" b="1" kern="100" dirty="0">
                <a:solidFill>
                  <a:srgbClr val="000000"/>
                </a:solidFill>
                <a:effectLst/>
                <a:latin typeface="Calibri" panose="020F0502020204030204" pitchFamily="34" charset="0"/>
                <a:ea typeface="Calibri" panose="020F0502020204030204" pitchFamily="34" charset="0"/>
              </a:rPr>
              <a:t>grade</a:t>
            </a:r>
            <a:r>
              <a:rPr lang="en-IN" sz="1200" kern="100" dirty="0">
                <a:solidFill>
                  <a:srgbClr val="000000"/>
                </a:solidFill>
                <a:effectLst/>
                <a:latin typeface="Calibri" panose="020F0502020204030204" pitchFamily="34" charset="0"/>
                <a:ea typeface="Calibri" panose="020F0502020204030204" pitchFamily="34" charset="0"/>
              </a:rPr>
              <a:t>  - LC assigned loan grade</a:t>
            </a:r>
          </a:p>
          <a:p>
            <a:pPr indent="-6350">
              <a:lnSpc>
                <a:spcPct val="100000"/>
              </a:lnSpc>
              <a:spcBef>
                <a:spcPts val="600"/>
              </a:spcBef>
              <a:spcAft>
                <a:spcPts val="755"/>
              </a:spcAft>
            </a:pPr>
            <a:r>
              <a:rPr lang="en-IN" sz="1200" kern="100" dirty="0">
                <a:solidFill>
                  <a:srgbClr val="000000"/>
                </a:solidFill>
                <a:effectLst/>
                <a:latin typeface="Calibri" panose="020F0502020204030204" pitchFamily="34" charset="0"/>
                <a:ea typeface="Calibri" panose="020F0502020204030204" pitchFamily="34" charset="0"/>
              </a:rPr>
              <a:t>7.i</a:t>
            </a:r>
            <a:r>
              <a:rPr lang="en-IN" sz="1200" b="1" kern="100" dirty="0">
                <a:solidFill>
                  <a:srgbClr val="000000"/>
                </a:solidFill>
                <a:effectLst/>
                <a:latin typeface="Calibri" panose="020F0502020204030204" pitchFamily="34" charset="0"/>
                <a:ea typeface="Calibri" panose="020F0502020204030204" pitchFamily="34" charset="0"/>
              </a:rPr>
              <a:t>d</a:t>
            </a:r>
            <a:r>
              <a:rPr lang="en-IN" sz="1200" kern="100" dirty="0">
                <a:solidFill>
                  <a:srgbClr val="000000"/>
                </a:solidFill>
                <a:effectLst/>
                <a:latin typeface="Calibri" panose="020F0502020204030204" pitchFamily="34" charset="0"/>
                <a:ea typeface="Calibri" panose="020F0502020204030204" pitchFamily="34" charset="0"/>
              </a:rPr>
              <a:t> -  A unique LC assigned ID for the loan listing.</a:t>
            </a:r>
          </a:p>
          <a:p>
            <a:pPr indent="-6350">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8.</a:t>
            </a:r>
            <a:r>
              <a:rPr lang="en-IN" sz="1200" b="1" kern="100" dirty="0">
                <a:solidFill>
                  <a:srgbClr val="000000"/>
                </a:solidFill>
                <a:effectLst/>
                <a:latin typeface="Calibri" panose="020F0502020204030204" pitchFamily="34" charset="0"/>
                <a:ea typeface="Calibri" panose="020F0502020204030204" pitchFamily="34" charset="0"/>
              </a:rPr>
              <a:t>installment</a:t>
            </a:r>
            <a:r>
              <a:rPr lang="en-IN" sz="1200" kern="100" dirty="0">
                <a:solidFill>
                  <a:srgbClr val="000000"/>
                </a:solidFill>
                <a:effectLst/>
                <a:latin typeface="Calibri" panose="020F0502020204030204" pitchFamily="34" charset="0"/>
                <a:ea typeface="Calibri" panose="020F0502020204030204" pitchFamily="34" charset="0"/>
              </a:rPr>
              <a:t>   - The monthly payment owed by the borrower if the loan originates.</a:t>
            </a:r>
          </a:p>
          <a:p>
            <a:pPr indent="-6350">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9.</a:t>
            </a:r>
            <a:r>
              <a:rPr lang="en-IN" sz="1200" b="1" kern="100" dirty="0">
                <a:solidFill>
                  <a:srgbClr val="000000"/>
                </a:solidFill>
                <a:effectLst/>
                <a:latin typeface="Calibri" panose="020F0502020204030204" pitchFamily="34" charset="0"/>
                <a:ea typeface="Calibri" panose="020F0502020204030204" pitchFamily="34" charset="0"/>
              </a:rPr>
              <a:t>int_rate  </a:t>
            </a:r>
            <a:r>
              <a:rPr lang="en-IN" sz="1200" kern="100" dirty="0">
                <a:solidFill>
                  <a:srgbClr val="000000"/>
                </a:solidFill>
                <a:effectLst/>
                <a:latin typeface="Calibri" panose="020F0502020204030204" pitchFamily="34" charset="0"/>
                <a:ea typeface="Calibri" panose="020F0502020204030204" pitchFamily="34" charset="0"/>
              </a:rPr>
              <a:t>- Interest Rate on the loan</a:t>
            </a:r>
          </a:p>
          <a:p>
            <a:pPr indent="-6350">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10.</a:t>
            </a:r>
            <a:r>
              <a:rPr lang="en-IN" sz="1200" b="1" kern="100" dirty="0">
                <a:solidFill>
                  <a:srgbClr val="000000"/>
                </a:solidFill>
                <a:effectLst/>
                <a:latin typeface="Calibri" panose="020F0502020204030204" pitchFamily="34" charset="0"/>
                <a:ea typeface="Calibri" panose="020F0502020204030204" pitchFamily="34" charset="0"/>
              </a:rPr>
              <a:t>last_pymnt_amnt-Last </a:t>
            </a:r>
            <a:r>
              <a:rPr lang="en-IN" sz="1200" kern="100" dirty="0">
                <a:solidFill>
                  <a:srgbClr val="000000"/>
                </a:solidFill>
                <a:effectLst/>
                <a:latin typeface="Calibri" panose="020F0502020204030204" pitchFamily="34" charset="0"/>
                <a:ea typeface="Calibri" panose="020F0502020204030204" pitchFamily="34" charset="0"/>
              </a:rPr>
              <a:t>total payment amount received</a:t>
            </a:r>
          </a:p>
          <a:p>
            <a:pPr>
              <a:lnSpc>
                <a:spcPct val="100000"/>
              </a:lnSpc>
              <a:spcBef>
                <a:spcPts val="600"/>
              </a:spcBef>
            </a:pPr>
            <a:endParaRPr lang="en-US" sz="1050" dirty="0"/>
          </a:p>
        </p:txBody>
      </p:sp>
      <p:sp>
        <p:nvSpPr>
          <p:cNvPr id="20" name="Text Placeholder 4">
            <a:extLst>
              <a:ext uri="{FF2B5EF4-FFF2-40B4-BE49-F238E27FC236}">
                <a16:creationId xmlns:a16="http://schemas.microsoft.com/office/drawing/2014/main" id="{B3B89BE1-73B2-1481-6EB3-77E50D74ECB1}"/>
              </a:ext>
            </a:extLst>
          </p:cNvPr>
          <p:cNvSpPr>
            <a:spLocks noGrp="1"/>
          </p:cNvSpPr>
          <p:nvPr>
            <p:ph type="body" sz="quarter" idx="19"/>
          </p:nvPr>
        </p:nvSpPr>
        <p:spPr>
          <a:xfrm>
            <a:off x="6358128" y="1261419"/>
            <a:ext cx="5047488" cy="4682181"/>
          </a:xfrm>
        </p:spPr>
        <p:txBody>
          <a:bodyPr lIns="144000" tIns="144000" rIns="36000"/>
          <a:lstStyle/>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11.</a:t>
            </a:r>
            <a:r>
              <a:rPr lang="en-IN" sz="1200" b="1" kern="100" dirty="0">
                <a:solidFill>
                  <a:srgbClr val="000000"/>
                </a:solidFill>
                <a:effectLst/>
                <a:latin typeface="Calibri" panose="020F0502020204030204" pitchFamily="34" charset="0"/>
                <a:ea typeface="Calibri" panose="020F0502020204030204" pitchFamily="34" charset="0"/>
              </a:rPr>
              <a:t>last_pymnt_d  </a:t>
            </a:r>
            <a:r>
              <a:rPr lang="en-IN" sz="1200" kern="100" dirty="0">
                <a:solidFill>
                  <a:srgbClr val="000000"/>
                </a:solidFill>
                <a:effectLst/>
                <a:latin typeface="Calibri" panose="020F0502020204030204" pitchFamily="34" charset="0"/>
                <a:ea typeface="Calibri" panose="020F0502020204030204" pitchFamily="34" charset="0"/>
              </a:rPr>
              <a:t>-Last month payment was received</a:t>
            </a:r>
            <a:endParaRPr lang="en-IN" sz="1100" kern="100" dirty="0">
              <a:solidFill>
                <a:srgbClr val="000000"/>
              </a:solidFill>
              <a:effectLst/>
              <a:latin typeface="Calibri" panose="020F0502020204030204" pitchFamily="34" charset="0"/>
              <a:ea typeface="Calibri" panose="020F0502020204030204" pitchFamily="34" charset="0"/>
            </a:endParaRP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12.</a:t>
            </a:r>
            <a:r>
              <a:rPr lang="en-IN" sz="1200" b="1" kern="100" dirty="0">
                <a:solidFill>
                  <a:srgbClr val="000000"/>
                </a:solidFill>
                <a:effectLst/>
                <a:latin typeface="Calibri" panose="020F0502020204030204" pitchFamily="34" charset="0"/>
                <a:ea typeface="Calibri" panose="020F0502020204030204" pitchFamily="34" charset="0"/>
              </a:rPr>
              <a:t>loan_amnt  </a:t>
            </a:r>
            <a:r>
              <a:rPr lang="en-IN" sz="1200" kern="100" dirty="0">
                <a:solidFill>
                  <a:srgbClr val="000000"/>
                </a:solidFill>
                <a:effectLst/>
                <a:latin typeface="Calibri" panose="020F0502020204030204" pitchFamily="34" charset="0"/>
                <a:ea typeface="Calibri" panose="020F0502020204030204" pitchFamily="34" charset="0"/>
              </a:rPr>
              <a:t>-The listed amount of the loan applied for by the borrower. If at some point in time, the credit department reduces the loan amount, then it will be reflected in this value.</a:t>
            </a: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13.</a:t>
            </a:r>
            <a:r>
              <a:rPr lang="en-IN" sz="1200" b="1" kern="100" dirty="0">
                <a:solidFill>
                  <a:srgbClr val="000000"/>
                </a:solidFill>
                <a:effectLst/>
                <a:latin typeface="Calibri" panose="020F0502020204030204" pitchFamily="34" charset="0"/>
                <a:ea typeface="Calibri" panose="020F0502020204030204" pitchFamily="34" charset="0"/>
              </a:rPr>
              <a:t>loan_status</a:t>
            </a:r>
            <a:r>
              <a:rPr lang="en-IN" sz="1200" kern="100" dirty="0">
                <a:solidFill>
                  <a:srgbClr val="000000"/>
                </a:solidFill>
                <a:effectLst/>
                <a:latin typeface="Calibri" panose="020F0502020204030204" pitchFamily="34" charset="0"/>
                <a:ea typeface="Calibri" panose="020F0502020204030204" pitchFamily="34" charset="0"/>
              </a:rPr>
              <a:t>  - Current status of the loan</a:t>
            </a: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14.</a:t>
            </a:r>
            <a:r>
              <a:rPr lang="en-IN" sz="1200" b="1" kern="100" dirty="0">
                <a:solidFill>
                  <a:srgbClr val="000000"/>
                </a:solidFill>
                <a:effectLst/>
                <a:latin typeface="Calibri" panose="020F0502020204030204" pitchFamily="34" charset="0"/>
                <a:ea typeface="Calibri" panose="020F0502020204030204" pitchFamily="34" charset="0"/>
              </a:rPr>
              <a:t>member_id </a:t>
            </a:r>
            <a:r>
              <a:rPr lang="en-IN" sz="1200" kern="100" dirty="0">
                <a:solidFill>
                  <a:srgbClr val="000000"/>
                </a:solidFill>
                <a:effectLst/>
                <a:latin typeface="Calibri" panose="020F0502020204030204" pitchFamily="34" charset="0"/>
                <a:ea typeface="Calibri" panose="020F0502020204030204" pitchFamily="34" charset="0"/>
              </a:rPr>
              <a:t>-A unique LC assigned Id for the borrower member.</a:t>
            </a: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15.</a:t>
            </a:r>
            <a:r>
              <a:rPr lang="en-IN" sz="1200" b="1" kern="100" dirty="0">
                <a:solidFill>
                  <a:srgbClr val="000000"/>
                </a:solidFill>
                <a:effectLst/>
                <a:latin typeface="Calibri" panose="020F0502020204030204" pitchFamily="34" charset="0"/>
                <a:ea typeface="Calibri" panose="020F0502020204030204" pitchFamily="34" charset="0"/>
              </a:rPr>
              <a:t>purpose</a:t>
            </a:r>
            <a:r>
              <a:rPr lang="en-IN" sz="1200" kern="100" dirty="0">
                <a:solidFill>
                  <a:srgbClr val="000000"/>
                </a:solidFill>
                <a:effectLst/>
                <a:latin typeface="Calibri" panose="020F0502020204030204" pitchFamily="34" charset="0"/>
                <a:ea typeface="Calibri" panose="020F0502020204030204" pitchFamily="34" charset="0"/>
              </a:rPr>
              <a:t> - A category provided by the borrower for the loan request.</a:t>
            </a: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16.</a:t>
            </a:r>
            <a:r>
              <a:rPr lang="en-IN" sz="1200" b="1" kern="100" dirty="0">
                <a:solidFill>
                  <a:srgbClr val="000000"/>
                </a:solidFill>
                <a:effectLst/>
                <a:latin typeface="Calibri" panose="020F0502020204030204" pitchFamily="34" charset="0"/>
                <a:ea typeface="Calibri" panose="020F0502020204030204" pitchFamily="34" charset="0"/>
              </a:rPr>
              <a:t>term</a:t>
            </a:r>
            <a:r>
              <a:rPr lang="en-IN" sz="1200" kern="100" dirty="0">
                <a:solidFill>
                  <a:srgbClr val="000000"/>
                </a:solidFill>
                <a:effectLst/>
                <a:latin typeface="Calibri" panose="020F0502020204030204" pitchFamily="34" charset="0"/>
                <a:ea typeface="Calibri" panose="020F0502020204030204" pitchFamily="34" charset="0"/>
              </a:rPr>
              <a:t>  -The number of payments on the loan. Values are in months and can be either 36 or 60.</a:t>
            </a: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17.</a:t>
            </a:r>
            <a:r>
              <a:rPr lang="en-IN" sz="1200" b="1" kern="100" dirty="0">
                <a:solidFill>
                  <a:srgbClr val="000000"/>
                </a:solidFill>
                <a:effectLst/>
                <a:latin typeface="Calibri" panose="020F0502020204030204" pitchFamily="34" charset="0"/>
                <a:ea typeface="Calibri" panose="020F0502020204030204" pitchFamily="34" charset="0"/>
              </a:rPr>
              <a:t>total_acc </a:t>
            </a:r>
            <a:r>
              <a:rPr lang="en-IN" sz="1200" kern="100" dirty="0">
                <a:solidFill>
                  <a:srgbClr val="000000"/>
                </a:solidFill>
                <a:effectLst/>
                <a:latin typeface="Calibri" panose="020F0502020204030204" pitchFamily="34" charset="0"/>
                <a:ea typeface="Calibri" panose="020F0502020204030204" pitchFamily="34" charset="0"/>
              </a:rPr>
              <a:t>-The total number of credit lines currently in the borrower's credit</a:t>
            </a: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file</a:t>
            </a:r>
          </a:p>
          <a:p>
            <a:pPr>
              <a:lnSpc>
                <a:spcPct val="100000"/>
              </a:lnSpc>
              <a:spcBef>
                <a:spcPts val="600"/>
              </a:spcBef>
              <a:spcAft>
                <a:spcPts val="25"/>
              </a:spcAft>
            </a:pPr>
            <a:r>
              <a:rPr lang="en-IN" sz="1200" kern="100" dirty="0">
                <a:solidFill>
                  <a:srgbClr val="000000"/>
                </a:solidFill>
                <a:effectLst/>
                <a:latin typeface="Calibri" panose="020F0502020204030204" pitchFamily="34" charset="0"/>
                <a:ea typeface="Calibri" panose="020F0502020204030204" pitchFamily="34" charset="0"/>
              </a:rPr>
              <a:t>18.</a:t>
            </a:r>
            <a:r>
              <a:rPr lang="en-IN" sz="1200" b="1" kern="100" dirty="0">
                <a:solidFill>
                  <a:srgbClr val="000000"/>
                </a:solidFill>
                <a:effectLst/>
                <a:latin typeface="Calibri" panose="020F0502020204030204" pitchFamily="34" charset="0"/>
                <a:ea typeface="Calibri" panose="020F0502020204030204" pitchFamily="34" charset="0"/>
              </a:rPr>
              <a:t>total_pymnt </a:t>
            </a:r>
            <a:r>
              <a:rPr lang="en-IN" sz="1200" kern="100" dirty="0">
                <a:solidFill>
                  <a:srgbClr val="000000"/>
                </a:solidFill>
                <a:effectLst/>
                <a:latin typeface="Calibri" panose="020F0502020204030204" pitchFamily="34" charset="0"/>
                <a:ea typeface="Calibri" panose="020F0502020204030204" pitchFamily="34" charset="0"/>
              </a:rPr>
              <a:t>-Payments received to date for total amount funded</a:t>
            </a:r>
          </a:p>
          <a:p>
            <a:pPr>
              <a:lnSpc>
                <a:spcPct val="100000"/>
              </a:lnSpc>
              <a:spcBef>
                <a:spcPts val="600"/>
              </a:spcBef>
              <a:spcAft>
                <a:spcPts val="1145"/>
              </a:spcAft>
            </a:pPr>
            <a:r>
              <a:rPr lang="en-IN" sz="1200" kern="100" dirty="0">
                <a:solidFill>
                  <a:srgbClr val="000000"/>
                </a:solidFill>
                <a:effectLst/>
                <a:latin typeface="Calibri" panose="020F0502020204030204" pitchFamily="34" charset="0"/>
                <a:ea typeface="Calibri" panose="020F0502020204030204" pitchFamily="34" charset="0"/>
              </a:rPr>
              <a:t>19.</a:t>
            </a:r>
            <a:r>
              <a:rPr lang="en-IN" sz="1200" b="1" kern="100" dirty="0">
                <a:solidFill>
                  <a:srgbClr val="000000"/>
                </a:solidFill>
                <a:effectLst/>
                <a:latin typeface="Calibri" panose="020F0502020204030204" pitchFamily="34" charset="0"/>
                <a:ea typeface="Calibri" panose="020F0502020204030204" pitchFamily="34" charset="0"/>
              </a:rPr>
              <a:t>total_pymnt_inv </a:t>
            </a:r>
            <a:r>
              <a:rPr lang="en-IN" sz="1200" kern="100" dirty="0">
                <a:solidFill>
                  <a:srgbClr val="000000"/>
                </a:solidFill>
                <a:effectLst/>
                <a:latin typeface="Calibri" panose="020F0502020204030204" pitchFamily="34" charset="0"/>
                <a:ea typeface="Calibri" panose="020F0502020204030204" pitchFamily="34" charset="0"/>
              </a:rPr>
              <a:t>-Payments received to date for portion of total amount funded by investors</a:t>
            </a:r>
          </a:p>
          <a:p>
            <a:pPr>
              <a:lnSpc>
                <a:spcPct val="100000"/>
              </a:lnSpc>
              <a:spcBef>
                <a:spcPts val="600"/>
              </a:spcBef>
              <a:spcAft>
                <a:spcPts val="3655"/>
              </a:spcAft>
            </a:pPr>
            <a:r>
              <a:rPr lang="en-IN" sz="1200" kern="100" dirty="0">
                <a:solidFill>
                  <a:srgbClr val="000000"/>
                </a:solidFill>
                <a:effectLst/>
                <a:latin typeface="Calibri" panose="020F0502020204030204" pitchFamily="34" charset="0"/>
                <a:ea typeface="Calibri" panose="020F0502020204030204" pitchFamily="34" charset="0"/>
              </a:rPr>
              <a:t>20.</a:t>
            </a:r>
            <a:r>
              <a:rPr lang="en-IN" sz="1200" b="1" kern="100" dirty="0">
                <a:solidFill>
                  <a:srgbClr val="000000"/>
                </a:solidFill>
                <a:effectLst/>
                <a:latin typeface="Calibri" panose="020F0502020204030204" pitchFamily="34" charset="0"/>
                <a:ea typeface="Calibri" panose="020F0502020204030204" pitchFamily="34" charset="0"/>
              </a:rPr>
              <a:t>total_rec_int </a:t>
            </a:r>
            <a:r>
              <a:rPr lang="en-IN" sz="1200" kern="100" dirty="0">
                <a:solidFill>
                  <a:srgbClr val="000000"/>
                </a:solidFill>
                <a:effectLst/>
                <a:latin typeface="Calibri" panose="020F0502020204030204" pitchFamily="34" charset="0"/>
                <a:ea typeface="Calibri" panose="020F0502020204030204" pitchFamily="34" charset="0"/>
              </a:rPr>
              <a:t>-Interest received to date</a:t>
            </a:r>
          </a:p>
          <a:p>
            <a:pPr>
              <a:lnSpc>
                <a:spcPct val="100000"/>
              </a:lnSpc>
              <a:spcBef>
                <a:spcPts val="600"/>
              </a:spcBef>
            </a:pPr>
            <a:endParaRPr lang="en-US" sz="1050" dirty="0"/>
          </a:p>
        </p:txBody>
      </p:sp>
      <p:sp>
        <p:nvSpPr>
          <p:cNvPr id="7" name="Slide Number Placeholder 6">
            <a:extLst>
              <a:ext uri="{FF2B5EF4-FFF2-40B4-BE49-F238E27FC236}">
                <a16:creationId xmlns:a16="http://schemas.microsoft.com/office/drawing/2014/main" id="{E4A3F6B1-F2E8-B7A5-335E-B1870B218237}"/>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5</a:t>
            </a:fld>
            <a:endParaRPr lang="en-US" noProof="0" dirty="0"/>
          </a:p>
        </p:txBody>
      </p:sp>
      <p:sp>
        <p:nvSpPr>
          <p:cNvPr id="8" name="Footer Placeholder 7">
            <a:extLst>
              <a:ext uri="{FF2B5EF4-FFF2-40B4-BE49-F238E27FC236}">
                <a16:creationId xmlns:a16="http://schemas.microsoft.com/office/drawing/2014/main" id="{3C260919-4FFC-7270-3096-986DEDB7DB6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Data</a:t>
            </a:r>
          </a:p>
        </p:txBody>
      </p:sp>
      <p:sp>
        <p:nvSpPr>
          <p:cNvPr id="9" name="Date Placeholder 8">
            <a:extLst>
              <a:ext uri="{FF2B5EF4-FFF2-40B4-BE49-F238E27FC236}">
                <a16:creationId xmlns:a16="http://schemas.microsoft.com/office/drawing/2014/main" id="{81676D9A-FAD5-DB52-AB8D-4F66EF44C547}"/>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2023</a:t>
            </a:r>
            <a:endParaRPr lang="en-US" noProof="0" dirty="0"/>
          </a:p>
        </p:txBody>
      </p:sp>
    </p:spTree>
    <p:extLst>
      <p:ext uri="{BB962C8B-B14F-4D97-AF65-F5344CB8AC3E}">
        <p14:creationId xmlns:p14="http://schemas.microsoft.com/office/powerpoint/2010/main" val="175547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0F7883-4AAD-277D-533F-605E7B5E9E1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3000"/>
                    </a14:imgEffect>
                    <a14:imgEffect>
                      <a14:saturation sat="131000"/>
                    </a14:imgEffect>
                    <a14:imgEffect>
                      <a14:brightnessContrast bright="-2000" contrast="-14000"/>
                    </a14:imgEffect>
                  </a14:imgLayer>
                </a14:imgProps>
              </a:ext>
            </a:extLst>
          </a:blip>
          <a:stretch>
            <a:fillRect/>
          </a:stretch>
        </p:blipFill>
        <p:spPr>
          <a:xfrm>
            <a:off x="4756936" y="2906293"/>
            <a:ext cx="5144888" cy="18384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88900" stA="45000" endPos="65000" dist="50800" dir="5400000" sy="-100000" algn="bl" rotWithShape="0"/>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7B768D10-52FC-614F-89A5-4F793BEFE8EF}"/>
              </a:ext>
            </a:extLst>
          </p:cNvPr>
          <p:cNvSpPr>
            <a:spLocks noGrp="1"/>
          </p:cNvSpPr>
          <p:nvPr>
            <p:ph type="ctrTitle"/>
          </p:nvPr>
        </p:nvSpPr>
        <p:spPr>
          <a:xfrm>
            <a:off x="1577340" y="862584"/>
            <a:ext cx="8557260" cy="1106424"/>
          </a:xfrm>
        </p:spPr>
        <p:txBody>
          <a:bodyPr numCol="1" anchor="b">
            <a:normAutofit/>
          </a:bodyPr>
          <a:lstStyle/>
          <a:p>
            <a:pPr algn="ctr"/>
            <a:r>
              <a:rPr lang="en-US" sz="4000" b="1" u="sng" dirty="0"/>
              <a:t>Files and libraries required</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subTitle" idx="1"/>
          </p:nvPr>
        </p:nvSpPr>
        <p:spPr>
          <a:xfrm>
            <a:off x="1703199" y="2120753"/>
            <a:ext cx="8471535" cy="3198876"/>
          </a:xfrm>
        </p:spPr>
        <p:txBody>
          <a:bodyPr>
            <a:normAutofit/>
          </a:bodyPr>
          <a:lstStyle/>
          <a:p>
            <a:pPr>
              <a:spcAft>
                <a:spcPts val="600"/>
              </a:spcAft>
            </a:pPr>
            <a:r>
              <a:rPr lang="en-US" altLang="zh-CN" sz="3200" dirty="0"/>
              <a:t>Import</a:t>
            </a:r>
          </a:p>
          <a:p>
            <a:pPr marL="340614" indent="-285750">
              <a:spcAft>
                <a:spcPts val="600"/>
              </a:spcAft>
              <a:buFont typeface="Arial" panose="020B0604020202020204" pitchFamily="34" charset="0"/>
              <a:buChar char="•"/>
            </a:pPr>
            <a:r>
              <a:rPr lang="en-US" altLang="zh-CN" sz="1800" dirty="0"/>
              <a:t>Pandas</a:t>
            </a:r>
          </a:p>
          <a:p>
            <a:pPr marL="340614" indent="-285750">
              <a:spcAft>
                <a:spcPts val="600"/>
              </a:spcAft>
              <a:buFont typeface="Arial" panose="020B0604020202020204" pitchFamily="34" charset="0"/>
              <a:buChar char="•"/>
            </a:pPr>
            <a:r>
              <a:rPr lang="en-US" altLang="zh-CN" sz="1800" dirty="0"/>
              <a:t>Numpy</a:t>
            </a:r>
          </a:p>
          <a:p>
            <a:pPr marL="340614" indent="-285750">
              <a:spcAft>
                <a:spcPts val="600"/>
              </a:spcAft>
              <a:buFont typeface="Arial" panose="020B0604020202020204" pitchFamily="34" charset="0"/>
              <a:buChar char="•"/>
            </a:pPr>
            <a:r>
              <a:rPr lang="en-US" altLang="zh-CN" sz="1800" dirty="0"/>
              <a:t>Seaborn</a:t>
            </a:r>
          </a:p>
          <a:p>
            <a:pPr marL="340614" indent="-285750">
              <a:spcAft>
                <a:spcPts val="600"/>
              </a:spcAft>
              <a:buFont typeface="Arial" panose="020B0604020202020204" pitchFamily="34" charset="0"/>
              <a:buChar char="•"/>
            </a:pPr>
            <a:r>
              <a:rPr lang="en-US" altLang="zh-CN" sz="1800" dirty="0"/>
              <a:t>Matplotlib.pyployt</a:t>
            </a:r>
          </a:p>
          <a:p>
            <a:pPr marL="340614" indent="-285750">
              <a:spcAft>
                <a:spcPts val="600"/>
              </a:spcAft>
              <a:buFont typeface="Arial" panose="020B0604020202020204" pitchFamily="34" charset="0"/>
              <a:buChar char="•"/>
            </a:pPr>
            <a:r>
              <a:rPr lang="en-US" altLang="zh-CN" sz="1800" dirty="0"/>
              <a:t>Load dataset</a:t>
            </a:r>
          </a:p>
        </p:txBody>
      </p:sp>
      <p:sp>
        <p:nvSpPr>
          <p:cNvPr id="5" name="TextBox 4">
            <a:extLst>
              <a:ext uri="{FF2B5EF4-FFF2-40B4-BE49-F238E27FC236}">
                <a16:creationId xmlns:a16="http://schemas.microsoft.com/office/drawing/2014/main" id="{C536D4D6-7634-1DF8-320B-C6DF62F43E09}"/>
              </a:ext>
            </a:extLst>
          </p:cNvPr>
          <p:cNvSpPr txBox="1"/>
          <p:nvPr/>
        </p:nvSpPr>
        <p:spPr>
          <a:xfrm>
            <a:off x="5486400" y="2282691"/>
            <a:ext cx="3953420" cy="461665"/>
          </a:xfrm>
          <a:prstGeom prst="rect">
            <a:avLst/>
          </a:prstGeom>
          <a:noFill/>
        </p:spPr>
        <p:txBody>
          <a:bodyPr wrap="square" rtlCol="0">
            <a:spAutoFit/>
          </a:bodyPr>
          <a:lstStyle/>
          <a:p>
            <a:r>
              <a:rPr lang="en-US" sz="2400" b="1" dirty="0"/>
              <a:t>Using Jupyter notebook</a:t>
            </a:r>
            <a:endParaRPr lang="en-IN" sz="2400" b="1" dirty="0"/>
          </a:p>
        </p:txBody>
      </p:sp>
    </p:spTree>
    <p:extLst>
      <p:ext uri="{BB962C8B-B14F-4D97-AF65-F5344CB8AC3E}">
        <p14:creationId xmlns:p14="http://schemas.microsoft.com/office/powerpoint/2010/main" val="37522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177531"/>
            <a:ext cx="9912096" cy="779914"/>
          </a:xfrm>
        </p:spPr>
        <p:txBody>
          <a:bodyPr/>
          <a:lstStyle/>
          <a:p>
            <a:r>
              <a:rPr lang="en-US" sz="2800" b="1" dirty="0"/>
              <a:t>Q1. Import the dataset and understand it.</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Dataset</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a:xfrm>
            <a:off x="10668000" y="6416786"/>
            <a:ext cx="640080" cy="246888"/>
          </a:xfrm>
        </p:spPr>
        <p:txBody>
          <a:bodyPr/>
          <a:lstStyle/>
          <a:p>
            <a:r>
              <a:rPr lang="en-US" sz="600" dirty="0"/>
              <a:t>SG</a:t>
            </a:r>
          </a:p>
        </p:txBody>
      </p:sp>
      <p:pic>
        <p:nvPicPr>
          <p:cNvPr id="9" name="Picture 8">
            <a:extLst>
              <a:ext uri="{FF2B5EF4-FFF2-40B4-BE49-F238E27FC236}">
                <a16:creationId xmlns:a16="http://schemas.microsoft.com/office/drawing/2014/main" id="{AECC2588-6BDA-32B4-ACF7-BD7AA2FB3F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6000"/>
                    </a14:imgEffect>
                    <a14:imgEffect>
                      <a14:brightnessContrast bright="-17000" contrast="40000"/>
                    </a14:imgEffect>
                  </a14:imgLayer>
                </a14:imgProps>
              </a:ext>
            </a:extLst>
          </a:blip>
          <a:stretch>
            <a:fillRect/>
          </a:stretch>
        </p:blipFill>
        <p:spPr>
          <a:xfrm>
            <a:off x="838200" y="1052417"/>
            <a:ext cx="10751049" cy="4968240"/>
          </a:xfrm>
          <a:prstGeom prst="rect">
            <a:avLst/>
          </a:prstGeom>
          <a:ln cmpd="dbl">
            <a:noFill/>
          </a:ln>
          <a:effectLst>
            <a:outerShdw blurRad="50800" dist="38100" dir="2700000" algn="tl" rotWithShape="0">
              <a:prstClr val="black">
                <a:alpha val="40000"/>
              </a:prstClr>
            </a:outerShdw>
            <a:softEdge rad="1054100"/>
          </a:effectLst>
          <a:scene3d>
            <a:camera prst="orthographicFront"/>
            <a:lightRig rig="threePt" dir="t"/>
          </a:scene3d>
          <a:sp3d extrusionH="101600" prstMaterial="matte">
            <a:extrusionClr>
              <a:srgbClr val="282828"/>
            </a:extrusionClr>
          </a:sp3d>
        </p:spPr>
      </p:pic>
    </p:spTree>
    <p:extLst>
      <p:ext uri="{BB962C8B-B14F-4D97-AF65-F5344CB8AC3E}">
        <p14:creationId xmlns:p14="http://schemas.microsoft.com/office/powerpoint/2010/main" val="30894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210207"/>
            <a:ext cx="9912096" cy="1014984"/>
          </a:xfrm>
        </p:spPr>
        <p:txBody>
          <a:bodyPr/>
          <a:lstStyle/>
          <a:p>
            <a:r>
              <a:rPr lang="en-IN" sz="2800" b="1" dirty="0">
                <a:solidFill>
                  <a:srgbClr val="000000"/>
                </a:solidFill>
                <a:effectLst/>
                <a:ea typeface="Calibri" panose="020F0502020204030204" pitchFamily="34" charset="0"/>
              </a:rPr>
              <a:t>Q2. List down the number of rows and columns</a:t>
            </a:r>
            <a:endParaRPr lang="en-US" sz="2800" b="1"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shape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Picture 8">
            <a:extLst>
              <a:ext uri="{FF2B5EF4-FFF2-40B4-BE49-F238E27FC236}">
                <a16:creationId xmlns:a16="http://schemas.microsoft.com/office/drawing/2014/main" id="{1AA0C17E-3C70-FA60-7FAD-93E56206349D}"/>
              </a:ext>
            </a:extLst>
          </p:cNvPr>
          <p:cNvPicPr>
            <a:picLocks noChangeAspect="1"/>
          </p:cNvPicPr>
          <p:nvPr/>
        </p:nvPicPr>
        <p:blipFill>
          <a:blip r:embed="rId2"/>
          <a:stretch>
            <a:fillRect/>
          </a:stretch>
        </p:blipFill>
        <p:spPr>
          <a:xfrm>
            <a:off x="2978214" y="933345"/>
            <a:ext cx="6363588" cy="828791"/>
          </a:xfrm>
          <a:prstGeom prst="rect">
            <a:avLst/>
          </a:prstGeom>
          <a:effectLst>
            <a:outerShdw blurRad="50800" dist="38100" dir="8100000" algn="tr" rotWithShape="0">
              <a:prstClr val="black">
                <a:alpha val="40000"/>
              </a:prstClr>
            </a:outerShdw>
          </a:effectLst>
        </p:spPr>
      </p:pic>
      <p:sp>
        <p:nvSpPr>
          <p:cNvPr id="5" name="TextBox 4">
            <a:extLst>
              <a:ext uri="{FF2B5EF4-FFF2-40B4-BE49-F238E27FC236}">
                <a16:creationId xmlns:a16="http://schemas.microsoft.com/office/drawing/2014/main" id="{EBB16C19-F0DF-2388-0549-0DBB48147C20}"/>
              </a:ext>
            </a:extLst>
          </p:cNvPr>
          <p:cNvSpPr txBox="1"/>
          <p:nvPr/>
        </p:nvSpPr>
        <p:spPr>
          <a:xfrm>
            <a:off x="2234153" y="1904214"/>
            <a:ext cx="8069344" cy="369332"/>
          </a:xfrm>
          <a:prstGeom prst="rect">
            <a:avLst/>
          </a:prstGeom>
          <a:noFill/>
        </p:spPr>
        <p:txBody>
          <a:bodyPr wrap="square" rtlCol="0">
            <a:spAutoFit/>
          </a:bodyPr>
          <a:lstStyle/>
          <a:p>
            <a:pPr marL="285750" indent="-285750" algn="ctr">
              <a:buFont typeface="Wingdings" panose="05000000000000000000" pitchFamily="2" charset="2"/>
              <a:buChar char="q"/>
            </a:pPr>
            <a:r>
              <a:rPr lang="en-US" dirty="0"/>
              <a:t>You can also check the left bottom of your data frame</a:t>
            </a:r>
            <a:endParaRPr lang="en-IN" dirty="0"/>
          </a:p>
        </p:txBody>
      </p:sp>
      <p:pic>
        <p:nvPicPr>
          <p:cNvPr id="7" name="Picture 6">
            <a:extLst>
              <a:ext uri="{FF2B5EF4-FFF2-40B4-BE49-F238E27FC236}">
                <a16:creationId xmlns:a16="http://schemas.microsoft.com/office/drawing/2014/main" id="{009E035A-F2BB-7DDF-41BD-1A2888A66A82}"/>
              </a:ext>
            </a:extLst>
          </p:cNvPr>
          <p:cNvPicPr>
            <a:picLocks noChangeAspect="1"/>
          </p:cNvPicPr>
          <p:nvPr/>
        </p:nvPicPr>
        <p:blipFill>
          <a:blip r:embed="rId3"/>
          <a:stretch>
            <a:fillRect/>
          </a:stretch>
        </p:blipFill>
        <p:spPr>
          <a:xfrm>
            <a:off x="3081723" y="2270770"/>
            <a:ext cx="6156570" cy="3770035"/>
          </a:xfrm>
          <a:prstGeom prst="rect">
            <a:avLst/>
          </a:prstGeom>
          <a:effectLst>
            <a:outerShdw blurRad="50800" dist="38100" dir="5400000" algn="t" rotWithShape="0">
              <a:prstClr val="black">
                <a:alpha val="40000"/>
              </a:prstClr>
            </a:outerShdw>
          </a:effectLst>
        </p:spPr>
      </p:pic>
      <p:sp>
        <p:nvSpPr>
          <p:cNvPr id="8" name="Arrow: Down 7">
            <a:extLst>
              <a:ext uri="{FF2B5EF4-FFF2-40B4-BE49-F238E27FC236}">
                <a16:creationId xmlns:a16="http://schemas.microsoft.com/office/drawing/2014/main" id="{7D4E70BF-DB78-D0B1-05CA-2BEA6E0F0025}"/>
              </a:ext>
            </a:extLst>
          </p:cNvPr>
          <p:cNvSpPr/>
          <p:nvPr/>
        </p:nvSpPr>
        <p:spPr>
          <a:xfrm rot="4556502">
            <a:off x="5734845" y="5451760"/>
            <a:ext cx="235671" cy="577014"/>
          </a:xfrm>
          <a:prstGeom prst="downArrow">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224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210208"/>
            <a:ext cx="9912096" cy="1014984"/>
          </a:xfrm>
        </p:spPr>
        <p:txBody>
          <a:bodyPr/>
          <a:lstStyle/>
          <a:p>
            <a:r>
              <a:rPr lang="en-US" sz="2800" b="1" dirty="0"/>
              <a:t>Q3.</a:t>
            </a:r>
            <a:r>
              <a:rPr lang="en-IN" sz="2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IN" sz="2800" b="1" u="none" strike="noStrike" kern="100" dirty="0">
                <a:solidFill>
                  <a:srgbClr val="000000"/>
                </a:solidFill>
                <a:effectLst/>
                <a:uFill>
                  <a:solidFill>
                    <a:srgbClr val="000000"/>
                  </a:solidFill>
                </a:uFill>
                <a:ea typeface="Calibri" panose="020F0502020204030204" pitchFamily="34" charset="0"/>
                <a:cs typeface="Calibri" panose="020F0502020204030204" pitchFamily="34" charset="0"/>
              </a:rPr>
              <a:t>‘Int_rate’ column is character type. With the help of lambda function convert into float type</a:t>
            </a:r>
            <a:r>
              <a:rPr lang="en-IN" sz="2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br>
              <a:rPr lang="en-IN" sz="2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sz="28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Type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Picture 8">
            <a:extLst>
              <a:ext uri="{FF2B5EF4-FFF2-40B4-BE49-F238E27FC236}">
                <a16:creationId xmlns:a16="http://schemas.microsoft.com/office/drawing/2014/main" id="{EEF888E4-5A91-2A8D-4685-16D8627CD7A9}"/>
              </a:ext>
            </a:extLst>
          </p:cNvPr>
          <p:cNvPicPr>
            <a:picLocks noChangeAspect="1"/>
          </p:cNvPicPr>
          <p:nvPr/>
        </p:nvPicPr>
        <p:blipFill>
          <a:blip r:embed="rId2"/>
          <a:stretch>
            <a:fillRect/>
          </a:stretch>
        </p:blipFill>
        <p:spPr>
          <a:xfrm>
            <a:off x="2194968" y="1376738"/>
            <a:ext cx="7802064" cy="4202130"/>
          </a:xfrm>
          <a:prstGeom prst="rect">
            <a:avLst/>
          </a:prstGeom>
          <a:effectLst>
            <a:outerShdw blurRad="50800" dist="50800" dir="5400000" algn="ctr" rotWithShape="0">
              <a:srgbClr val="000000">
                <a:alpha val="44000"/>
              </a:srgbClr>
            </a:outerShdw>
            <a:reflection blurRad="76200" stA="35000" endPos="32000" dist="50800" dir="5400000" sy="-100000" algn="bl" rotWithShape="0"/>
          </a:effectLst>
        </p:spPr>
      </p:pic>
    </p:spTree>
    <p:extLst>
      <p:ext uri="{BB962C8B-B14F-4D97-AF65-F5344CB8AC3E}">
        <p14:creationId xmlns:p14="http://schemas.microsoft.com/office/powerpoint/2010/main" val="1157432329"/>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{6B0C5B49-D162-4C3E-9A4D-056CE10CC568}tf11429527_win32</Template>
  <TotalTime>562</TotalTime>
  <Words>992</Words>
  <Application>Microsoft Office PowerPoint</Application>
  <PresentationFormat>Widescreen</PresentationFormat>
  <Paragraphs>142</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Congenial</vt:lpstr>
      <vt:lpstr>Karla</vt:lpstr>
      <vt:lpstr>lato</vt:lpstr>
      <vt:lpstr>Univers Condensed Light</vt:lpstr>
      <vt:lpstr>Wingdings</vt:lpstr>
      <vt:lpstr>Office Theme</vt:lpstr>
      <vt:lpstr>ITP/NPV Mini Project</vt:lpstr>
      <vt:lpstr>OUR TEAM</vt:lpstr>
      <vt:lpstr>LINEUP</vt:lpstr>
      <vt:lpstr>Introduction</vt:lpstr>
      <vt:lpstr>Data Dictionary</vt:lpstr>
      <vt:lpstr>Files and libraries required</vt:lpstr>
      <vt:lpstr>Q1. Import the dataset and understand it.</vt:lpstr>
      <vt:lpstr>Q2. List down the number of rows and columns</vt:lpstr>
      <vt:lpstr>Q3. ‘Int_rate’ column is character type. With the help of lambda function convert into float type. </vt:lpstr>
      <vt:lpstr>Q4.Check the datatype of each column. </vt:lpstr>
      <vt:lpstr>5.Cleaning the dataset- Remove the columns having complete NaN value in the entire dataset. </vt:lpstr>
      <vt:lpstr>6.Write the code to find the value counts of the ‘loan_status’ category column and filter only the ‘fully paid’ and ‘charged off’ categories.</vt:lpstr>
      <vt:lpstr>7.Filter the ‘Emp_Len’ column to extract the numerical value from the string. Hint - Emp_len : &lt; 1year, 2 years , 3 years as 1 , 2, 3 so on. </vt:lpstr>
      <vt:lpstr>8.Using the Lambda function, remove the month from the ‘term’ column such that ‘36 months’, ‘60 months’ appear as 36 and 60 respectively. </vt:lpstr>
      <vt:lpstr>9.Create a new column as risky_loan_applicant by comparing loan_amnt and funded_amnt with the following criteria – If loan_amnt is less than equals to funded_amnt set it as ‘0’ else set it as ‘1’.  </vt:lpstr>
      <vt:lpstr>10.Using the bar plot visualize the loan_status column against categorical column grade, term, verification_status .Write the observation from each graph. </vt:lpstr>
      <vt:lpstr>Each graph from  Q.10. </vt:lpstr>
      <vt:lpstr>11.Using a user defined function convert the ‘emp_len’ column into categorical column as follows –   </vt:lpstr>
      <vt:lpstr>12.Find the sum of ‘loan_amnt’ for each grade and display the distribution of ‘loan_amnt’ using a pie plot.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and its libraries</dc:title>
  <dc:creator>Sumit Gupta</dc:creator>
  <cp:lastModifiedBy>Swara Adhav</cp:lastModifiedBy>
  <cp:revision>5</cp:revision>
  <dcterms:created xsi:type="dcterms:W3CDTF">2023-10-05T14:19:45Z</dcterms:created>
  <dcterms:modified xsi:type="dcterms:W3CDTF">2023-10-07T05:54:13Z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