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\Downloads\Insight%20Analyst%20Task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\Downloads\Insight%20Analyst%20Task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\Downloads\Insight%20Analyst%20Task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\Downloads\Insight%20Analyst%20Task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akta\Downloads\Insight%20Analyst%20Task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Prajakta\Downloads\Insight%20Analyst%20Task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Shows vs Films for each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820866141732282E-2"/>
          <c:y val="0.12440872560275545"/>
          <c:w val="0.9292624671916011"/>
          <c:h val="0.601447155500510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'General Channel Analysis'!$C$21</c:f>
              <c:strCache>
                <c:ptCount val="1"/>
                <c:pt idx="0">
                  <c:v>Unique Shows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'General Channel Analysis'!$B$22:$B$34</c:f>
              <c:strCache>
                <c:ptCount val="13"/>
                <c:pt idx="0">
                  <c:v>Boomerang</c:v>
                </c:pt>
                <c:pt idx="1">
                  <c:v>Cartoon Network</c:v>
                </c:pt>
                <c:pt idx="2">
                  <c:v>Cartoonito</c:v>
                </c:pt>
                <c:pt idx="3">
                  <c:v>CBBC</c:v>
                </c:pt>
                <c:pt idx="4">
                  <c:v>CBeebies</c:v>
                </c:pt>
                <c:pt idx="5">
                  <c:v>CITV</c:v>
                </c:pt>
                <c:pt idx="6">
                  <c:v>Nick Jr</c:v>
                </c:pt>
                <c:pt idx="7">
                  <c:v>Nick Jr 2</c:v>
                </c:pt>
                <c:pt idx="8">
                  <c:v>Nickelodeon</c:v>
                </c:pt>
                <c:pt idx="9">
                  <c:v>NickToons</c:v>
                </c:pt>
                <c:pt idx="10">
                  <c:v>Pop</c:v>
                </c:pt>
                <c:pt idx="11">
                  <c:v>Pop Max</c:v>
                </c:pt>
                <c:pt idx="12">
                  <c:v>Tiny Pop</c:v>
                </c:pt>
              </c:strCache>
            </c:strRef>
          </c:cat>
          <c:val>
            <c:numRef>
              <c:f>'General Channel Analysis'!$C$22:$C$34</c:f>
              <c:numCache>
                <c:formatCode>General</c:formatCode>
                <c:ptCount val="13"/>
                <c:pt idx="0">
                  <c:v>30</c:v>
                </c:pt>
                <c:pt idx="1">
                  <c:v>31</c:v>
                </c:pt>
                <c:pt idx="2">
                  <c:v>15</c:v>
                </c:pt>
                <c:pt idx="3">
                  <c:v>154</c:v>
                </c:pt>
                <c:pt idx="4">
                  <c:v>130</c:v>
                </c:pt>
                <c:pt idx="5">
                  <c:v>65</c:v>
                </c:pt>
                <c:pt idx="6">
                  <c:v>26</c:v>
                </c:pt>
                <c:pt idx="7">
                  <c:v>11</c:v>
                </c:pt>
                <c:pt idx="8">
                  <c:v>55</c:v>
                </c:pt>
                <c:pt idx="9">
                  <c:v>21</c:v>
                </c:pt>
                <c:pt idx="10">
                  <c:v>46</c:v>
                </c:pt>
                <c:pt idx="11">
                  <c:v>28</c:v>
                </c:pt>
                <c:pt idx="1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9-4C94-8A6E-3AE2BAFDDFA2}"/>
            </c:ext>
          </c:extLst>
        </c:ser>
        <c:ser>
          <c:idx val="1"/>
          <c:order val="1"/>
          <c:tx>
            <c:strRef>
              <c:f>'General Channel Analysis'!$D$21</c:f>
              <c:strCache>
                <c:ptCount val="1"/>
                <c:pt idx="0">
                  <c:v>Unique Movies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'General Channel Analysis'!$B$22:$B$34</c:f>
              <c:strCache>
                <c:ptCount val="13"/>
                <c:pt idx="0">
                  <c:v>Boomerang</c:v>
                </c:pt>
                <c:pt idx="1">
                  <c:v>Cartoon Network</c:v>
                </c:pt>
                <c:pt idx="2">
                  <c:v>Cartoonito</c:v>
                </c:pt>
                <c:pt idx="3">
                  <c:v>CBBC</c:v>
                </c:pt>
                <c:pt idx="4">
                  <c:v>CBeebies</c:v>
                </c:pt>
                <c:pt idx="5">
                  <c:v>CITV</c:v>
                </c:pt>
                <c:pt idx="6">
                  <c:v>Nick Jr</c:v>
                </c:pt>
                <c:pt idx="7">
                  <c:v>Nick Jr 2</c:v>
                </c:pt>
                <c:pt idx="8">
                  <c:v>Nickelodeon</c:v>
                </c:pt>
                <c:pt idx="9">
                  <c:v>NickToons</c:v>
                </c:pt>
                <c:pt idx="10">
                  <c:v>Pop</c:v>
                </c:pt>
                <c:pt idx="11">
                  <c:v>Pop Max</c:v>
                </c:pt>
                <c:pt idx="12">
                  <c:v>Tiny Pop</c:v>
                </c:pt>
              </c:strCache>
            </c:strRef>
          </c:cat>
          <c:val>
            <c:numRef>
              <c:f>'General Channel Analysis'!$D$22:$D$34</c:f>
              <c:numCache>
                <c:formatCode>General</c:formatCode>
                <c:ptCount val="13"/>
                <c:pt idx="0">
                  <c:v>59</c:v>
                </c:pt>
                <c:pt idx="1">
                  <c:v>3</c:v>
                </c:pt>
                <c:pt idx="2">
                  <c:v>14</c:v>
                </c:pt>
                <c:pt idx="3">
                  <c:v>32</c:v>
                </c:pt>
                <c:pt idx="4">
                  <c:v>5</c:v>
                </c:pt>
                <c:pt idx="5">
                  <c:v>24</c:v>
                </c:pt>
                <c:pt idx="6">
                  <c:v>6</c:v>
                </c:pt>
                <c:pt idx="7">
                  <c:v>3</c:v>
                </c:pt>
                <c:pt idx="8">
                  <c:v>39</c:v>
                </c:pt>
                <c:pt idx="9">
                  <c:v>0</c:v>
                </c:pt>
                <c:pt idx="10">
                  <c:v>21</c:v>
                </c:pt>
                <c:pt idx="11">
                  <c:v>7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D9-4C94-8A6E-3AE2BAFDDF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00482719"/>
        <c:axId val="900483679"/>
      </c:barChart>
      <c:catAx>
        <c:axId val="90048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483679"/>
        <c:crosses val="autoZero"/>
        <c:auto val="1"/>
        <c:lblAlgn val="ctr"/>
        <c:lblOffset val="100"/>
        <c:noMultiLvlLbl val="0"/>
      </c:catAx>
      <c:valAx>
        <c:axId val="900483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048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09130329975384"/>
          <c:y val="0.85471466883272906"/>
          <c:w val="0.31749639107611549"/>
          <c:h val="7.749767214804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 Analyst Task (1).xlsx]Weekly viewing reach Analysis!PivotTable29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Weekly</a:t>
            </a:r>
            <a:r>
              <a:rPr lang="en-IN" baseline="0"/>
              <a:t> reach in 000s for Narrative channels on DCAB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'Weekly viewing reach Analysis'!$X$182</c:f>
              <c:strCache>
                <c:ptCount val="1"/>
                <c:pt idx="0">
                  <c:v>Sum of Pop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'Weekly viewing reach Analysis'!$W$183:$W$195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'Weekly viewing reach Analysis'!$X$183:$X$195</c:f>
              <c:numCache>
                <c:formatCode>#,##0</c:formatCode>
                <c:ptCount val="12"/>
                <c:pt idx="0">
                  <c:v>191</c:v>
                </c:pt>
                <c:pt idx="1">
                  <c:v>74</c:v>
                </c:pt>
                <c:pt idx="2">
                  <c:v>94</c:v>
                </c:pt>
                <c:pt idx="3">
                  <c:v>141</c:v>
                </c:pt>
                <c:pt idx="4">
                  <c:v>78</c:v>
                </c:pt>
                <c:pt idx="5">
                  <c:v>96</c:v>
                </c:pt>
                <c:pt idx="6">
                  <c:v>94</c:v>
                </c:pt>
                <c:pt idx="7">
                  <c:v>17</c:v>
                </c:pt>
                <c:pt idx="8">
                  <c:v>116</c:v>
                </c:pt>
                <c:pt idx="9">
                  <c:v>42</c:v>
                </c:pt>
                <c:pt idx="10">
                  <c:v>52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AD-454C-8D5F-FE0EDD41DAEC}"/>
            </c:ext>
          </c:extLst>
        </c:ser>
        <c:ser>
          <c:idx val="1"/>
          <c:order val="1"/>
          <c:tx>
            <c:strRef>
              <c:f>'Weekly viewing reach Analysis'!$Y$182</c:f>
              <c:strCache>
                <c:ptCount val="1"/>
                <c:pt idx="0">
                  <c:v>Sum of Tiny Pop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'Weekly viewing reach Analysis'!$W$183:$W$195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'Weekly viewing reach Analysis'!$Y$183:$Y$195</c:f>
              <c:numCache>
                <c:formatCode>#,##0</c:formatCode>
                <c:ptCount val="12"/>
                <c:pt idx="0">
                  <c:v>114</c:v>
                </c:pt>
                <c:pt idx="1">
                  <c:v>77</c:v>
                </c:pt>
                <c:pt idx="2">
                  <c:v>127</c:v>
                </c:pt>
                <c:pt idx="3">
                  <c:v>127</c:v>
                </c:pt>
                <c:pt idx="4">
                  <c:v>85</c:v>
                </c:pt>
                <c:pt idx="5">
                  <c:v>60</c:v>
                </c:pt>
                <c:pt idx="6">
                  <c:v>102</c:v>
                </c:pt>
                <c:pt idx="7">
                  <c:v>25</c:v>
                </c:pt>
                <c:pt idx="8">
                  <c:v>31</c:v>
                </c:pt>
                <c:pt idx="9">
                  <c:v>52</c:v>
                </c:pt>
                <c:pt idx="10">
                  <c:v>37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AD-454C-8D5F-FE0EDD41D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5003759"/>
        <c:axId val="965004239"/>
      </c:lineChart>
      <c:catAx>
        <c:axId val="96500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004239"/>
        <c:crosses val="autoZero"/>
        <c:auto val="1"/>
        <c:lblAlgn val="ctr"/>
        <c:lblOffset val="100"/>
        <c:noMultiLvlLbl val="0"/>
      </c:catAx>
      <c:valAx>
        <c:axId val="96500423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00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Overall Audience Vs Pop Channels audience (Shows)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'Shows Analysis'!$B$139</c:f>
              <c:strCache>
                <c:ptCount val="1"/>
                <c:pt idx="0">
                  <c:v>Audience (all channels)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83-4A86-9173-C8E6D64BEBF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83-4A86-9173-C8E6D64BEBF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83-4A86-9173-C8E6D64BEBF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83-4A86-9173-C8E6D64BEBF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83-4A86-9173-C8E6D64BEBF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83-4A86-9173-C8E6D64BEBFE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83-4A86-9173-C8E6D64BEB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'Shows Analysis'!$A$140:$A$151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'Shows Analysis'!$B$140:$B$151</c:f>
              <c:numCache>
                <c:formatCode>#,##0</c:formatCode>
                <c:ptCount val="12"/>
                <c:pt idx="0">
                  <c:v>201762700</c:v>
                </c:pt>
                <c:pt idx="1">
                  <c:v>182125400</c:v>
                </c:pt>
                <c:pt idx="2">
                  <c:v>172971300</c:v>
                </c:pt>
                <c:pt idx="3">
                  <c:v>171696300</c:v>
                </c:pt>
                <c:pt idx="4">
                  <c:v>148543300</c:v>
                </c:pt>
                <c:pt idx="5">
                  <c:v>163607200</c:v>
                </c:pt>
                <c:pt idx="6">
                  <c:v>163592500</c:v>
                </c:pt>
                <c:pt idx="7">
                  <c:v>176505400</c:v>
                </c:pt>
                <c:pt idx="8">
                  <c:v>157632300</c:v>
                </c:pt>
                <c:pt idx="9">
                  <c:v>152913900</c:v>
                </c:pt>
                <c:pt idx="10">
                  <c:v>143181000</c:v>
                </c:pt>
                <c:pt idx="11">
                  <c:v>135949500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683-4A86-9173-C8E6D64BEBFE}"/>
            </c:ext>
          </c:extLst>
        </c:ser>
        <c:ser>
          <c:idx val="1"/>
          <c:order val="1"/>
          <c:tx>
            <c:strRef>
              <c:f>'Shows Analysis'!$C$139</c:f>
              <c:strCache>
                <c:ptCount val="1"/>
                <c:pt idx="0">
                  <c:v>Audience Pop Channels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83-4A86-9173-C8E6D64BEBF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83-4A86-9173-C8E6D64BEBF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83-4A86-9173-C8E6D64BEBF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83-4A86-9173-C8E6D64BEBF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683-4A86-9173-C8E6D64BEBF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83-4A86-9173-C8E6D64BEBFE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683-4A86-9173-C8E6D64BEB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'Shows Analysis'!$A$140:$A$151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'Shows Analysis'!$C$140:$C$151</c:f>
              <c:numCache>
                <c:formatCode>#,##0</c:formatCode>
                <c:ptCount val="12"/>
                <c:pt idx="0">
                  <c:v>23499000</c:v>
                </c:pt>
                <c:pt idx="1">
                  <c:v>24597200</c:v>
                </c:pt>
                <c:pt idx="2">
                  <c:v>19709900</c:v>
                </c:pt>
                <c:pt idx="3">
                  <c:v>34447200</c:v>
                </c:pt>
                <c:pt idx="4">
                  <c:v>22646000</c:v>
                </c:pt>
                <c:pt idx="5">
                  <c:v>25318500</c:v>
                </c:pt>
                <c:pt idx="6">
                  <c:v>24063300</c:v>
                </c:pt>
                <c:pt idx="7">
                  <c:v>26306900</c:v>
                </c:pt>
                <c:pt idx="8">
                  <c:v>27291000</c:v>
                </c:pt>
                <c:pt idx="9">
                  <c:v>30852700</c:v>
                </c:pt>
                <c:pt idx="10">
                  <c:v>24806700</c:v>
                </c:pt>
                <c:pt idx="11">
                  <c:v>22787100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683-4A86-9173-C8E6D64BEBF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702383"/>
        <c:axId val="12744159"/>
      </c:lineChart>
      <c:catAx>
        <c:axId val="570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4159"/>
        <c:crosses val="autoZero"/>
        <c:auto val="1"/>
        <c:lblAlgn val="ctr"/>
        <c:lblOffset val="100"/>
        <c:noMultiLvlLbl val="0"/>
      </c:catAx>
      <c:valAx>
        <c:axId val="12744159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5702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 Analyst Task (1).xlsx]Analysis with airing frequency!PivotTable6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'Analysis with airing frequency'!$B$20</c:f>
              <c:strCache>
                <c:ptCount val="1"/>
                <c:pt idx="0">
                  <c:v>Sum of AUD (Average Audience)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'Analysis with airing frequency'!$A$21:$A$31</c:f>
              <c:strCache>
                <c:ptCount val="10"/>
                <c:pt idx="0">
                  <c:v>Bluey</c:v>
                </c:pt>
                <c:pt idx="1">
                  <c:v>Peppa Pig</c:v>
                </c:pt>
                <c:pt idx="2">
                  <c:v>Alvinnn!!! and the Chipmunks</c:v>
                </c:pt>
                <c:pt idx="3">
                  <c:v>Hey Duggee</c:v>
                </c:pt>
                <c:pt idx="4">
                  <c:v>Grizzy and the Lemmings</c:v>
                </c:pt>
                <c:pt idx="5">
                  <c:v>Go Jetters</c:v>
                </c:pt>
                <c:pt idx="6">
                  <c:v>Total Dramarama</c:v>
                </c:pt>
                <c:pt idx="7">
                  <c:v>SpongeBob SquarePants</c:v>
                </c:pt>
                <c:pt idx="8">
                  <c:v>Peter Rabbit</c:v>
                </c:pt>
                <c:pt idx="9">
                  <c:v>Supertato</c:v>
                </c:pt>
              </c:strCache>
            </c:strRef>
          </c:cat>
          <c:val>
            <c:numRef>
              <c:f>'Analysis with airing frequency'!$B$21:$B$31</c:f>
              <c:numCache>
                <c:formatCode>#,##0</c:formatCode>
                <c:ptCount val="10"/>
                <c:pt idx="0">
                  <c:v>183892900</c:v>
                </c:pt>
                <c:pt idx="1">
                  <c:v>125534700</c:v>
                </c:pt>
                <c:pt idx="2">
                  <c:v>85866500</c:v>
                </c:pt>
                <c:pt idx="3">
                  <c:v>85317000</c:v>
                </c:pt>
                <c:pt idx="4">
                  <c:v>57744100</c:v>
                </c:pt>
                <c:pt idx="5">
                  <c:v>46925600</c:v>
                </c:pt>
                <c:pt idx="6">
                  <c:v>35891400</c:v>
                </c:pt>
                <c:pt idx="7">
                  <c:v>35526400</c:v>
                </c:pt>
                <c:pt idx="8">
                  <c:v>34394400</c:v>
                </c:pt>
                <c:pt idx="9">
                  <c:v>33825700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B-46CD-BF7F-C2B16B50F994}"/>
            </c:ext>
          </c:extLst>
        </c:ser>
        <c:ser>
          <c:idx val="1"/>
          <c:order val="1"/>
          <c:tx>
            <c:strRef>
              <c:f>'Analysis with airing frequency'!$C$20</c:f>
              <c:strCache>
                <c:ptCount val="1"/>
                <c:pt idx="0">
                  <c:v>Average of Total Runtime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'Analysis with airing frequency'!$A$21:$A$31</c:f>
              <c:strCache>
                <c:ptCount val="10"/>
                <c:pt idx="0">
                  <c:v>Bluey</c:v>
                </c:pt>
                <c:pt idx="1">
                  <c:v>Peppa Pig</c:v>
                </c:pt>
                <c:pt idx="2">
                  <c:v>Alvinnn!!! and the Chipmunks</c:v>
                </c:pt>
                <c:pt idx="3">
                  <c:v>Hey Duggee</c:v>
                </c:pt>
                <c:pt idx="4">
                  <c:v>Grizzy and the Lemmings</c:v>
                </c:pt>
                <c:pt idx="5">
                  <c:v>Go Jetters</c:v>
                </c:pt>
                <c:pt idx="6">
                  <c:v>Total Dramarama</c:v>
                </c:pt>
                <c:pt idx="7">
                  <c:v>SpongeBob SquarePants</c:v>
                </c:pt>
                <c:pt idx="8">
                  <c:v>Peter Rabbit</c:v>
                </c:pt>
                <c:pt idx="9">
                  <c:v>Supertato</c:v>
                </c:pt>
              </c:strCache>
            </c:strRef>
          </c:cat>
          <c:val>
            <c:numRef>
              <c:f>'Analysis with airing frequency'!$C$21:$C$31</c:f>
              <c:numCache>
                <c:formatCode>h:mm:ss;@</c:formatCode>
                <c:ptCount val="10"/>
                <c:pt idx="0">
                  <c:v>5.1988189943036733E-3</c:v>
                </c:pt>
                <c:pt idx="1">
                  <c:v>3.8157949235523687E-3</c:v>
                </c:pt>
                <c:pt idx="2">
                  <c:v>8.0490530214834075E-3</c:v>
                </c:pt>
                <c:pt idx="3">
                  <c:v>5.1993009235505542E-3</c:v>
                </c:pt>
                <c:pt idx="4">
                  <c:v>5.0608237496288233E-3</c:v>
                </c:pt>
                <c:pt idx="5">
                  <c:v>8.0014352244526105E-3</c:v>
                </c:pt>
                <c:pt idx="6">
                  <c:v>7.3026380919569596E-3</c:v>
                </c:pt>
                <c:pt idx="7">
                  <c:v>8.3149354203726454E-3</c:v>
                </c:pt>
                <c:pt idx="8">
                  <c:v>8.7846310877806796E-3</c:v>
                </c:pt>
                <c:pt idx="9">
                  <c:v>5.2128209497841332E-3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FB-46CD-BF7F-C2B16B50F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94297136"/>
        <c:axId val="1094297616"/>
      </c:barChart>
      <c:lineChart>
        <c:grouping val="standard"/>
        <c:varyColors val="0"/>
        <c:ser>
          <c:idx val="2"/>
          <c:order val="2"/>
          <c:tx>
            <c:strRef>
              <c:f>'Analysis with airing frequency'!$D$20</c:f>
              <c:strCache>
                <c:ptCount val="1"/>
                <c:pt idx="0">
                  <c:v>Average of Frequency of Airing per week per channel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with airing frequency'!$A$21:$A$31</c:f>
              <c:strCache>
                <c:ptCount val="10"/>
                <c:pt idx="0">
                  <c:v>Bluey</c:v>
                </c:pt>
                <c:pt idx="1">
                  <c:v>Peppa Pig</c:v>
                </c:pt>
                <c:pt idx="2">
                  <c:v>Alvinnn!!! and the Chipmunks</c:v>
                </c:pt>
                <c:pt idx="3">
                  <c:v>Hey Duggee</c:v>
                </c:pt>
                <c:pt idx="4">
                  <c:v>Grizzy and the Lemmings</c:v>
                </c:pt>
                <c:pt idx="5">
                  <c:v>Go Jetters</c:v>
                </c:pt>
                <c:pt idx="6">
                  <c:v>Total Dramarama</c:v>
                </c:pt>
                <c:pt idx="7">
                  <c:v>SpongeBob SquarePants</c:v>
                </c:pt>
                <c:pt idx="8">
                  <c:v>Peter Rabbit</c:v>
                </c:pt>
                <c:pt idx="9">
                  <c:v>Supertato</c:v>
                </c:pt>
              </c:strCache>
            </c:strRef>
          </c:cat>
          <c:val>
            <c:numRef>
              <c:f>'Analysis with airing frequency'!$D$21:$D$31</c:f>
              <c:numCache>
                <c:formatCode>0</c:formatCode>
                <c:ptCount val="10"/>
                <c:pt idx="0">
                  <c:v>32.69593400117855</c:v>
                </c:pt>
                <c:pt idx="1">
                  <c:v>463.84308928245389</c:v>
                </c:pt>
                <c:pt idx="2">
                  <c:v>205.42036881810563</c:v>
                </c:pt>
                <c:pt idx="3">
                  <c:v>37.674191893278604</c:v>
                </c:pt>
                <c:pt idx="4">
                  <c:v>199.60693043703128</c:v>
                </c:pt>
                <c:pt idx="5">
                  <c:v>22.653944020356235</c:v>
                </c:pt>
                <c:pt idx="6">
                  <c:v>204.49064471292633</c:v>
                </c:pt>
                <c:pt idx="7">
                  <c:v>279.61367879165016</c:v>
                </c:pt>
                <c:pt idx="8">
                  <c:v>12.18740157480315</c:v>
                </c:pt>
                <c:pt idx="9">
                  <c:v>17.223312883435582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FB-46CD-BF7F-C2B16B50F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5936112"/>
        <c:axId val="1765935632"/>
      </c:lineChart>
      <c:catAx>
        <c:axId val="109429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97616"/>
        <c:crosses val="autoZero"/>
        <c:auto val="1"/>
        <c:lblAlgn val="ctr"/>
        <c:lblOffset val="100"/>
        <c:noMultiLvlLbl val="0"/>
      </c:catAx>
      <c:valAx>
        <c:axId val="109429761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97136"/>
        <c:crosses val="autoZero"/>
        <c:crossBetween val="between"/>
      </c:valAx>
      <c:valAx>
        <c:axId val="17659356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936112"/>
        <c:crosses val="max"/>
        <c:crossBetween val="between"/>
      </c:valAx>
      <c:catAx>
        <c:axId val="1765936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65935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Audiences</a:t>
            </a:r>
            <a:r>
              <a:rPr lang="en-IN" baseline="0"/>
              <a:t> throughout the year for films viewership</a:t>
            </a:r>
            <a:endParaRPr lang="en-IN"/>
          </a:p>
        </c:rich>
      </c:tx>
      <c:layout>
        <c:manualLayout>
          <c:xMode val="edge"/>
          <c:yMode val="edge"/>
          <c:x val="0.26569999999999999"/>
          <c:y val="0.15182337482242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'Films Analysis'!$B$179</c:f>
              <c:strCache>
                <c:ptCount val="1"/>
                <c:pt idx="0">
                  <c:v>Audience (all channels)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'Films Analysis'!$B$180:$B$191</c:f>
              <c:numCache>
                <c:formatCode>_(* #,##0_);_(* \(#,##0\);_(* "-"??_);_(@_)</c:formatCode>
                <c:ptCount val="12"/>
                <c:pt idx="0">
                  <c:v>496600</c:v>
                </c:pt>
                <c:pt idx="1">
                  <c:v>940500</c:v>
                </c:pt>
                <c:pt idx="2">
                  <c:v>111200</c:v>
                </c:pt>
                <c:pt idx="3">
                  <c:v>731300</c:v>
                </c:pt>
                <c:pt idx="4">
                  <c:v>290900</c:v>
                </c:pt>
                <c:pt idx="5">
                  <c:v>274900</c:v>
                </c:pt>
                <c:pt idx="6">
                  <c:v>487000</c:v>
                </c:pt>
                <c:pt idx="7">
                  <c:v>872600</c:v>
                </c:pt>
                <c:pt idx="8">
                  <c:v>258800</c:v>
                </c:pt>
                <c:pt idx="9">
                  <c:v>592100</c:v>
                </c:pt>
                <c:pt idx="10">
                  <c:v>271000</c:v>
                </c:pt>
                <c:pt idx="11">
                  <c:v>1522600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9-4114-B916-501AA0824A0C}"/>
            </c:ext>
          </c:extLst>
        </c:ser>
        <c:ser>
          <c:idx val="2"/>
          <c:order val="1"/>
          <c:tx>
            <c:strRef>
              <c:f>'Films Analysis'!$C$179</c:f>
              <c:strCache>
                <c:ptCount val="1"/>
                <c:pt idx="0">
                  <c:v>Pop Channels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'Films Analysis'!$C$180:$C$191</c:f>
              <c:numCache>
                <c:formatCode>#,##0</c:formatCode>
                <c:ptCount val="12"/>
                <c:pt idx="0">
                  <c:v>163800</c:v>
                </c:pt>
                <c:pt idx="1">
                  <c:v>288800</c:v>
                </c:pt>
                <c:pt idx="2">
                  <c:v>14600</c:v>
                </c:pt>
                <c:pt idx="3">
                  <c:v>253400</c:v>
                </c:pt>
                <c:pt idx="4">
                  <c:v>62100</c:v>
                </c:pt>
                <c:pt idx="5">
                  <c:v>37200</c:v>
                </c:pt>
                <c:pt idx="6">
                  <c:v>163500</c:v>
                </c:pt>
                <c:pt idx="7">
                  <c:v>222100</c:v>
                </c:pt>
                <c:pt idx="8">
                  <c:v>148500</c:v>
                </c:pt>
                <c:pt idx="9">
                  <c:v>90800</c:v>
                </c:pt>
                <c:pt idx="10">
                  <c:v>2400</c:v>
                </c:pt>
                <c:pt idx="11">
                  <c:v>73000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59-4114-B916-501AA0824A0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92455680"/>
        <c:axId val="1792442720"/>
      </c:lineChart>
      <c:catAx>
        <c:axId val="1792455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442720"/>
        <c:crosses val="autoZero"/>
        <c:auto val="1"/>
        <c:lblAlgn val="ctr"/>
        <c:lblOffset val="100"/>
        <c:noMultiLvlLbl val="0"/>
      </c:catAx>
      <c:valAx>
        <c:axId val="1792442720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79245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'Films Analysis'!$A$164:$A$169</cx:f>
        <cx:lvl ptCount="6">
          <cx:pt idx="0">CBBC</cx:pt>
          <cx:pt idx="1">CBeebies</cx:pt>
          <cx:pt idx="2">Pop</cx:pt>
          <cx:pt idx="3">Boomerang</cx:pt>
          <cx:pt idx="4">CITV</cx:pt>
          <cx:pt idx="5">Tiny Pop</cx:pt>
        </cx:lvl>
      </cx:strDim>
      <cx:numDim type="val">
        <cx:f>'Films Analysis'!$B$164:$B$169</cx:f>
        <cx:lvl ptCount="6" formatCode="General">
          <cx:pt idx="0">1434200</cx:pt>
          <cx:pt idx="1">1417200</cx:pt>
          <cx:pt idx="2">1035700</cx:pt>
          <cx:pt idx="3">913900</cx:pt>
          <cx:pt idx="4">763300</cx:pt>
          <cx:pt idx="5">462300</cx:pt>
        </cx:lvl>
      </cx:numDim>
    </cx:data>
  </cx:chartData>
  <cx:chart>
    <cx:title pos="t" align="ctr" overlay="0">
      <cx:tx>
        <cx:txData>
          <cx:v>Top 6 Channels with highest viewers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Top 6 Channels with highest viewers</a:t>
          </a:r>
        </a:p>
      </cx:txPr>
    </cx:title>
    <cx:plotArea>
      <cx:plotAreaRegion>
        <cx:series layoutId="funnel" uniqueId="{A6A44AAE-0C15-4A7A-A7FA-7A0213479520}">
          <cx:tx>
            <cx:txData>
              <cx:f>'Films Analysis'!$B$163</cx:f>
              <cx:v>Film Audiences total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1E6C-974D-D61D-2B99-AD5EA37A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30493-F5EB-74CD-7C76-E6D221F0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C11D-4228-7130-F285-2D513FF7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77E-7851-1D95-D93A-78D93815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F81E-4530-F1E3-354F-3636A61B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0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1A5C-9F5D-9AC9-6CD6-46DB93D5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80A1-2D06-7563-CB05-0965B21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ABC0-3F1E-C02F-393B-693446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150F-4AB6-101E-134C-F509D7C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68D2-AA10-B142-ACD6-652DA81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F6D49-CCB5-3E7C-CD1B-1F80F6386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7DED5-6726-1881-8F6C-A31C940C0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623B-2A79-09D1-243B-39A11C0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1B86-D29E-7E84-AEBC-166187E8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07FC-689A-81B6-AF19-938B235B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8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70F9-5F84-89D4-7D14-27B28454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FCE-C87B-043B-0DF5-96F3903C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279A-D3E6-319C-1D83-A18DEFB7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3CC6-5E0C-DF5A-897A-C748DCBC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BE20-7F8D-D7E6-51C9-D715A23A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6F65-05A2-B5EB-8239-A3D2B99E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D5250-7CB4-996B-AF1B-9B4B858F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149B-9FDD-08BF-1BDB-6A75B12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4080-0FD8-B75C-F946-A310D1CC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505B-72F3-DF54-1ED0-7F4DF47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1BF5-1B80-1BDF-A271-86272621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D0E3-A140-C403-290B-9D875A9EA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4A2F5-370F-4829-F318-C085F93C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4C57-B9FC-3DD8-EBC8-80D53F3B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FA00B-BB62-2498-051A-ABB25C5E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E92E-5D2A-5C3A-698E-247BC80C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7C01-9CE1-49EB-1458-E678F1AC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B8A7-B36F-53A4-2AC8-91EDC844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507B2-5EFD-CF1A-23FC-66FB0D0B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E5A69-B8B8-98EA-F2FE-07F58D639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7B837-D89B-8F96-F5A2-55191EA7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32F80-D01D-2328-3D50-9DCD749D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BB4CA-9615-36CF-E517-DA5AE5BB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792A1-2200-C80F-2BD3-EE8C240D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CF1B-79B2-B7E3-917B-7F8EBAA7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BB464-3B59-380B-1C64-138C769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9A5E-39BB-C732-6554-29C64778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CB85-54AF-0BAA-6147-00307ABB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40EC9-65E0-B2F7-D85B-1FDF02D8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E5E81-5D49-C3E6-7E15-FCB7949A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E3A8-C604-B349-3177-3C981C9B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B306-E551-B813-415E-7DCBB162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C2D3-6072-7D8A-0F47-A011C791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6F078-4049-291F-979B-3EEF71E1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6171-51E8-66C3-9F31-AD022D03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B6F86-E783-440B-7105-F899DE75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9A6AF-C561-3004-22FF-E386D49B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3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0450-712B-1FC0-FAFC-B8C5921A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60BC0-6806-1F4C-6E35-C4B34D91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9DBF-6786-2D41-D79F-23F9237DD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73DDF-1E9B-C08C-D068-B97CF877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4D72-AAE2-07AF-9D87-C1B9D38F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0D5A8-1045-A30B-A9CC-519282B8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3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61A78-4B6C-23C3-61F7-38BBE8F0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2A02-DFFC-7088-CE85-2F528A75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1017-8DE5-1085-73D7-4EF65D4B5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05A7-9CB9-4042-95E3-3E7241ED2C18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EED2-7012-CA99-9B00-E9546474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180B-A3FE-6872-B54A-BCC380D9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D4FD-713E-48FE-AA1E-035F3BEF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0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unrecognizable-little-brothers-hugging-while-watching-tv-sitting-together-on-floor-4089658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3498-1507-F5B1-5FAB-06B2D351D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Children’s TV Viewing Trends 2023 UK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AACE4-A8D5-748C-F45F-A4DA3D85A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Weekly BARB Data for Ages 4–15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2C4AF-A5B0-6601-E69D-0AE3BD24E270}"/>
              </a:ext>
            </a:extLst>
          </p:cNvPr>
          <p:cNvSpPr txBox="1"/>
          <p:nvPr/>
        </p:nvSpPr>
        <p:spPr>
          <a:xfrm>
            <a:off x="3472542" y="4060587"/>
            <a:ext cx="501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Prajakta Zaavde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DF1EA-1A90-401C-C642-A1E16B28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4691" y="4060587"/>
            <a:ext cx="4207309" cy="2797413"/>
          </a:xfrm>
          <a:prstGeom prst="rect">
            <a:avLst/>
          </a:prstGeom>
        </p:spPr>
      </p:pic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999294FD-36D5-8F49-9E5A-EA3AF13A0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30" y="207963"/>
            <a:ext cx="914400" cy="914400"/>
          </a:xfrm>
          <a:prstGeom prst="rect">
            <a:avLst/>
          </a:prstGeom>
        </p:spPr>
      </p:pic>
      <p:pic>
        <p:nvPicPr>
          <p:cNvPr id="10" name="Graphic 9" descr="Presentation with bar chart with solid fill">
            <a:extLst>
              <a:ext uri="{FF2B5EF4-FFF2-40B4-BE49-F238E27FC236}">
                <a16:creationId xmlns:a16="http://schemas.microsoft.com/office/drawing/2014/main" id="{EC0D34DD-66AC-BF14-510C-E8385A090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230" y="55818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8DB-2116-0528-8F69-3CCA24F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47AF-4AA9-F01D-8791-FDBD5324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46C-32A2-8F59-DD73-FDBDE2B3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5606143" cy="4351338"/>
          </a:xfrm>
        </p:spPr>
        <p:txBody>
          <a:bodyPr>
            <a:normAutofit lnSpcReduction="10000"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latin typeface="Arial" panose="020B0604020202020204" pitchFamily="34" charset="0"/>
              </a:rPr>
              <a:t>763</a:t>
            </a:r>
            <a:r>
              <a:rPr lang="en-IN" sz="1800" dirty="0">
                <a:latin typeface="Arial" panose="020B0604020202020204" pitchFamily="34" charset="0"/>
              </a:rPr>
              <a:t> shows and 186 films aired in 2023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latin typeface="Arial" panose="020B0604020202020204" pitchFamily="34" charset="0"/>
              </a:rPr>
              <a:t>462</a:t>
            </a:r>
            <a:r>
              <a:rPr lang="en-IN" sz="1800" dirty="0">
                <a:latin typeface="Arial" panose="020B0604020202020204" pitchFamily="34" charset="0"/>
              </a:rPr>
              <a:t> shows and 153 films aired on weekends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latin typeface="Arial" panose="020B0604020202020204" pitchFamily="34" charset="0"/>
              </a:rPr>
              <a:t>Average Runtime: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latin typeface="Arial" panose="020B0604020202020204" pitchFamily="34" charset="0"/>
              </a:rPr>
              <a:t>Shows: 13 minutes 31 seconds.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latin typeface="Arial" panose="020B0604020202020204" pitchFamily="34" charset="0"/>
              </a:rPr>
              <a:t>Films: 1 hour 46 minutes 22 seconds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latin typeface="Arial" panose="020B0604020202020204" pitchFamily="34" charset="0"/>
              </a:rPr>
              <a:t>ATS data, Kids spent an average of </a:t>
            </a:r>
            <a:r>
              <a:rPr lang="en-IN" sz="1800" b="1" dirty="0">
                <a:latin typeface="Arial" panose="020B0604020202020204" pitchFamily="34" charset="0"/>
              </a:rPr>
              <a:t>46</a:t>
            </a:r>
            <a:r>
              <a:rPr lang="en-IN" sz="1800" dirty="0">
                <a:latin typeface="Arial" panose="020B0604020202020204" pitchFamily="34" charset="0"/>
              </a:rPr>
              <a:t> minutes per week watching children’s TV channels.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latin typeface="Arial" panose="020B0604020202020204" pitchFamily="34" charset="0"/>
              </a:rPr>
              <a:t>POP channels have viewing sessions exceeding </a:t>
            </a:r>
            <a:r>
              <a:rPr lang="en-IN" sz="1800" b="1" dirty="0">
                <a:latin typeface="Arial" panose="020B0604020202020204" pitchFamily="34" charset="0"/>
              </a:rPr>
              <a:t>90 minutes </a:t>
            </a:r>
            <a:r>
              <a:rPr lang="en-IN" sz="1800" dirty="0">
                <a:latin typeface="Arial" panose="020B0604020202020204" pitchFamily="34" charset="0"/>
              </a:rPr>
              <a:t>more than </a:t>
            </a:r>
            <a:r>
              <a:rPr lang="en-IN" sz="1800" b="1" dirty="0">
                <a:latin typeface="Arial" panose="020B0604020202020204" pitchFamily="34" charset="0"/>
              </a:rPr>
              <a:t>5</a:t>
            </a:r>
            <a:r>
              <a:rPr lang="en-IN" sz="1800" dirty="0">
                <a:latin typeface="Arial" panose="020B0604020202020204" pitchFamily="34" charset="0"/>
              </a:rPr>
              <a:t> times over the 52 weeks.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dirty="0">
                <a:latin typeface="Arial" panose="020B0604020202020204" pitchFamily="34" charset="0"/>
              </a:rPr>
              <a:t>Over </a:t>
            </a:r>
            <a:r>
              <a:rPr lang="en-IN" sz="1800" b="1" dirty="0">
                <a:latin typeface="Arial" panose="020B0604020202020204" pitchFamily="34" charset="0"/>
              </a:rPr>
              <a:t>64%</a:t>
            </a:r>
            <a:r>
              <a:rPr lang="en-IN" sz="1800" dirty="0">
                <a:latin typeface="Arial" panose="020B0604020202020204" pitchFamily="34" charset="0"/>
              </a:rPr>
              <a:t> of children who watch TV tuned in to kids channels for at least 3 minutes weekly.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053E86-9A3C-3A80-5C95-27D8E3B25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414401"/>
              </p:ext>
            </p:extLst>
          </p:nvPr>
        </p:nvGraphicFramePr>
        <p:xfrm>
          <a:off x="6313713" y="3403"/>
          <a:ext cx="5878287" cy="389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C80265-AC3D-BB15-12A8-C9B19B597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968815"/>
              </p:ext>
            </p:extLst>
          </p:nvPr>
        </p:nvGraphicFramePr>
        <p:xfrm>
          <a:off x="6387101" y="3740039"/>
          <a:ext cx="5731510" cy="306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45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178F-990A-1FAB-3E82-8F7F66AC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&amp; Channel Performance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773140-7945-BC7D-5717-1B5B6E1F2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3283"/>
            <a:ext cx="71380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Channels: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CBeebies dominates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45.84% share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weekly peaks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&gt;600K viewers.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Narrative channels (Pop, Tiny Pop, Pop Max) averaged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19.66% share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peaking 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24.93% in October.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Underperformers: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Cartoonito (1.37M annual avg. (0.83%)) and Boomerang (2M (2.08%)) struggle with audience alignment.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Nick Jr.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 film viewership in June.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monthly watch time for DSAT for kids TV is 56 mins.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915CB-E2A6-C5DB-98C6-CBCAEB05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758" y="1848264"/>
            <a:ext cx="3762900" cy="3429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0C908-0710-22C6-8AC6-FF92F16B25EC}"/>
              </a:ext>
            </a:extLst>
          </p:cNvPr>
          <p:cNvSpPr txBox="1"/>
          <p:nvPr/>
        </p:nvSpPr>
        <p:spPr>
          <a:xfrm>
            <a:off x="8122485" y="1484411"/>
            <a:ext cx="405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Total TV viewing platform distribution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7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07995-DC3D-E557-4C06-07DC988A4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87" y="348343"/>
            <a:ext cx="11083427" cy="5740843"/>
          </a:xfrm>
          <a:prstGeom prst="rect">
            <a:avLst/>
          </a:prstGeom>
        </p:spPr>
      </p:pic>
      <p:sp>
        <p:nvSpPr>
          <p:cNvPr id="5" name="Star: 5 Points 4">
            <a:extLst>
              <a:ext uri="{FF2B5EF4-FFF2-40B4-BE49-F238E27FC236}">
                <a16:creationId xmlns:a16="http://schemas.microsoft.com/office/drawing/2014/main" id="{A7C0192C-16DE-EA1B-E38B-15F3E0683EEA}"/>
              </a:ext>
            </a:extLst>
          </p:cNvPr>
          <p:cNvSpPr/>
          <p:nvPr/>
        </p:nvSpPr>
        <p:spPr>
          <a:xfrm>
            <a:off x="8120742" y="1698171"/>
            <a:ext cx="424543" cy="35922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6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5F21-49AA-A11B-FE73-0AB25FF8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Shows Insights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340BA5-99CA-F138-F664-BD4105DB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202" y="3350726"/>
            <a:ext cx="4546598" cy="264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C442-A457-49F5-8825-8CFE03269036}"/>
              </a:ext>
            </a:extLst>
          </p:cNvPr>
          <p:cNvSpPr txBox="1"/>
          <p:nvPr/>
        </p:nvSpPr>
        <p:spPr>
          <a:xfrm>
            <a:off x="781844" y="1319401"/>
            <a:ext cx="5399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shows on narrative channels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remain largely unchanged throughout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December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even during the Christmas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observed, top 10 shows overall based on audiences, 50% of them have higher frequency of airing per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it was seen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the higher the frequency, the lower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9EEA37-6AF7-F308-3C74-3DE01B125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32133"/>
              </p:ext>
            </p:extLst>
          </p:nvPr>
        </p:nvGraphicFramePr>
        <p:xfrm>
          <a:off x="6585859" y="241056"/>
          <a:ext cx="5399313" cy="2747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580133-DBEE-6E81-93A7-28A9D7B1A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383409"/>
              </p:ext>
            </p:extLst>
          </p:nvPr>
        </p:nvGraphicFramePr>
        <p:xfrm>
          <a:off x="152400" y="3507275"/>
          <a:ext cx="7286625" cy="304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35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FED1-167B-0458-7CD4-FB16DCF6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Patterns for shows by Time Slot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F2BE3-8482-F61F-92BC-778327B1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197" y="1488889"/>
            <a:ext cx="6490603" cy="3975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54120-C4A0-B4DA-F15F-126C9D42ECE5}"/>
              </a:ext>
            </a:extLst>
          </p:cNvPr>
          <p:cNvSpPr txBox="1"/>
          <p:nvPr/>
        </p:nvSpPr>
        <p:spPr>
          <a:xfrm>
            <a:off x="838199" y="1027906"/>
            <a:ext cx="40249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eaLnBrk="0" fontAlgn="base" hangingPunct="0">
              <a:spcBef>
                <a:spcPct val="0"/>
              </a:spcBef>
              <a:spcAft>
                <a:spcPct val="0"/>
              </a:spcAft>
              <a:buSzPts val="1000"/>
              <a:tabLst>
                <a:tab pos="457200" algn="l"/>
              </a:tabLst>
            </a:pPr>
            <a:endParaRPr lang="en-IN" sz="2000" dirty="0">
              <a:latin typeface="Arial" panose="020B0604020202020204" pitchFamily="34" charset="0"/>
            </a:endParaRP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</a:rPr>
              <a:t>Morning (7:00–7:30 AM)</a:t>
            </a:r>
            <a:r>
              <a:rPr lang="en-IN" sz="2000" dirty="0">
                <a:latin typeface="Arial" panose="020B0604020202020204" pitchFamily="34" charset="0"/>
              </a:rPr>
              <a:t>: Viewership peaked with a 147% increase as children prepared for school.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</a:rPr>
              <a:t>Afternoon (4:00 PM)</a:t>
            </a:r>
            <a:r>
              <a:rPr lang="en-IN" sz="2000" dirty="0">
                <a:latin typeface="Arial" panose="020B0604020202020204" pitchFamily="34" charset="0"/>
              </a:rPr>
              <a:t>: Audience rose by 47% as children returned home, marking another key engagement period.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</a:rPr>
              <a:t>Declines</a:t>
            </a:r>
            <a:r>
              <a:rPr lang="en-IN" sz="2000" dirty="0">
                <a:latin typeface="Arial" panose="020B0604020202020204" pitchFamily="34" charset="0"/>
              </a:rPr>
              <a:t>: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</a:rPr>
              <a:t>9:00 AM</a:t>
            </a:r>
            <a:r>
              <a:rPr lang="en-IN" sz="2000" dirty="0">
                <a:latin typeface="Arial" panose="020B0604020202020204" pitchFamily="34" charset="0"/>
              </a:rPr>
              <a:t>: A 41% drop, aligning with the start of school hours.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</a:rPr>
              <a:t>Post-6:00 PM</a:t>
            </a:r>
            <a:r>
              <a:rPr lang="en-IN" sz="2000" dirty="0">
                <a:latin typeface="Arial" panose="020B0604020202020204" pitchFamily="34" charset="0"/>
              </a:rPr>
              <a:t>: Gradually decreases towards bedtime.</a:t>
            </a:r>
          </a:p>
          <a:p>
            <a:pPr marL="228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8AFE212A-7BA6-5B19-7A23-3912E4774098}"/>
              </a:ext>
            </a:extLst>
          </p:cNvPr>
          <p:cNvSpPr/>
          <p:nvPr/>
        </p:nvSpPr>
        <p:spPr>
          <a:xfrm>
            <a:off x="5883728" y="1929254"/>
            <a:ext cx="424543" cy="35922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722FDC9-80B4-CB4A-F09D-E7FF77817584}"/>
              </a:ext>
            </a:extLst>
          </p:cNvPr>
          <p:cNvSpPr/>
          <p:nvPr/>
        </p:nvSpPr>
        <p:spPr>
          <a:xfrm>
            <a:off x="8779328" y="2656113"/>
            <a:ext cx="424543" cy="35922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A9F-DB2F-F252-BA36-34B5DADC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73"/>
            <a:ext cx="10515600" cy="1325563"/>
          </a:xfrm>
        </p:spPr>
        <p:txBody>
          <a:bodyPr/>
          <a:lstStyle/>
          <a:p>
            <a:r>
              <a:rPr lang="en-US" dirty="0"/>
              <a:t>Films Insights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D378C-626C-63FA-A192-FA8C1467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302" y="777756"/>
            <a:ext cx="5845629" cy="2565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3A966D-6708-0BE8-B07C-454B6A5CE7F0}"/>
              </a:ext>
            </a:extLst>
          </p:cNvPr>
          <p:cNvSpPr txBox="1"/>
          <p:nvPr/>
        </p:nvSpPr>
        <p:spPr>
          <a:xfrm>
            <a:off x="609600" y="1167088"/>
            <a:ext cx="5573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CBBC,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Cbeebies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Pop, Boomerang, CITV, and Tiny Pop emerged as key players in film viewership, successfully capturing large audiences with engaging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holiday season the audience grew by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462%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Pop channels as well there is almost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3000%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growth from November to December.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of Airing for top 10 movies by audience showed that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60%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movies had aired more than once per week.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46EA00C0-0A27-3066-A8CD-47C4636FC7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704388"/>
                  </p:ext>
                </p:extLst>
              </p:nvPr>
            </p:nvGraphicFramePr>
            <p:xfrm>
              <a:off x="609600" y="3633738"/>
              <a:ext cx="3820886" cy="26074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46EA00C0-0A27-3066-A8CD-47C4636FC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3633738"/>
                <a:ext cx="3820886" cy="260741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21AD4FD-231E-629F-248A-F34B00104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805419"/>
              </p:ext>
            </p:extLst>
          </p:nvPr>
        </p:nvGraphicFramePr>
        <p:xfrm>
          <a:off x="4147457" y="3776957"/>
          <a:ext cx="7620000" cy="301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544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6736-D8A1-ADBB-536E-99ACCBA3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trends in time-slots for films for holiday season (Nov, Dec, Jan):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AA013-517D-D876-78C6-C43F6598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87" y="1827152"/>
            <a:ext cx="9747026" cy="4225312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B366BCEF-5047-DC3F-1614-FE0D2320DA06}"/>
              </a:ext>
            </a:extLst>
          </p:cNvPr>
          <p:cNvSpPr/>
          <p:nvPr/>
        </p:nvSpPr>
        <p:spPr>
          <a:xfrm>
            <a:off x="4692266" y="1946635"/>
            <a:ext cx="424543" cy="35922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35421FA-E7C8-6D0D-EAEC-878A1AFDFBBE}"/>
              </a:ext>
            </a:extLst>
          </p:cNvPr>
          <p:cNvSpPr/>
          <p:nvPr/>
        </p:nvSpPr>
        <p:spPr>
          <a:xfrm>
            <a:off x="8682995" y="3727143"/>
            <a:ext cx="424543" cy="35922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6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4CAE-19F7-031A-A17C-C2185CFD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B0BC-242D-2C20-D142-4FED934B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Slot Engagement: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Morning (7:00–7:30 AM) viewership spikes by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147%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afternoon (4:00–5:00 PM) sees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47% rise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Post-8:00 PM viewership drops sharply, aligning with children’s routines.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Channel Performance: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CBeebies leads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45.84% audience share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weekly peaks over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600K viewers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narrative channels (Pop, Tiny Pop, Pop Max) average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19.66%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October highs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24.93%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Weekend Preference: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60.6% of shows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82% of films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on weekends, reflecting strong audience demand during non-school days.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Trends: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December viewership surges by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462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(Christmas holidays) from the viewers in November, while March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-88%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declines align with school routines for films. Viewer recovery begins in September and grows in the year’s latter half.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 Engagement: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Peak times for films are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9:00 AM (695K viewers)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5:00 PM (970K viewers)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Scheduling gaps, like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 viewership on Nick Jr. 2 in June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highlight promotional or alignment issues.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80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665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Children’s TV Viewing Trends 2023 UK Analysis</vt:lpstr>
      <vt:lpstr>Content Overview</vt:lpstr>
      <vt:lpstr>TV &amp; Channel Performance</vt:lpstr>
      <vt:lpstr>PowerPoint Presentation</vt:lpstr>
      <vt:lpstr>Shows Insights</vt:lpstr>
      <vt:lpstr>Viewing Patterns for shows by Time Slot</vt:lpstr>
      <vt:lpstr>Films Insights</vt:lpstr>
      <vt:lpstr>Viewing trends in time-slots for films for holiday season (Nov, Dec, Jan):</vt:lpstr>
      <vt:lpstr>Top 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Prajakta Zaavde</dc:creator>
  <cp:lastModifiedBy>Prajakta Zaavde</cp:lastModifiedBy>
  <cp:revision>6</cp:revision>
  <dcterms:created xsi:type="dcterms:W3CDTF">2024-11-18T04:04:37Z</dcterms:created>
  <dcterms:modified xsi:type="dcterms:W3CDTF">2024-11-19T01:08:35Z</dcterms:modified>
</cp:coreProperties>
</file>