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5283-8169-1353-CE04-3536FBE81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17974-314D-C3F1-36DE-8758EAB68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EE93A-BCAD-2390-D673-3DE9D0ED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9637-2089-864C-514C-8944AC9A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2930-068D-E995-EF4A-8F2BD453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8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B9E1-D932-FF5A-D117-988EAA3A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28D7A-68CD-81C5-5C5C-A76012DF0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5ADA-3E44-6D42-8104-3BA24B9CD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21B3-7D9F-A4C1-E2FE-664A596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4CA41-7A92-C584-5D8F-AA341E58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98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59B4D-C9A3-6A9E-869C-333B9210C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2A653-4039-8E56-1D13-39439D4B2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FB6F-4589-31D6-CF40-D213487E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F2EE9-F73A-2B18-236D-2867D945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0557F-A879-2EBF-626B-C17104B3E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00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7D4F-6057-9177-1FD2-4B08A687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1EB52-3579-3478-9E73-399F3605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9A23-2834-ECC5-C8CE-5DDF97C9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0AC1-69BA-B985-8E79-D1062BB23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123A-57AC-AEA2-B871-215D3077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45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C4D46-651B-EF1D-0570-EB2E438C9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D984-C35C-953A-DD43-55117815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511D-B742-3318-F593-4F651C28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18E95-5E31-6BB5-C03D-F3A27578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47C99-F5BC-478E-FE2F-954A9D4C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4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1FF-B47E-9621-0D4B-B17FC5C3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6C1E9-64BE-D172-AB83-907F42F34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20377-E1E2-08BB-8480-CD1F828EB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09768-4904-8EE3-8E21-BF18B75D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D0655-4B51-4533-44E3-49DDC507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9D8EF-1D2E-F42F-F47C-FABD7096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2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6B81E-5899-E26E-CEFF-FF7C578B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EDB33-180A-CFF5-BB13-FD613D1DF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4718CF-D0ED-B0FD-1F34-293FFCF77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63277-1DD9-D20C-1627-C0797E75B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71179-45D3-9E0D-5ED0-4461C581B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ED3DB-4B4C-FE69-0C90-FF396123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9D9A1F-44F3-3F1F-212B-161D4D77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21104-BB5A-F55B-1807-D577C831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13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775F-62BB-4A2E-10CC-884E735D4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6849-668B-BB15-3396-B7420D33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11155-D67E-9369-9D73-2B837160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2CB58-BCE9-D7B5-BC7F-5B8E442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B8B57-1F85-E46C-D2C0-D5AF8A29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9C09F1-DF3E-8753-BB88-33DA56259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94516-8CB0-DD34-8A1A-D1F0AB6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0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C43-1760-67AB-6C56-8D3D34A9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DDE5-A2F5-9BE1-A6D1-98BEAB187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3E93A-52A2-EA46-B88F-F68869BA5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71D7-A003-5CD7-4805-D5D2E8B2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08E19-C599-3825-02C8-E05FB252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FCC94-A037-384A-C37B-76DB583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A965-6FC4-520B-63B3-D2B2EF4F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A1510-5269-DB24-03DC-E10EBD17C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CC1A7-5DF2-7EDA-CCA9-BD671A422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A187C-C1E7-ECF7-4015-D09723D2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011AF-252F-C732-CB7D-70F3AED2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2B8D-8420-23C6-878A-E5100E73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68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73E36-982A-99F5-5915-C6C18E28B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A5896-58FC-0E56-2725-A92D2541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B80B8-BF66-BA83-4A65-D193E4C40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D2F70-8DDE-47A2-9CF5-D5C52813C735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979F-3C97-1625-1147-DE54D8FB9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6BA29-34C4-528A-2AF9-784F31BE7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2844-F022-4BFE-84EA-D2297E33F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3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D95EF-7A33-827E-D668-DB759396EE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Performance and Revenue Analysis by Region and Partner for SME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9A153-9409-1938-CE8C-5941EBF57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-Prajakta Harihar Zaavde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67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276-F165-EEDB-CBEF-2CA5C16E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SME Market Share and Performance by Region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5CDB-DCC9-79FD-3EB1-0DAAF927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Germany: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Market Share: </a:t>
            </a:r>
            <a:r>
              <a:rPr lang="en-US" b="1" dirty="0"/>
              <a:t>18.84%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SME Streams: </a:t>
            </a:r>
            <a:r>
              <a:rPr lang="en-US" b="1" dirty="0"/>
              <a:t>13.6B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United Kingdom: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Market Share: </a:t>
            </a:r>
            <a:r>
              <a:rPr lang="en-US" b="1" dirty="0"/>
              <a:t>16.44%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SME Streams: </a:t>
            </a:r>
            <a:r>
              <a:rPr lang="en-US" b="1" dirty="0"/>
              <a:t>10.3B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SME Market Share: </a:t>
            </a:r>
            <a:r>
              <a:rPr lang="en-US" b="1" dirty="0"/>
              <a:t>16.11%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SME Streams: </a:t>
            </a:r>
            <a:r>
              <a:rPr lang="en-US" b="1" dirty="0"/>
              <a:t>68.6B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  <a:r>
              <a:rPr lang="en-US" dirty="0"/>
              <a:t> Higher SME market shares in Germany, with lower percentages in the USA despite having the largest number of streams.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866AB-652D-C8B3-D7D3-D9FD3B7ED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548" y="1608628"/>
            <a:ext cx="5816108" cy="348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D1CA-3677-1B12-A19E-80780B05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Breakdown of Users and Partner Revenue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87EEBAC-4300-C37E-A4C9-F407A95E8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6345" y="2194186"/>
            <a:ext cx="89361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Regions with High Growth: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63.64%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partner revenue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82.82%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Mexico: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23.28%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partner revenue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24.11%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Africa: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31.08%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revenue growth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35.43%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Switzerland has the highest average revenue per paid subscribers of </a:t>
            </a:r>
            <a:r>
              <a:rPr lang="en-US" altLang="en-US" sz="2000" b="1" dirty="0">
                <a:latin typeface="Arial" panose="020B0604020202020204" pitchFamily="34" charset="0"/>
              </a:rPr>
              <a:t>0.78.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Fastest growth in emerging markets (India, South Africa, Mexico), with slower growth in developed regions like the USA and UK.</a:t>
            </a:r>
          </a:p>
        </p:txBody>
      </p:sp>
    </p:spTree>
    <p:extLst>
      <p:ext uri="{BB962C8B-B14F-4D97-AF65-F5344CB8AC3E}">
        <p14:creationId xmlns:p14="http://schemas.microsoft.com/office/powerpoint/2010/main" val="3255003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67A0-625C-8DE9-A8E6-F6B9A66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Key Performance Indicators (KPIs) for Market Maturity Assessment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1612-A826-ACD2-CE2F-C99ECF08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38146"/>
            <a:ext cx="3324928" cy="408134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KPI 1 - Internet Penetration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penetration allows for better customer behavior analysis and engage. </a:t>
            </a:r>
          </a:p>
          <a:p>
            <a:pPr marL="0" indent="0">
              <a:buNone/>
            </a:pPr>
            <a:r>
              <a:rPr lang="en-IN" sz="1800" b="1" dirty="0"/>
              <a:t>Current Market Maturity</a:t>
            </a:r>
            <a:r>
              <a:rPr lang="en-IN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Advanced</a:t>
            </a:r>
            <a:r>
              <a:rPr lang="en-IN" sz="1800" dirty="0"/>
              <a:t>: Australia, Brazil, Chile, France, Germany, Spain, Sweden, Switzerland, UK, USA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Established</a:t>
            </a:r>
            <a:r>
              <a:rPr lang="en-IN" sz="1800" dirty="0"/>
              <a:t>: Indonesia, Italy, Mexico, South Africa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Developing</a:t>
            </a:r>
            <a:r>
              <a:rPr lang="en-IN" sz="1800" dirty="0"/>
              <a:t>: India, Philippines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CED9D6-684D-62C4-E25D-F8C508057437}"/>
              </a:ext>
            </a:extLst>
          </p:cNvPr>
          <p:cNvSpPr txBox="1">
            <a:spLocks/>
          </p:cNvSpPr>
          <p:nvPr/>
        </p:nvSpPr>
        <p:spPr>
          <a:xfrm>
            <a:off x="4516242" y="1323278"/>
            <a:ext cx="3324928" cy="40813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KPI 2 - GDP per Capita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Arial" panose="020B0604020202020204" pitchFamily="34" charset="0"/>
              </a:rPr>
              <a:t>Reflects economic performance and purchasing power, helping assess standard of living and growth potential.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800" b="1" dirty="0"/>
              <a:t>Current Market Maturity</a:t>
            </a:r>
            <a:r>
              <a:rPr lang="en-IN" sz="1800" dirty="0"/>
              <a:t>:</a:t>
            </a:r>
          </a:p>
          <a:p>
            <a:r>
              <a:rPr lang="en-US" sz="1800" b="1" dirty="0"/>
              <a:t>Initial</a:t>
            </a:r>
            <a:r>
              <a:rPr lang="en-US" sz="1800" dirty="0"/>
              <a:t>: &lt; $10,000</a:t>
            </a:r>
          </a:p>
          <a:p>
            <a:r>
              <a:rPr lang="en-US" sz="1800" b="1" dirty="0"/>
              <a:t>Developing</a:t>
            </a:r>
            <a:r>
              <a:rPr lang="en-US" sz="1800" dirty="0"/>
              <a:t>: $10,000 - $30,000</a:t>
            </a:r>
          </a:p>
          <a:p>
            <a:r>
              <a:rPr lang="en-US" sz="1800" b="1" dirty="0"/>
              <a:t>Established</a:t>
            </a:r>
            <a:r>
              <a:rPr lang="en-US" sz="1800" dirty="0"/>
              <a:t>: $30,000 - $50,000</a:t>
            </a:r>
          </a:p>
          <a:p>
            <a:r>
              <a:rPr lang="en-US" sz="1800" b="1" dirty="0"/>
              <a:t>Advanced</a:t>
            </a:r>
            <a:r>
              <a:rPr lang="en-US" sz="1800" dirty="0"/>
              <a:t>: &gt; $50,000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B5EA45-679C-69DA-4EE0-051050B2FF37}"/>
              </a:ext>
            </a:extLst>
          </p:cNvPr>
          <p:cNvSpPr txBox="1">
            <a:spLocks/>
          </p:cNvSpPr>
          <p:nvPr/>
        </p:nvSpPr>
        <p:spPr>
          <a:xfrm>
            <a:off x="8038169" y="1308408"/>
            <a:ext cx="3111195" cy="411108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KPI 3 - Consumer Price Index (CPI)</a:t>
            </a:r>
          </a:p>
          <a:p>
            <a:pPr marL="0" indent="0"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Helps in deciding their pricing decision, and helps organizations in making informed decisions. CPI can impact supplier pricing and logistics costs. A declining CPI could lead to more cautious investment strategies.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0CB03-5A40-5C12-8ED3-0F73F409E235}"/>
              </a:ext>
            </a:extLst>
          </p:cNvPr>
          <p:cNvSpPr txBox="1"/>
          <p:nvPr/>
        </p:nvSpPr>
        <p:spPr>
          <a:xfrm>
            <a:off x="838200" y="5578475"/>
            <a:ext cx="1031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possible KPIs that can be used are- </a:t>
            </a:r>
            <a:r>
              <a:rPr lang="en-IN" b="1" dirty="0"/>
              <a:t>Average Revenue Per User, </a:t>
            </a:r>
            <a:r>
              <a:rPr lang="en-US" b="1" dirty="0"/>
              <a:t>Churn Rate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57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A184D-798C-22F1-2E00-3E65F1F3C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Lucrative markets with growth potential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0580-2CFB-E770-F2B0-FC51BD663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5114" cy="982889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SME Revenue Growth</a:t>
            </a:r>
            <a:r>
              <a:rPr lang="en-US" sz="2000" dirty="0"/>
              <a:t> (2022-2023):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India: </a:t>
            </a:r>
            <a:r>
              <a:rPr lang="en-US" sz="2000" b="1" dirty="0"/>
              <a:t>+57.71%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Mexico: </a:t>
            </a:r>
            <a:r>
              <a:rPr lang="en-US" sz="2000" b="1" dirty="0"/>
              <a:t>+21.10%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Brazil: </a:t>
            </a:r>
            <a:r>
              <a:rPr lang="en-US" sz="2000" b="1" dirty="0"/>
              <a:t>+12.60%</a:t>
            </a: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15118-6CD7-7267-A4AC-C6FF65A2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515" y="2217695"/>
            <a:ext cx="7271658" cy="3883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A599D-EF6D-F634-AF5E-70230F7DB3E9}"/>
              </a:ext>
            </a:extLst>
          </p:cNvPr>
          <p:cNvSpPr txBox="1"/>
          <p:nvPr/>
        </p:nvSpPr>
        <p:spPr>
          <a:xfrm>
            <a:off x="707571" y="3559064"/>
            <a:ext cx="315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b="1" dirty="0"/>
              <a:t>Measures direct revenue </a:t>
            </a:r>
          </a:p>
          <a:p>
            <a:pPr marL="457200" lvl="1" indent="0">
              <a:buNone/>
            </a:pPr>
            <a:r>
              <a:rPr lang="en-US" sz="1800" b="1" dirty="0"/>
              <a:t>expansion and market</a:t>
            </a:r>
          </a:p>
          <a:p>
            <a:pPr marL="457200" lvl="1" indent="0">
              <a:buNone/>
            </a:pPr>
            <a:r>
              <a:rPr lang="en-US" sz="1800" b="1" dirty="0"/>
              <a:t>potential for future investments.</a:t>
            </a:r>
          </a:p>
        </p:txBody>
      </p:sp>
    </p:spTree>
    <p:extLst>
      <p:ext uri="{BB962C8B-B14F-4D97-AF65-F5344CB8AC3E}">
        <p14:creationId xmlns:p14="http://schemas.microsoft.com/office/powerpoint/2010/main" val="145756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5482-2333-A599-333C-ACD78730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Reasons: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08271B-EA8A-27CF-B5A4-4681FF842B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8"/>
            <a:ext cx="1098209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Population Growth &amp; Internet Penetration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India: Population 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0.81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%, Internet Penetration +</a:t>
            </a:r>
            <a:r>
              <a:rPr lang="en-US" altLang="en-US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</a:rPr>
              <a:t>2.86%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Mexico: Population +0.75%, Internet Penetration +2.50%.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Brazil: Population +0.52%, Internet Penetration +4.17%.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the addressable market size and accessibility for digital services like streaming.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Free Users Monetization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users are equally valuable as premium ones in these markets, suggesting a focus on ad-supported models and gradual premium conversion.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Captures untapped revenue potential from free-tier users, showing opportunities for further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Big Mac Index &amp; Currency Strength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India’s rising currency value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Big Mac Index adjustments show gradual economic improvement, meaning potential for higher subscription rates and revenue in the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purchasing power parity and the potential to raise wholesale rates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8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644E-75D2-6A76-18E9-66255B87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278" y="2227378"/>
            <a:ext cx="2685585" cy="1619792"/>
          </a:xfrm>
        </p:spPr>
        <p:txBody>
          <a:bodyPr/>
          <a:lstStyle/>
          <a:p>
            <a:r>
              <a:rPr lang="en-US" b="1" dirty="0"/>
              <a:t>Thank 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8067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Performance and Revenue Analysis by Region and Partner for SME</vt:lpstr>
      <vt:lpstr>SME Market Share and Performance by Region </vt:lpstr>
      <vt:lpstr>Regional Breakdown of Users and Partner Revenue </vt:lpstr>
      <vt:lpstr>Key Performance Indicators (KPIs) for Market Maturity Assessment </vt:lpstr>
      <vt:lpstr>Most Lucrative markets with growth potential</vt:lpstr>
      <vt:lpstr>More Reasons: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Prajakta Zaavde</dc:creator>
  <cp:lastModifiedBy>Prajakta Zaavde</cp:lastModifiedBy>
  <cp:revision>2</cp:revision>
  <dcterms:created xsi:type="dcterms:W3CDTF">2024-10-14T18:52:43Z</dcterms:created>
  <dcterms:modified xsi:type="dcterms:W3CDTF">2024-11-29T13:45:02Z</dcterms:modified>
</cp:coreProperties>
</file>