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1" d="100"/>
          <a:sy n="31" d="100"/>
        </p:scale>
        <p:origin x="8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7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8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192128"/>
            <a:ext cx="5482998" cy="569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Content Analytics for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B305E6E-DBEB-F8BC-C5CE-298CF3D632D5}"/>
              </a:ext>
            </a:extLst>
          </p:cNvPr>
          <p:cNvSpPr txBox="1"/>
          <p:nvPr/>
        </p:nvSpPr>
        <p:spPr>
          <a:xfrm>
            <a:off x="11049000" y="1345466"/>
            <a:ext cx="691196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ANALYSIS</a:t>
            </a:r>
          </a:p>
          <a:p>
            <a:pPr algn="l"/>
            <a:r>
              <a:rPr lang="en-IN" sz="240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Travel, Culture, Animals, and science are the most popular categories of content </a:t>
            </a:r>
            <a:r>
              <a:rPr lang="en-IN" sz="2400" dirty="0">
                <a:solidFill>
                  <a:srgbClr val="444444"/>
                </a:solidFill>
                <a:latin typeface="Arial" panose="020B0604020202020204" pitchFamily="34" charset="0"/>
              </a:rPr>
              <a:t>with </a:t>
            </a:r>
            <a:r>
              <a:rPr lang="en-IN" sz="240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travel being popular in a negative light, showing that people enjoy “real-life" and “factual” content the most.</a:t>
            </a:r>
          </a:p>
          <a:p>
            <a:pPr algn="l"/>
            <a:endParaRPr lang="en-IN" sz="240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IN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INSIGHT</a:t>
            </a:r>
          </a:p>
          <a:p>
            <a:pPr algn="l"/>
            <a:r>
              <a:rPr lang="en-IN" sz="240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 is a common theme in the top 10 categories with “Veganism" ranking the highest. </a:t>
            </a:r>
          </a:p>
          <a:p>
            <a:pPr algn="l"/>
            <a:r>
              <a:rPr lang="en-IN" sz="240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may indicate the audience within your user base. You could use this insight to create a campaign and work with healthy eating brands to boost user engagement.</a:t>
            </a:r>
          </a:p>
          <a:p>
            <a:pPr algn="l"/>
            <a:endParaRPr lang="en-IN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IN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NEXT STEPS</a:t>
            </a:r>
          </a:p>
          <a:p>
            <a:pPr algn="l"/>
            <a:r>
              <a:rPr lang="en-IN" sz="240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IN" sz="240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adhoc</a:t>
            </a:r>
            <a:r>
              <a:rPr lang="en-IN" sz="240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analysis is insightful, but it’s time to take this analysis into large-scale production for real-time understanding of your business. We can show</a:t>
            </a:r>
          </a:p>
          <a:p>
            <a:pPr algn="l"/>
            <a:r>
              <a:rPr lang="en-IN" sz="240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how to do this</a:t>
            </a:r>
            <a:r>
              <a:rPr lang="en-IN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F3FAA-4DDD-86EC-A79A-818B999E02E8}"/>
              </a:ext>
            </a:extLst>
          </p:cNvPr>
          <p:cNvSpPr txBox="1"/>
          <p:nvPr/>
        </p:nvSpPr>
        <p:spPr>
          <a:xfrm>
            <a:off x="8684567" y="2601679"/>
            <a:ext cx="71650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Buzz is a fast-growing technology unicorn that needs to adapt quickly to its global scale. The company has begun a 3- month POC focusing on these tasks:</a:t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content categories.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499C3-BA21-7D66-CC91-7A4E019FF8D7}"/>
              </a:ext>
            </a:extLst>
          </p:cNvPr>
          <p:cNvSpPr txBox="1"/>
          <p:nvPr/>
        </p:nvSpPr>
        <p:spPr>
          <a:xfrm>
            <a:off x="2438400" y="4762500"/>
            <a:ext cx="67796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Over </a:t>
            </a:r>
            <a:r>
              <a:rPr lang="en-US" sz="3600" b="1" u="sng" dirty="0">
                <a:solidFill>
                  <a:schemeClr val="bg1"/>
                </a:solidFill>
              </a:rPr>
              <a:t>100,000</a:t>
            </a:r>
            <a:r>
              <a:rPr lang="en-US" sz="3600" b="1" dirty="0">
                <a:solidFill>
                  <a:schemeClr val="bg1"/>
                </a:solidFill>
              </a:rPr>
              <a:t> posts per day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u="sng" dirty="0">
                <a:solidFill>
                  <a:schemeClr val="bg1"/>
                </a:solidFill>
              </a:rPr>
              <a:t>36,500,000</a:t>
            </a:r>
            <a:r>
              <a:rPr lang="en-US" sz="3600" b="1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How to capitalize when there is so much?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F7EBB2-39CB-3FAE-0052-9E8EFF4C83E7}"/>
              </a:ext>
            </a:extLst>
          </p:cNvPr>
          <p:cNvSpPr txBox="1"/>
          <p:nvPr/>
        </p:nvSpPr>
        <p:spPr>
          <a:xfrm>
            <a:off x="3733800" y="1510725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Requirement Gathering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97D2B8-17AB-3856-5F31-3E9E2DA57506}"/>
              </a:ext>
            </a:extLst>
          </p:cNvPr>
          <p:cNvSpPr txBox="1"/>
          <p:nvPr/>
        </p:nvSpPr>
        <p:spPr>
          <a:xfrm>
            <a:off x="5562600" y="3110925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Cleaning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9CC0E6-D70F-63EE-27B2-2E2065B68427}"/>
              </a:ext>
            </a:extLst>
          </p:cNvPr>
          <p:cNvSpPr txBox="1"/>
          <p:nvPr/>
        </p:nvSpPr>
        <p:spPr>
          <a:xfrm>
            <a:off x="9296400" y="6311325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Analysis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95353F-8F8F-28D5-FA3B-5627307FBEA8}"/>
              </a:ext>
            </a:extLst>
          </p:cNvPr>
          <p:cNvSpPr txBox="1"/>
          <p:nvPr/>
        </p:nvSpPr>
        <p:spPr>
          <a:xfrm>
            <a:off x="7467600" y="4787325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Modelling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D6F1C9F4-CA83-814A-E506-144D9EDDEEC1}"/>
              </a:ext>
            </a:extLst>
          </p:cNvPr>
          <p:cNvGrpSpPr/>
          <p:nvPr/>
        </p:nvGrpSpPr>
        <p:grpSpPr>
          <a:xfrm>
            <a:off x="9422638" y="7477052"/>
            <a:ext cx="1854962" cy="1781248"/>
            <a:chOff x="0" y="0"/>
            <a:chExt cx="2473282" cy="2374997"/>
          </a:xfrm>
        </p:grpSpPr>
        <p:grpSp>
          <p:nvGrpSpPr>
            <p:cNvPr id="31" name="Group 26">
              <a:extLst>
                <a:ext uri="{FF2B5EF4-FFF2-40B4-BE49-F238E27FC236}">
                  <a16:creationId xmlns:a16="http://schemas.microsoft.com/office/drawing/2014/main" id="{5A9A46DB-996F-464D-CE7C-6AC15FC761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6" name="Freeform 27">
                <a:extLst>
                  <a:ext uri="{FF2B5EF4-FFF2-40B4-BE49-F238E27FC236}">
                    <a16:creationId xmlns:a16="http://schemas.microsoft.com/office/drawing/2014/main" id="{6F489E65-3E20-A85F-DBD5-374ED4DCB92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28">
              <a:extLst>
                <a:ext uri="{FF2B5EF4-FFF2-40B4-BE49-F238E27FC236}">
                  <a16:creationId xmlns:a16="http://schemas.microsoft.com/office/drawing/2014/main" id="{DA73E950-6E92-E664-C28B-867DE6DAA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43" name="TextBox 37">
            <a:extLst>
              <a:ext uri="{FF2B5EF4-FFF2-40B4-BE49-F238E27FC236}">
                <a16:creationId xmlns:a16="http://schemas.microsoft.com/office/drawing/2014/main" id="{4AC70ED7-EB61-48EC-47FA-6A64C9DA540A}"/>
              </a:ext>
            </a:extLst>
          </p:cNvPr>
          <p:cNvSpPr txBox="1"/>
          <p:nvPr/>
        </p:nvSpPr>
        <p:spPr>
          <a:xfrm>
            <a:off x="10215532" y="7901105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859B8-67CF-F3E7-53AC-DE64666FB2ED}"/>
              </a:ext>
            </a:extLst>
          </p:cNvPr>
          <p:cNvSpPr txBox="1"/>
          <p:nvPr/>
        </p:nvSpPr>
        <p:spPr>
          <a:xfrm>
            <a:off x="11305310" y="8007363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Content Insights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3C006A-0314-55CE-AB31-A6845F973F5E}"/>
              </a:ext>
            </a:extLst>
          </p:cNvPr>
          <p:cNvSpPr txBox="1"/>
          <p:nvPr/>
        </p:nvSpPr>
        <p:spPr>
          <a:xfrm>
            <a:off x="1737087" y="2202240"/>
            <a:ext cx="3977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Most popular content with highest viewers is from Miscellaneous and Healthy Eating category.</a:t>
            </a:r>
            <a:endParaRPr lang="en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09A5D-2488-B9C7-346F-A8B64DAE0C27}"/>
              </a:ext>
            </a:extLst>
          </p:cNvPr>
          <p:cNvSpPr txBox="1"/>
          <p:nvPr/>
        </p:nvSpPr>
        <p:spPr>
          <a:xfrm>
            <a:off x="11679129" y="2056574"/>
            <a:ext cx="463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 3 most positive sentiment contents -healthy eating, cooking and studying category. </a:t>
            </a:r>
          </a:p>
          <a:p>
            <a:pPr algn="ctr"/>
            <a:r>
              <a:rPr lang="en-US" sz="2400" b="1" dirty="0"/>
              <a:t>Most negative is from the “travel” category.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76BB9-63EA-81FC-CC00-E3A31F2326F0}"/>
              </a:ext>
            </a:extLst>
          </p:cNvPr>
          <p:cNvSpPr txBox="1"/>
          <p:nvPr/>
        </p:nvSpPr>
        <p:spPr>
          <a:xfrm>
            <a:off x="6400800" y="2463105"/>
            <a:ext cx="4398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 out of 10 most posted content are from veganism, food, cooking categories)</a:t>
            </a:r>
            <a:endParaRPr lang="en-IN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5B33D-D796-CBF2-C64F-632297A07F04}"/>
              </a:ext>
            </a:extLst>
          </p:cNvPr>
          <p:cNvSpPr txBox="1"/>
          <p:nvPr/>
        </p:nvSpPr>
        <p:spPr>
          <a:xfrm>
            <a:off x="1432287" y="5408593"/>
            <a:ext cx="4358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Total 17 Unique Categories (including Miscellaneous)</a:t>
            </a:r>
            <a:endParaRPr lang="en-IN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0DEB29-E282-CDDB-EB0A-FF9610E52A6C}"/>
              </a:ext>
            </a:extLst>
          </p:cNvPr>
          <p:cNvSpPr txBox="1"/>
          <p:nvPr/>
        </p:nvSpPr>
        <p:spPr>
          <a:xfrm>
            <a:off x="6858000" y="5301986"/>
            <a:ext cx="382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667 reactions with content of “Travel”</a:t>
            </a:r>
            <a:endParaRPr lang="en-IN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7FCBB-5A0E-5B8F-2DDB-A08C515CEF9A}"/>
              </a:ext>
            </a:extLst>
          </p:cNvPr>
          <p:cNvSpPr txBox="1"/>
          <p:nvPr/>
        </p:nvSpPr>
        <p:spPr>
          <a:xfrm>
            <a:off x="12490654" y="5166996"/>
            <a:ext cx="3824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Jan 2021 with highest no. of Content posted per month</a:t>
            </a:r>
            <a:endParaRPr lang="en-IN" sz="2800" b="1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7EAC41AF-5D6E-193C-6D90-FDA3305A2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70116" y="3802935"/>
            <a:ext cx="2972219" cy="881758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8DEF37E5-B52A-00D0-9581-AA5775E7B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82566" y="3880742"/>
            <a:ext cx="2972219" cy="881758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5445D33-6AC7-D0ED-776F-8C1885148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704978" y="4000500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76EB031-9BBC-7E87-843B-1E03E6A38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950" y="403644"/>
            <a:ext cx="7895782" cy="51787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E94AB3-506D-262D-4EFC-6C6840C007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208" y="5763701"/>
            <a:ext cx="10376301" cy="30689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9F4EB80-616C-639A-0D0F-B751A7A326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42509" y="5455158"/>
            <a:ext cx="5910946" cy="3068983"/>
          </a:xfrm>
          <a:prstGeom prst="rect">
            <a:avLst/>
          </a:prstGeom>
        </p:spPr>
      </p:pic>
      <p:sp>
        <p:nvSpPr>
          <p:cNvPr id="27" name="Double Wave 26">
            <a:extLst>
              <a:ext uri="{FF2B5EF4-FFF2-40B4-BE49-F238E27FC236}">
                <a16:creationId xmlns:a16="http://schemas.microsoft.com/office/drawing/2014/main" id="{A0B97E9C-C2A8-45F1-0D15-B3F82D268491}"/>
              </a:ext>
            </a:extLst>
          </p:cNvPr>
          <p:cNvSpPr/>
          <p:nvPr/>
        </p:nvSpPr>
        <p:spPr>
          <a:xfrm>
            <a:off x="14823242" y="1588116"/>
            <a:ext cx="2630213" cy="1650383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“Animal” turned out to be the most popular Category in 4 months.</a:t>
            </a:r>
            <a:endParaRPr lang="en-IN" sz="20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BDE3779-ED2D-9804-639E-6C33DC23C8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6974" y="322574"/>
            <a:ext cx="4961026" cy="4897126"/>
          </a:xfrm>
          <a:prstGeom prst="rect">
            <a:avLst/>
          </a:prstGeom>
        </p:spPr>
      </p:pic>
      <p:sp>
        <p:nvSpPr>
          <p:cNvPr id="33" name="Double Wave 32">
            <a:extLst>
              <a:ext uri="{FF2B5EF4-FFF2-40B4-BE49-F238E27FC236}">
                <a16:creationId xmlns:a16="http://schemas.microsoft.com/office/drawing/2014/main" id="{BD6A2451-AEC0-3AD4-AB33-6311599DA036}"/>
              </a:ext>
            </a:extLst>
          </p:cNvPr>
          <p:cNvSpPr/>
          <p:nvPr/>
        </p:nvSpPr>
        <p:spPr>
          <a:xfrm>
            <a:off x="14823241" y="3663122"/>
            <a:ext cx="2630213" cy="1650383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“Peeking” turned out as most used reaction</a:t>
            </a:r>
            <a:endParaRPr lang="en-IN" sz="2000" b="1" dirty="0"/>
          </a:p>
        </p:txBody>
      </p:sp>
      <p:pic>
        <p:nvPicPr>
          <p:cNvPr id="36" name="Graphic 35" descr="Eyes with solid fill">
            <a:extLst>
              <a:ext uri="{FF2B5EF4-FFF2-40B4-BE49-F238E27FC236}">
                <a16:creationId xmlns:a16="http://schemas.microsoft.com/office/drawing/2014/main" id="{FC32ABF4-BBF8-7008-B13B-E871C8D7FD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39423" y="36195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770E85E-316A-4690-552C-EE0A286AD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4" y="420124"/>
            <a:ext cx="11715812" cy="53215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F158A1-05C8-E2E7-3404-3126ED3F9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2334" y="3162300"/>
            <a:ext cx="7428235" cy="5719084"/>
          </a:xfrm>
          <a:prstGeom prst="rect">
            <a:avLst/>
          </a:prstGeom>
        </p:spPr>
      </p:pic>
      <p:sp>
        <p:nvSpPr>
          <p:cNvPr id="30" name="Double Wave 29">
            <a:extLst>
              <a:ext uri="{FF2B5EF4-FFF2-40B4-BE49-F238E27FC236}">
                <a16:creationId xmlns:a16="http://schemas.microsoft.com/office/drawing/2014/main" id="{1BD9E217-68DB-B4FE-0CB3-5CA339878C3C}"/>
              </a:ext>
            </a:extLst>
          </p:cNvPr>
          <p:cNvSpPr/>
          <p:nvPr/>
        </p:nvSpPr>
        <p:spPr>
          <a:xfrm>
            <a:off x="4195889" y="6230600"/>
            <a:ext cx="5524401" cy="1650383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  negative sentiment “Travel” category has the highest popularity with more negative engagement to the posts.</a:t>
            </a:r>
            <a:endParaRPr lang="en-IN" sz="2000" b="1" dirty="0"/>
          </a:p>
        </p:txBody>
      </p:sp>
      <p:pic>
        <p:nvPicPr>
          <p:cNvPr id="1028" name="Picture 4" descr="❤️ Red Heart Emoji">
            <a:extLst>
              <a:ext uri="{FF2B5EF4-FFF2-40B4-BE49-F238E27FC236}">
                <a16:creationId xmlns:a16="http://schemas.microsoft.com/office/drawing/2014/main" id="{02FE3D23-7ED2-BD8E-EA67-57332565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698" y="934734"/>
            <a:ext cx="534174" cy="53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❤️ Red Heart Emoji">
            <a:extLst>
              <a:ext uri="{FF2B5EF4-FFF2-40B4-BE49-F238E27FC236}">
                <a16:creationId xmlns:a16="http://schemas.microsoft.com/office/drawing/2014/main" id="{59057811-89B0-7A22-379A-3618D6C9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626" y="1638300"/>
            <a:ext cx="534174" cy="53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❤️ Red Heart Emoji">
            <a:extLst>
              <a:ext uri="{FF2B5EF4-FFF2-40B4-BE49-F238E27FC236}">
                <a16:creationId xmlns:a16="http://schemas.microsoft.com/office/drawing/2014/main" id="{3B035417-511C-94B9-2A7B-249224F0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626" y="2324100"/>
            <a:ext cx="534174" cy="53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Double Wave 32">
            <a:extLst>
              <a:ext uri="{FF2B5EF4-FFF2-40B4-BE49-F238E27FC236}">
                <a16:creationId xmlns:a16="http://schemas.microsoft.com/office/drawing/2014/main" id="{F5D16961-1A0E-13A4-852D-580E4FD07B18}"/>
              </a:ext>
            </a:extLst>
          </p:cNvPr>
          <p:cNvSpPr/>
          <p:nvPr/>
        </p:nvSpPr>
        <p:spPr>
          <a:xfrm>
            <a:off x="12184097" y="794309"/>
            <a:ext cx="2168904" cy="743934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Miscellaneous</a:t>
            </a:r>
            <a:endParaRPr lang="en-IN" sz="2000" b="1" dirty="0"/>
          </a:p>
        </p:txBody>
      </p:sp>
      <p:sp>
        <p:nvSpPr>
          <p:cNvPr id="34" name="Double Wave 33">
            <a:extLst>
              <a:ext uri="{FF2B5EF4-FFF2-40B4-BE49-F238E27FC236}">
                <a16:creationId xmlns:a16="http://schemas.microsoft.com/office/drawing/2014/main" id="{29DE40BE-27DC-11C1-6738-17C3E3592E17}"/>
              </a:ext>
            </a:extLst>
          </p:cNvPr>
          <p:cNvSpPr/>
          <p:nvPr/>
        </p:nvSpPr>
        <p:spPr>
          <a:xfrm>
            <a:off x="12184097" y="1562100"/>
            <a:ext cx="2168904" cy="743934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Veganism</a:t>
            </a:r>
            <a:endParaRPr lang="en-IN" sz="2000" b="1" dirty="0"/>
          </a:p>
        </p:txBody>
      </p:sp>
      <p:sp>
        <p:nvSpPr>
          <p:cNvPr id="35" name="Double Wave 34">
            <a:extLst>
              <a:ext uri="{FF2B5EF4-FFF2-40B4-BE49-F238E27FC236}">
                <a16:creationId xmlns:a16="http://schemas.microsoft.com/office/drawing/2014/main" id="{005E35AF-DF92-4337-5D9B-C854617B80BA}"/>
              </a:ext>
            </a:extLst>
          </p:cNvPr>
          <p:cNvSpPr/>
          <p:nvPr/>
        </p:nvSpPr>
        <p:spPr>
          <a:xfrm>
            <a:off x="12192000" y="2324100"/>
            <a:ext cx="2168904" cy="743934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Animals</a:t>
            </a:r>
            <a:endParaRPr lang="en-IN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DC571-DA96-2EEF-8E2E-05E4C2BCF5EF}"/>
              </a:ext>
            </a:extLst>
          </p:cNvPr>
          <p:cNvSpPr txBox="1"/>
          <p:nvPr/>
        </p:nvSpPr>
        <p:spPr>
          <a:xfrm>
            <a:off x="15294843" y="1409700"/>
            <a:ext cx="2168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Most loved posts are from categories</a:t>
            </a:r>
            <a:endParaRPr lang="en-IN" sz="2400" b="1" dirty="0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B68B5F2C-B677-E748-86CD-DDAD62219C3A}"/>
              </a:ext>
            </a:extLst>
          </p:cNvPr>
          <p:cNvSpPr/>
          <p:nvPr/>
        </p:nvSpPr>
        <p:spPr>
          <a:xfrm>
            <a:off x="14688649" y="1790700"/>
            <a:ext cx="475151" cy="3388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404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Calibri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Prajakta Zaavde</cp:lastModifiedBy>
  <cp:revision>10</cp:revision>
  <dcterms:created xsi:type="dcterms:W3CDTF">2006-08-16T00:00:00Z</dcterms:created>
  <dcterms:modified xsi:type="dcterms:W3CDTF">2024-10-24T00:15:09Z</dcterms:modified>
  <dc:identifier>DAEhDyfaYKE</dc:identifier>
</cp:coreProperties>
</file>