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96" r:id="rId7"/>
    <p:sldId id="297" r:id="rId8"/>
    <p:sldId id="298" r:id="rId9"/>
    <p:sldId id="299" r:id="rId10"/>
    <p:sldId id="261" r:id="rId11"/>
    <p:sldId id="262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335" y="3037840"/>
            <a:ext cx="10433251" cy="1087120"/>
          </a:xfrm>
        </p:spPr>
        <p:txBody>
          <a:bodyPr/>
          <a:lstStyle/>
          <a:p>
            <a:r>
              <a:rPr lang="en-US" b="1" dirty="0"/>
              <a:t>FoodCorp Inc</a:t>
            </a:r>
            <a:br>
              <a:rPr lang="en-US" b="1" dirty="0"/>
            </a:br>
            <a:r>
              <a:rPr lang="en-US" b="1" dirty="0"/>
              <a:t>Targeting Store 2 for New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335" y="4022250"/>
            <a:ext cx="4941770" cy="396660"/>
          </a:xfrm>
        </p:spPr>
        <p:txBody>
          <a:bodyPr/>
          <a:lstStyle/>
          <a:p>
            <a:r>
              <a:rPr lang="en-US" dirty="0"/>
              <a:t>Prajakta Zaavde (20549904)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701041"/>
            <a:ext cx="4305301" cy="578168"/>
          </a:xfrm>
        </p:spPr>
        <p:txBody>
          <a:bodyPr/>
          <a:lstStyle/>
          <a:p>
            <a:r>
              <a:rPr lang="en-US" dirty="0"/>
              <a:t>ABOUT FoodCorp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414462"/>
            <a:ext cx="4856480" cy="474249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/>
              <a:t>FoodCorp is a </a:t>
            </a:r>
            <a:r>
              <a:rPr lang="en-GB" sz="1500" dirty="0"/>
              <a:t>medium-sized dynamic company with a presence in Nottingham, Birmingham, and London.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/>
              <a:t>They have a customer base of 11,474 and a diverse range of products comprising 21,812 unique items.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/>
              <a:t>Analysis reveals that 156 products have never been sold in any stores.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/>
              <a:t>Considering the number of products present in each store, </a:t>
            </a:r>
            <a:r>
              <a:rPr lang="en-IN" sz="1500" dirty="0"/>
              <a:t>Store 0 is the largest (</a:t>
            </a:r>
            <a:r>
              <a:rPr lang="en-GB" sz="1500" dirty="0"/>
              <a:t>127,366 products by quantity), while Store 3 is the smallest (44,152 products).</a:t>
            </a:r>
            <a:endParaRPr lang="en-US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This presentation aims to showcase the potential of the </a:t>
            </a:r>
            <a:r>
              <a:rPr lang="en-US" sz="1500" dirty="0"/>
              <a:t>Store 2, </a:t>
            </a:r>
            <a:r>
              <a:rPr lang="en-US" sz="1500" dirty="0">
                <a:effectLst/>
              </a:rPr>
              <a:t>London branch for a new marketing campaign.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A9FC-ABB7-7707-F414-9C52A1E4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42" y="558800"/>
            <a:ext cx="7564120" cy="574688"/>
          </a:xfrm>
        </p:spPr>
        <p:txBody>
          <a:bodyPr/>
          <a:lstStyle/>
          <a:p>
            <a:r>
              <a:rPr lang="en-US" dirty="0"/>
              <a:t>Performance of Stores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B239E8-5718-1949-585D-535C60A31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0642" y="1219336"/>
            <a:ext cx="10517257" cy="476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ffectLst/>
              </a:rPr>
              <a:t>Sales, Customers and Products Distribution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0AA25AD-FEC6-CD37-3CFD-F83FF5FC1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6734"/>
              </p:ext>
            </p:extLst>
          </p:nvPr>
        </p:nvGraphicFramePr>
        <p:xfrm>
          <a:off x="970641" y="2081106"/>
          <a:ext cx="10517256" cy="42075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9314">
                  <a:extLst>
                    <a:ext uri="{9D8B030D-6E8A-4147-A177-3AD203B41FA5}">
                      <a16:colId xmlns:a16="http://schemas.microsoft.com/office/drawing/2014/main" val="1852014853"/>
                    </a:ext>
                  </a:extLst>
                </a:gridCol>
                <a:gridCol w="2629314">
                  <a:extLst>
                    <a:ext uri="{9D8B030D-6E8A-4147-A177-3AD203B41FA5}">
                      <a16:colId xmlns:a16="http://schemas.microsoft.com/office/drawing/2014/main" val="3977532869"/>
                    </a:ext>
                  </a:extLst>
                </a:gridCol>
                <a:gridCol w="2629314">
                  <a:extLst>
                    <a:ext uri="{9D8B030D-6E8A-4147-A177-3AD203B41FA5}">
                      <a16:colId xmlns:a16="http://schemas.microsoft.com/office/drawing/2014/main" val="3642852880"/>
                    </a:ext>
                  </a:extLst>
                </a:gridCol>
                <a:gridCol w="2629314">
                  <a:extLst>
                    <a:ext uri="{9D8B030D-6E8A-4147-A177-3AD203B41FA5}">
                      <a16:colId xmlns:a16="http://schemas.microsoft.com/office/drawing/2014/main" val="1907299396"/>
                    </a:ext>
                  </a:extLst>
                </a:gridCol>
              </a:tblGrid>
              <a:tr h="8232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87822"/>
                  </a:ext>
                </a:extLst>
              </a:tr>
              <a:tr h="8232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 Nottingham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£1,739,458.95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7,126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18,769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30836"/>
                  </a:ext>
                </a:extLst>
              </a:tr>
              <a:tr h="82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 London (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Handyside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1,667,247.27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4,587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18,363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95619"/>
                  </a:ext>
                </a:extLst>
              </a:tr>
              <a:tr h="82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1- Birmingham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871,941.18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2,495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14,628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0887"/>
                  </a:ext>
                </a:extLst>
              </a:tr>
              <a:tr h="8232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 London (300 Oxford)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49,495.21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1,211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6,522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8510-80E1-92E5-D9A4-C0B3CA69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600405"/>
            <a:ext cx="5359400" cy="557835"/>
          </a:xfrm>
        </p:spPr>
        <p:txBody>
          <a:bodyPr/>
          <a:lstStyle/>
          <a:p>
            <a:r>
              <a:rPr lang="en-US" dirty="0"/>
              <a:t>CUSTOMER METRICS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BF9945-D8FD-A89A-F0E8-1EBEA669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9" y="1220469"/>
            <a:ext cx="5211351" cy="3158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979E4C-0253-D94A-958F-89E8AA2C3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1" y="1220468"/>
            <a:ext cx="4855750" cy="3158491"/>
          </a:xfrm>
          <a:prstGeom prst="rect">
            <a:avLst/>
          </a:prstGeo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21DE7CB-7CBE-8F48-FA36-8F5CBB0D8BD2}"/>
              </a:ext>
            </a:extLst>
          </p:cNvPr>
          <p:cNvSpPr txBox="1">
            <a:spLocks/>
          </p:cNvSpPr>
          <p:nvPr/>
        </p:nvSpPr>
        <p:spPr>
          <a:xfrm>
            <a:off x="884649" y="4608261"/>
            <a:ext cx="549013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  <a:effectLst/>
                <a:latin typeface="Menlo"/>
              </a:rPr>
              <a:t>The overall average transaction value for each store:</a:t>
            </a:r>
          </a:p>
          <a:p>
            <a:endParaRPr lang="en-US" sz="2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C15592A-51B5-D1BD-646A-EAECBFF41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32193"/>
              </p:ext>
            </p:extLst>
          </p:nvPr>
        </p:nvGraphicFramePr>
        <p:xfrm>
          <a:off x="884649" y="5202747"/>
          <a:ext cx="5211352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02838">
                  <a:extLst>
                    <a:ext uri="{9D8B030D-6E8A-4147-A177-3AD203B41FA5}">
                      <a16:colId xmlns:a16="http://schemas.microsoft.com/office/drawing/2014/main" val="1373251235"/>
                    </a:ext>
                  </a:extLst>
                </a:gridCol>
                <a:gridCol w="1302838">
                  <a:extLst>
                    <a:ext uri="{9D8B030D-6E8A-4147-A177-3AD203B41FA5}">
                      <a16:colId xmlns:a16="http://schemas.microsoft.com/office/drawing/2014/main" val="4001993644"/>
                    </a:ext>
                  </a:extLst>
                </a:gridCol>
                <a:gridCol w="1302838">
                  <a:extLst>
                    <a:ext uri="{9D8B030D-6E8A-4147-A177-3AD203B41FA5}">
                      <a16:colId xmlns:a16="http://schemas.microsoft.com/office/drawing/2014/main" val="2471281301"/>
                    </a:ext>
                  </a:extLst>
                </a:gridCol>
                <a:gridCol w="1302838">
                  <a:extLst>
                    <a:ext uri="{9D8B030D-6E8A-4147-A177-3AD203B41FA5}">
                      <a16:colId xmlns:a16="http://schemas.microsoft.com/office/drawing/2014/main" val="40843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9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£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£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349.475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£</a:t>
                      </a: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363.472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£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93057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F8782EAD-3F14-C771-F690-AFA00604F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89" y="4608261"/>
            <a:ext cx="4729550" cy="17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8510-80E1-92E5-D9A4-C0B3CA69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49" y="547952"/>
            <a:ext cx="5359400" cy="557835"/>
          </a:xfrm>
        </p:spPr>
        <p:txBody>
          <a:bodyPr>
            <a:normAutofit/>
          </a:bodyPr>
          <a:lstStyle/>
          <a:p>
            <a:r>
              <a:rPr lang="en-US" dirty="0"/>
              <a:t>SALES METRICS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684D980-203F-77A2-7ABB-C079BD61DA1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714BE8-451D-F685-C95E-39A4000B4D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21DE7CB-7CBE-8F48-FA36-8F5CBB0D8BD2}"/>
              </a:ext>
            </a:extLst>
          </p:cNvPr>
          <p:cNvSpPr txBox="1">
            <a:spLocks/>
          </p:cNvSpPr>
          <p:nvPr/>
        </p:nvSpPr>
        <p:spPr>
          <a:xfrm>
            <a:off x="6589489" y="2086644"/>
            <a:ext cx="5490134" cy="150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Q4 has performed well for all stores.</a:t>
            </a:r>
          </a:p>
          <a:p>
            <a:r>
              <a:rPr lang="en-US" sz="1800" dirty="0">
                <a:solidFill>
                  <a:schemeClr val="dk1"/>
                </a:solidFill>
              </a:rPr>
              <a:t>The month of October has brought the highest sales for all stores.</a:t>
            </a:r>
          </a:p>
          <a:p>
            <a:endParaRPr lang="en-US"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A8C156-433D-BF43-4FD6-AF83BE6C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38" y="4514407"/>
            <a:ext cx="5360017" cy="21183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81CC8-11F8-690E-7578-509485700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9" y="1220468"/>
            <a:ext cx="5211352" cy="2975870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7B3CAE2-CED4-BA8D-7236-838C891DD5D2}"/>
              </a:ext>
            </a:extLst>
          </p:cNvPr>
          <p:cNvSpPr txBox="1">
            <a:spLocks/>
          </p:cNvSpPr>
          <p:nvPr/>
        </p:nvSpPr>
        <p:spPr>
          <a:xfrm>
            <a:off x="660399" y="4782698"/>
            <a:ext cx="5359400" cy="130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The average transaction value when calculated per quarter, is observed that Store 1 and Store 2 have values around </a:t>
            </a:r>
            <a:r>
              <a:rPr lang="en-GB" sz="1800" dirty="0">
                <a:solidFill>
                  <a:schemeClr val="dk1"/>
                </a:solidFill>
              </a:rPr>
              <a:t>£</a:t>
            </a:r>
            <a:r>
              <a:rPr lang="en-US" sz="1800" dirty="0">
                <a:solidFill>
                  <a:schemeClr val="dk1"/>
                </a:solidFill>
              </a:rPr>
              <a:t>100.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EE00-D9EE-4917-A47B-676538AA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680" y="4051028"/>
            <a:ext cx="53277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8510-80E1-92E5-D9A4-C0B3CA69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68" y="598338"/>
            <a:ext cx="7304311" cy="557835"/>
          </a:xfrm>
        </p:spPr>
        <p:txBody>
          <a:bodyPr>
            <a:normAutofit/>
          </a:bodyPr>
          <a:lstStyle/>
          <a:p>
            <a:r>
              <a:rPr lang="en-US" dirty="0"/>
              <a:t>Product and department METRICS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CE12AA3-D270-FA72-F638-E795E3D4662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684D980-203F-77A2-7ABB-C079BD61DA1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714BE8-451D-F685-C95E-39A4000B4D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21DE7CB-7CBE-8F48-FA36-8F5CBB0D8BD2}"/>
              </a:ext>
            </a:extLst>
          </p:cNvPr>
          <p:cNvSpPr txBox="1">
            <a:spLocks/>
          </p:cNvSpPr>
          <p:nvPr/>
        </p:nvSpPr>
        <p:spPr>
          <a:xfrm>
            <a:off x="6393438" y="1706042"/>
            <a:ext cx="4916734" cy="20452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>
                <a:solidFill>
                  <a:schemeClr val="dk1"/>
                </a:solidFill>
              </a:rPr>
              <a:t>The product code 9357 (Pay Point Each) emerges as a best-seller across all stores in terms of sales.</a:t>
            </a:r>
          </a:p>
          <a:p>
            <a:pPr algn="just"/>
            <a:r>
              <a:rPr lang="en-GB" sz="1800" dirty="0">
                <a:solidFill>
                  <a:schemeClr val="dk1"/>
                </a:solidFill>
              </a:rPr>
              <a:t>The best sellers by quantity vary, with ‘Bananas’ in the Fruits category leading in Store 0, Store 1, and Store 2, while Store 3 sees the highest quantity of milk sales. </a:t>
            </a:r>
          </a:p>
          <a:p>
            <a:pPr algn="just"/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220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4A64A90-084A-CC8C-3D4D-3B93F9905EAE}"/>
              </a:ext>
            </a:extLst>
          </p:cNvPr>
          <p:cNvSpPr txBox="1">
            <a:spLocks/>
          </p:cNvSpPr>
          <p:nvPr/>
        </p:nvSpPr>
        <p:spPr>
          <a:xfrm>
            <a:off x="973293" y="5023390"/>
            <a:ext cx="4825270" cy="110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CBE09-5B0F-E83F-2DD4-F1B6EDFE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64" y="1156173"/>
            <a:ext cx="5692955" cy="314501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A913A-5565-3710-DD56-0AB384C53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95581"/>
              </p:ext>
            </p:extLst>
          </p:nvPr>
        </p:nvGraphicFramePr>
        <p:xfrm>
          <a:off x="928970" y="4755400"/>
          <a:ext cx="10381200" cy="18645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76240">
                  <a:extLst>
                    <a:ext uri="{9D8B030D-6E8A-4147-A177-3AD203B41FA5}">
                      <a16:colId xmlns:a16="http://schemas.microsoft.com/office/drawing/2014/main" val="797217735"/>
                    </a:ext>
                  </a:extLst>
                </a:gridCol>
                <a:gridCol w="2076240">
                  <a:extLst>
                    <a:ext uri="{9D8B030D-6E8A-4147-A177-3AD203B41FA5}">
                      <a16:colId xmlns:a16="http://schemas.microsoft.com/office/drawing/2014/main" val="1373251235"/>
                    </a:ext>
                  </a:extLst>
                </a:gridCol>
                <a:gridCol w="2076240">
                  <a:extLst>
                    <a:ext uri="{9D8B030D-6E8A-4147-A177-3AD203B41FA5}">
                      <a16:colId xmlns:a16="http://schemas.microsoft.com/office/drawing/2014/main" val="4001993644"/>
                    </a:ext>
                  </a:extLst>
                </a:gridCol>
                <a:gridCol w="2076240">
                  <a:extLst>
                    <a:ext uri="{9D8B030D-6E8A-4147-A177-3AD203B41FA5}">
                      <a16:colId xmlns:a16="http://schemas.microsoft.com/office/drawing/2014/main" val="2471281301"/>
                    </a:ext>
                  </a:extLst>
                </a:gridCol>
                <a:gridCol w="2076240">
                  <a:extLst>
                    <a:ext uri="{9D8B030D-6E8A-4147-A177-3AD203B41FA5}">
                      <a16:colId xmlns:a16="http://schemas.microsoft.com/office/drawing/2014/main" val="4084320199"/>
                    </a:ext>
                  </a:extLst>
                </a:gridCol>
              </a:tblGrid>
              <a:tr h="44328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92064"/>
                  </a:ext>
                </a:extLst>
              </a:tr>
              <a:tr h="76511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Menlo"/>
                        </a:rPr>
                        <a:t>No. of departments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93057"/>
                  </a:ext>
                </a:extLst>
              </a:tr>
              <a:tr h="656193">
                <a:tc>
                  <a:txBody>
                    <a:bodyPr/>
                    <a:lstStyle/>
                    <a:p>
                      <a:r>
                        <a:rPr lang="en-US" dirty="0"/>
                        <a:t>Popular 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Provisions Dairy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Cigarettes and Tobacco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Fruits and Vegetables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Fruits and Vegetables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73959"/>
                  </a:ext>
                </a:extLst>
              </a:tr>
            </a:tbl>
          </a:graphicData>
        </a:graphic>
      </p:graphicFrame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01B266-7CB3-780E-72F6-3A80628AAE3C}"/>
              </a:ext>
            </a:extLst>
          </p:cNvPr>
          <p:cNvSpPr txBox="1">
            <a:spLocks/>
          </p:cNvSpPr>
          <p:nvPr/>
        </p:nvSpPr>
        <p:spPr>
          <a:xfrm>
            <a:off x="903304" y="4362028"/>
            <a:ext cx="549013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  <a:effectLst/>
                <a:latin typeface="Menlo"/>
              </a:rPr>
              <a:t>Department Analysis: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861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626268"/>
            <a:ext cx="10014585" cy="585788"/>
          </a:xfrm>
        </p:spPr>
        <p:txBody>
          <a:bodyPr>
            <a:normAutofit/>
          </a:bodyPr>
          <a:lstStyle/>
          <a:p>
            <a:r>
              <a:rPr lang="en-US" dirty="0"/>
              <a:t>Why Store 2 for marketing strategy?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Purchasing power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Customer retention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6225825" cy="1010842"/>
          </a:xfrm>
        </p:spPr>
        <p:txBody>
          <a:bodyPr>
            <a:normAutofit/>
          </a:bodyPr>
          <a:lstStyle/>
          <a:p>
            <a:r>
              <a:rPr lang="en-US" sz="1500" dirty="0"/>
              <a:t>Being the second largest store, it still has only 4,785 customers. Thus, a good opportunity for exploring new customers.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6225825" cy="1010842"/>
          </a:xfrm>
        </p:spPr>
        <p:txBody>
          <a:bodyPr>
            <a:normAutofit/>
          </a:bodyPr>
          <a:lstStyle/>
          <a:p>
            <a:r>
              <a:rPr lang="en-US" sz="1500" dirty="0"/>
              <a:t>It has </a:t>
            </a:r>
            <a:r>
              <a:rPr lang="en-GB" sz="1500" dirty="0"/>
              <a:t>18,363 distinct products available with 42 departments. Thus, huge variety to attract customers and improve sales.</a:t>
            </a:r>
            <a:endParaRPr lang="en-US" sz="1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1080" y="3633788"/>
            <a:ext cx="5680773" cy="1010842"/>
          </a:xfrm>
        </p:spPr>
        <p:txBody>
          <a:bodyPr/>
          <a:lstStyle/>
          <a:p>
            <a:r>
              <a:rPr lang="en-US" sz="1500" dirty="0"/>
              <a:t>The average transaction value here is </a:t>
            </a:r>
            <a:r>
              <a:rPr lang="en-IN" sz="1500" dirty="0"/>
              <a:t>363.472 for customers which is the highest. The no. of high-value customers is high as well with the count at 1119.</a:t>
            </a:r>
            <a:endParaRPr lang="en-US" sz="1500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580696"/>
          </a:xfrm>
        </p:spPr>
        <p:txBody>
          <a:bodyPr>
            <a:noAutofit/>
          </a:bodyPr>
          <a:lstStyle/>
          <a:p>
            <a:r>
              <a:rPr lang="en-US" sz="1500" dirty="0"/>
              <a:t>They have </a:t>
            </a:r>
            <a:r>
              <a:rPr lang="en-GB" sz="1500" dirty="0"/>
              <a:t>the highest customer retention period of 9.24 months. </a:t>
            </a:r>
            <a:endParaRPr lang="en-IN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Advantage for upselling products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2EE27-22B6-DB0A-5FAF-E82229735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49" y="2035177"/>
            <a:ext cx="9869051" cy="40913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the purchasing power of customers here is high, they can be encouraged better to try new products.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Fruits and vegetables being the most popular department show people’s inclination towards healthy foods.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This aligns seamlessly with the prevailing global emphasis on adopting a healthy lifestyle, thereby serving as a pivotal aspect for promoting new products with enhanced value within this category.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5" y="810893"/>
            <a:ext cx="5111750" cy="70231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635" y="2032000"/>
            <a:ext cx="6755765" cy="279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N" sz="1500" dirty="0"/>
              <a:t>Considering all the strong factors mentioned below for Store 2: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/>
              <a:t>Strong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/>
              <a:t>High Purchasing Power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/>
              <a:t>Highest customer retention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noProof="1"/>
              <a:t>Huge unexplored customer base</a:t>
            </a:r>
          </a:p>
          <a:p>
            <a:pPr algn="just"/>
            <a:r>
              <a:rPr lang="en-US" sz="1500" noProof="1"/>
              <a:t>It makes Store 2 have a greater scope for growth as compared to other stores, thus, making it the best choice for the marketing campaign.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8E085B2-7AA5-79E8-BCD0-1D5D58CA051E}"/>
              </a:ext>
            </a:extLst>
          </p:cNvPr>
          <p:cNvSpPr/>
          <p:nvPr/>
        </p:nvSpPr>
        <p:spPr>
          <a:xfrm>
            <a:off x="9133576" y="2785428"/>
            <a:ext cx="1110244" cy="331692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9450F98-902F-F0A1-7F83-3BE509A9BD35}"/>
              </a:ext>
            </a:extLst>
          </p:cNvPr>
          <p:cNvSpPr/>
          <p:nvPr/>
        </p:nvSpPr>
        <p:spPr>
          <a:xfrm>
            <a:off x="9663299" y="2682240"/>
            <a:ext cx="45719" cy="34201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ings to Do in London - London travel guide – Go Guides">
            <a:extLst>
              <a:ext uri="{FF2B5EF4-FFF2-40B4-BE49-F238E27FC236}">
                <a16:creationId xmlns:a16="http://schemas.microsoft.com/office/drawing/2014/main" id="{5431FC2B-C13D-9C05-DCA4-1B5C5E15D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5" y="1072197"/>
            <a:ext cx="3680486" cy="2449196"/>
          </a:xfrm>
          <a:prstGeom prst="star5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CD25B3-5659-55CE-43D0-838FE59C0DAB}"/>
              </a:ext>
            </a:extLst>
          </p:cNvPr>
          <p:cNvSpPr/>
          <p:nvPr/>
        </p:nvSpPr>
        <p:spPr>
          <a:xfrm>
            <a:off x="8530458" y="5538788"/>
            <a:ext cx="2316480" cy="563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BEST CHOICE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707</TotalTime>
  <Words>565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Tenorite</vt:lpstr>
      <vt:lpstr>Monoline</vt:lpstr>
      <vt:lpstr>FoodCorp Inc Targeting Store 2 for New Marketing Campaign</vt:lpstr>
      <vt:lpstr>ABOUT FoodCorp inc.</vt:lpstr>
      <vt:lpstr>Performance of Stores</vt:lpstr>
      <vt:lpstr>CUSTOMER METRICS</vt:lpstr>
      <vt:lpstr>SALES METRICS</vt:lpstr>
      <vt:lpstr>Product and department METRICS</vt:lpstr>
      <vt:lpstr>Why Store 2 for marketing strategy?</vt:lpstr>
      <vt:lpstr>Advantage for upselling products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FoodCorp Inc Targeting Store 2 for New Marketing Campaign</dc:title>
  <dc:creator>prajaktazaavde99@outlook.com</dc:creator>
  <cp:lastModifiedBy>prajaktazaavde99@outlook.com</cp:lastModifiedBy>
  <cp:revision>7</cp:revision>
  <dcterms:created xsi:type="dcterms:W3CDTF">2024-01-18T11:46:16Z</dcterms:created>
  <dcterms:modified xsi:type="dcterms:W3CDTF">2024-01-19T10:27:04Z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