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9" r:id="rId3"/>
    <p:sldId id="258" r:id="rId4"/>
    <p:sldId id="26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Tests</a:t>
            </a:r>
            <a:r>
              <a:rPr lang="en-US" baseline="0" dirty="0" smtClean="0"/>
              <a:t> Summary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SimEv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 1st Nov</c:v>
                </c:pt>
                <c:pt idx="1">
                  <c:v>5th Nov</c:v>
                </c:pt>
                <c:pt idx="2">
                  <c:v>10th Nov</c:v>
                </c:pt>
                <c:pt idx="3">
                  <c:v>15th Nov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74.0</c:v>
                </c:pt>
                <c:pt idx="1">
                  <c:v>69.0</c:v>
                </c:pt>
                <c:pt idx="2">
                  <c:v>55.0</c:v>
                </c:pt>
                <c:pt idx="3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OVE.com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 1st Nov</c:v>
                </c:pt>
                <c:pt idx="1">
                  <c:v>5th Nov</c:v>
                </c:pt>
                <c:pt idx="2">
                  <c:v>10th Nov</c:v>
                </c:pt>
                <c:pt idx="3">
                  <c:v>15th Nov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67.0</c:v>
                </c:pt>
                <c:pt idx="1">
                  <c:v>80.0</c:v>
                </c:pt>
                <c:pt idx="2">
                  <c:v>68.0</c:v>
                </c:pt>
                <c:pt idx="3">
                  <c:v>89.0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M.com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 1st Nov</c:v>
                </c:pt>
                <c:pt idx="1">
                  <c:v>5th Nov</c:v>
                </c:pt>
                <c:pt idx="2">
                  <c:v>10th Nov</c:v>
                </c:pt>
                <c:pt idx="3">
                  <c:v>15th Nov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85.0</c:v>
                </c:pt>
                <c:pt idx="1">
                  <c:v>95.0</c:v>
                </c:pt>
                <c:pt idx="2">
                  <c:v>87.0</c:v>
                </c:pt>
                <c:pt idx="3">
                  <c:v>89.0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5043576"/>
        <c:axId val="1884849496"/>
      </c:lineChart>
      <c:catAx>
        <c:axId val="18850435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Date</a:t>
                </a:r>
                <a:r>
                  <a:rPr lang="en-US" baseline="0" dirty="0" smtClean="0"/>
                  <a:t> Range  (From-To)</a:t>
                </a:r>
                <a:endParaRPr lang="en-US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1884849496"/>
        <c:crosses val="autoZero"/>
        <c:auto val="1"/>
        <c:lblAlgn val="ctr"/>
        <c:lblOffset val="100"/>
        <c:noMultiLvlLbl val="0"/>
      </c:catAx>
      <c:valAx>
        <c:axId val="18848494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 smtClean="0"/>
                  <a:t>% of Tests Passed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850435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Machine</a:t>
            </a:r>
            <a:r>
              <a:rPr lang="en-US" baseline="0" dirty="0" smtClean="0"/>
              <a:t> Utilization for Test Execution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SimEv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Machine 1</c:v>
                </c:pt>
                <c:pt idx="1">
                  <c:v>Machine 2</c:v>
                </c:pt>
                <c:pt idx="2">
                  <c:v>Machine 3</c:v>
                </c:pt>
                <c:pt idx="3">
                  <c:v>Machine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  <c:pt idx="1">
                  <c:v>12.0</c:v>
                </c:pt>
                <c:pt idx="2">
                  <c:v>6.0</c:v>
                </c:pt>
                <c:pt idx="3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ove.com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Machine 1</c:v>
                </c:pt>
                <c:pt idx="1">
                  <c:v>Machine 2</c:v>
                </c:pt>
                <c:pt idx="2">
                  <c:v>Machine 3</c:v>
                </c:pt>
                <c:pt idx="3">
                  <c:v>Machine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0.0</c:v>
                </c:pt>
                <c:pt idx="3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M.com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Machine 1</c:v>
                </c:pt>
                <c:pt idx="1">
                  <c:v>Machine 2</c:v>
                </c:pt>
                <c:pt idx="2">
                  <c:v>Machine 3</c:v>
                </c:pt>
                <c:pt idx="3">
                  <c:v>Machine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4.0</c:v>
                </c:pt>
                <c:pt idx="2">
                  <c:v>9.0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one"/>
        <c:axId val="1887020056"/>
        <c:axId val="1886944760"/>
        <c:axId val="0"/>
      </c:bar3DChart>
      <c:catAx>
        <c:axId val="1887020056"/>
        <c:scaling>
          <c:orientation val="minMax"/>
        </c:scaling>
        <c:delete val="0"/>
        <c:axPos val="b"/>
        <c:majorTickMark val="none"/>
        <c:minorTickMark val="none"/>
        <c:tickLblPos val="nextTo"/>
        <c:crossAx val="1886944760"/>
        <c:crosses val="autoZero"/>
        <c:auto val="1"/>
        <c:lblAlgn val="ctr"/>
        <c:lblOffset val="100"/>
        <c:noMultiLvlLbl val="0"/>
      </c:catAx>
      <c:valAx>
        <c:axId val="188694476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No. of</a:t>
                </a:r>
                <a:r>
                  <a:rPr lang="en-US" baseline="0" dirty="0" smtClean="0"/>
                  <a:t> hours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88702005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Proj-Backick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3"/>
                <c:pt idx="0">
                  <c:v>% of Tests Passed</c:v>
                </c:pt>
                <c:pt idx="1">
                  <c:v>% of Tests Failed</c:v>
                </c:pt>
                <c:pt idx="2">
                  <c:v>% of Errors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88.2</c:v>
                </c:pt>
                <c:pt idx="1">
                  <c:v>9.67</c:v>
                </c:pt>
                <c:pt idx="2">
                  <c:v>2.56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Tests</a:t>
            </a:r>
            <a:r>
              <a:rPr lang="en-US" baseline="0" dirty="0" smtClean="0"/>
              <a:t> Summary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Tests Passed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SimEv</c:v>
                </c:pt>
                <c:pt idx="1">
                  <c:v>Workbook</c:v>
                </c:pt>
                <c:pt idx="2">
                  <c:v>ove.com</c:v>
                </c:pt>
                <c:pt idx="3">
                  <c:v>M.com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74.0</c:v>
                </c:pt>
                <c:pt idx="1">
                  <c:v>67.0</c:v>
                </c:pt>
                <c:pt idx="2">
                  <c:v>89.0</c:v>
                </c:pt>
                <c:pt idx="3">
                  <c:v>90.0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% of Tests Failed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SimEv</c:v>
                </c:pt>
                <c:pt idx="1">
                  <c:v>Workbook</c:v>
                </c:pt>
                <c:pt idx="2">
                  <c:v>ove.com</c:v>
                </c:pt>
                <c:pt idx="3">
                  <c:v>M.com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10.0</c:v>
                </c:pt>
                <c:pt idx="1">
                  <c:v>12.0</c:v>
                </c:pt>
                <c:pt idx="2">
                  <c:v>8.0</c:v>
                </c:pt>
                <c:pt idx="3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% of Errors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SimEv</c:v>
                </c:pt>
                <c:pt idx="1">
                  <c:v>Workbook</c:v>
                </c:pt>
                <c:pt idx="2">
                  <c:v>ove.com</c:v>
                </c:pt>
                <c:pt idx="3">
                  <c:v>M.com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3.0</c:v>
                </c:pt>
                <c:pt idx="1">
                  <c:v>5.0</c:v>
                </c:pt>
                <c:pt idx="2">
                  <c:v>4.0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79669160"/>
        <c:axId val="1879672216"/>
      </c:barChart>
      <c:catAx>
        <c:axId val="1879669160"/>
        <c:scaling>
          <c:orientation val="minMax"/>
        </c:scaling>
        <c:delete val="0"/>
        <c:axPos val="b"/>
        <c:majorTickMark val="none"/>
        <c:minorTickMark val="none"/>
        <c:tickLblPos val="nextTo"/>
        <c:crossAx val="1879672216"/>
        <c:crosses val="autoZero"/>
        <c:auto val="1"/>
        <c:lblAlgn val="ctr"/>
        <c:lblOffset val="100"/>
        <c:noMultiLvlLbl val="0"/>
      </c:catAx>
      <c:valAx>
        <c:axId val="1879672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966916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30/11/12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ello.com/board/tta/507d226b919f37f2095396f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Trend Analyzer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Prototype – Showcase!!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Tech-Ops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4596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3506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Some More Visuals…For a Single Project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5660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45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Multiple </a:t>
            </a:r>
            <a:r>
              <a:rPr lang="en-US" dirty="0" smtClean="0"/>
              <a:t>Projects-in OVE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7343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029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7247" y="1600200"/>
            <a:ext cx="7432354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 smtClean="0"/>
              <a:t>Any Questions?? 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Feedback Please!!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Thank-You </a:t>
            </a:r>
            <a:endParaRPr lang="en-US" sz="4000" dirty="0" smtClean="0">
              <a:sym typeface="Wingdings"/>
            </a:endParaRPr>
          </a:p>
          <a:p>
            <a:pPr marL="0" indent="0" algn="ctr">
              <a:buNone/>
            </a:pPr>
            <a:r>
              <a:rPr lang="en-US" sz="4000" dirty="0" smtClean="0">
                <a:sym typeface="Wingdings"/>
              </a:rPr>
              <a:t>&amp;</a:t>
            </a:r>
          </a:p>
          <a:p>
            <a:pPr marL="0" indent="0" algn="ctr">
              <a:buNone/>
            </a:pPr>
            <a:r>
              <a:rPr lang="en-US" sz="4000" dirty="0" smtClean="0">
                <a:sym typeface="Wingdings"/>
              </a:rPr>
              <a:t>Have A Nice Day…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793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“I want to know </a:t>
            </a:r>
            <a:r>
              <a:rPr lang="en-US" dirty="0" smtClean="0"/>
              <a:t>the relative health of all </a:t>
            </a:r>
            <a:r>
              <a:rPr lang="en-US" dirty="0" smtClean="0"/>
              <a:t>my projects in an automated fashion.”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925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Personas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073" y="1689246"/>
            <a:ext cx="2678727" cy="17664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18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QA </a:t>
            </a:r>
            <a:r>
              <a:rPr lang="en-US" dirty="0" smtClean="0"/>
              <a:t>Manager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T</a:t>
            </a:r>
            <a:r>
              <a:rPr lang="pl-PL" dirty="0" smtClean="0"/>
              <a:t>W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Tech-Ops Member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3" y="3714322"/>
            <a:ext cx="2678727" cy="23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4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</a:t>
            </a:r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QA </a:t>
            </a:r>
            <a:r>
              <a:rPr lang="en-US" dirty="0" smtClean="0"/>
              <a:t>Manager for Enterprise ABC Corp. </a:t>
            </a:r>
            <a:r>
              <a:rPr lang="en-US" dirty="0" smtClean="0"/>
              <a:t>says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 want to know the relative health of all my projects without having to collate the data manually. </a:t>
            </a:r>
          </a:p>
          <a:p>
            <a:pPr marL="0" indent="0">
              <a:buNone/>
            </a:pPr>
            <a:r>
              <a:rPr lang="en-US" dirty="0" smtClean="0"/>
              <a:t>It would be great if I could get these aggregation/</a:t>
            </a:r>
            <a:r>
              <a:rPr lang="en-US" dirty="0" err="1" smtClean="0"/>
              <a:t>comparision</a:t>
            </a:r>
            <a:r>
              <a:rPr lang="en-US" dirty="0" smtClean="0"/>
              <a:t> reports with real-time data automatically.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5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we intended to accomplish??..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2961106"/>
              </p:ext>
            </p:extLst>
          </p:nvPr>
        </p:nvGraphicFramePr>
        <p:xfrm>
          <a:off x="457200" y="1600199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68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Ta-Da!!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Thought would Work is….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Simple, </a:t>
            </a:r>
            <a:r>
              <a:rPr lang="en-US" dirty="0" smtClean="0"/>
              <a:t>easy-to-use tool </a:t>
            </a:r>
            <a:r>
              <a:rPr lang="en-US" dirty="0" smtClean="0"/>
              <a:t>- upload </a:t>
            </a:r>
            <a:r>
              <a:rPr lang="en-US" dirty="0" smtClean="0"/>
              <a:t>bulk xml files.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Parse data - line </a:t>
            </a:r>
            <a:r>
              <a:rPr lang="en-US" dirty="0" smtClean="0"/>
              <a:t>graphs </a:t>
            </a:r>
            <a:r>
              <a:rPr lang="en-US" dirty="0" smtClean="0"/>
              <a:t>% </a:t>
            </a:r>
            <a:r>
              <a:rPr lang="en-US" dirty="0" smtClean="0"/>
              <a:t>of tests </a:t>
            </a:r>
            <a:r>
              <a:rPr lang="en-US" dirty="0" smtClean="0"/>
              <a:t>passed v</a:t>
            </a:r>
            <a:r>
              <a:rPr lang="en-US" dirty="0" smtClean="0"/>
              <a:t>/s date range.</a:t>
            </a:r>
          </a:p>
          <a:p>
            <a:pPr>
              <a:buFont typeface="Wingdings" charset="2"/>
              <a:buChar char="§"/>
            </a:pPr>
            <a:r>
              <a:rPr lang="en-US" dirty="0"/>
              <a:t>E</a:t>
            </a:r>
            <a:r>
              <a:rPr lang="en-US" dirty="0" smtClean="0"/>
              <a:t>nter - start </a:t>
            </a:r>
            <a:r>
              <a:rPr lang="en-US" dirty="0" smtClean="0"/>
              <a:t>and end date for the </a:t>
            </a:r>
            <a:r>
              <a:rPr lang="en-US" dirty="0" smtClean="0"/>
              <a:t>plot.</a:t>
            </a: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7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Enter all project metadata to create a new project.</a:t>
            </a:r>
          </a:p>
          <a:p>
            <a:r>
              <a:rPr lang="en-US" dirty="0" smtClean="0"/>
              <a:t>Upload 4, </a:t>
            </a:r>
            <a:r>
              <a:rPr lang="en-US" dirty="0" err="1" smtClean="0"/>
              <a:t>junit.xmls</a:t>
            </a:r>
            <a:r>
              <a:rPr lang="en-US" dirty="0" smtClean="0"/>
              <a:t> containing, zip files successfully.</a:t>
            </a:r>
          </a:p>
          <a:p>
            <a:r>
              <a:rPr lang="en-US" dirty="0" smtClean="0"/>
              <a:t>View the successfully uploaded project metadata and test records in the respective DB tables.</a:t>
            </a:r>
          </a:p>
          <a:p>
            <a:r>
              <a:rPr lang="en-US" dirty="0" smtClean="0"/>
              <a:t>Proceed to View Reports in the form of line charts for the test records entered and filter it by selecting the requisite </a:t>
            </a:r>
            <a:r>
              <a:rPr lang="en-US" smtClean="0"/>
              <a:t>date range.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9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147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Improvising the current application in terms of UX, layout &amp; eradicating all bugs.</a:t>
            </a:r>
          </a:p>
          <a:p>
            <a:r>
              <a:rPr lang="en-US" dirty="0" smtClean="0"/>
              <a:t>Incorporating the General, Upload </a:t>
            </a:r>
            <a:r>
              <a:rPr lang="en-US" dirty="0"/>
              <a:t>A</a:t>
            </a:r>
            <a:r>
              <a:rPr lang="en-US" dirty="0" smtClean="0"/>
              <a:t>bilities and Visualizations oriented Backlog in terms of added functionalities such as:-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xport abilities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mailing links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array of visuals for single &amp; multiple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utomating the upload of </a:t>
            </a:r>
            <a:r>
              <a:rPr lang="en-US" dirty="0" err="1" smtClean="0"/>
              <a:t>xmls</a:t>
            </a:r>
            <a:r>
              <a:rPr lang="en-US" dirty="0" smtClean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looking at alternatives to </a:t>
            </a:r>
            <a:r>
              <a:rPr lang="en-US" dirty="0" err="1" smtClean="0"/>
              <a:t>Flotcharts</a:t>
            </a:r>
            <a:r>
              <a:rPr lang="en-US" dirty="0" smtClean="0"/>
              <a:t> – Highcharts,D3, etc.</a:t>
            </a:r>
          </a:p>
          <a:p>
            <a:pPr marL="457200" lvl="1" indent="0">
              <a:buNone/>
            </a:pPr>
            <a:r>
              <a:rPr lang="ro-RO" dirty="0" smtClean="0">
                <a:hlinkClick r:id="rId2"/>
              </a:rPr>
              <a:t>https://trello.com/board/tta/507d226b919f37f2095396fb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5677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</a:t>
            </a:r>
            <a:r>
              <a:rPr lang="en-US" dirty="0" err="1" smtClean="0"/>
              <a:t>TWer</a:t>
            </a:r>
            <a:endParaRPr lang="en-US" dirty="0"/>
          </a:p>
        </p:txBody>
      </p:sp>
      <p:pic>
        <p:nvPicPr>
          <p:cNvPr id="11" name="Content Placeholder 10" descr="Screen Shot 2012-11-30 at 12.38.3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8" r="-5138"/>
          <a:stretch>
            <a:fillRect/>
          </a:stretch>
        </p:blipFill>
        <p:spPr>
          <a:xfrm>
            <a:off x="457200" y="1490564"/>
            <a:ext cx="8229600" cy="5023680"/>
          </a:xfrm>
        </p:spPr>
      </p:pic>
    </p:spTree>
    <p:extLst>
      <p:ext uri="{BB962C8B-B14F-4D97-AF65-F5344CB8AC3E}">
        <p14:creationId xmlns:p14="http://schemas.microsoft.com/office/powerpoint/2010/main" val="383014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970</TotalTime>
  <Words>360</Words>
  <Application>Microsoft Macintosh PowerPoint</Application>
  <PresentationFormat>On-screen Show (4:3)</PresentationFormat>
  <Paragraphs>55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Black</vt:lpstr>
      <vt:lpstr>Test Trend Analyzer</vt:lpstr>
      <vt:lpstr>Generic Problem Statement</vt:lpstr>
      <vt:lpstr>Some Personas </vt:lpstr>
      <vt:lpstr>Detailed Problem Statement</vt:lpstr>
      <vt:lpstr>What we intended to accomplish??..</vt:lpstr>
      <vt:lpstr>Ta-Da!!</vt:lpstr>
      <vt:lpstr>Live Demo</vt:lpstr>
      <vt:lpstr>What Next???</vt:lpstr>
      <vt:lpstr>For A TWer</vt:lpstr>
      <vt:lpstr>For Tech-Ops</vt:lpstr>
      <vt:lpstr>Some More Visuals…For a Single Project</vt:lpstr>
      <vt:lpstr>For Multiple Projects-in OVE</vt:lpstr>
      <vt:lpstr>PowerPoint Presentation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Trend Analyzer</dc:title>
  <dc:creator>Khushbu Agarwal</dc:creator>
  <cp:lastModifiedBy>Khushbu Agarwal</cp:lastModifiedBy>
  <cp:revision>32</cp:revision>
  <dcterms:created xsi:type="dcterms:W3CDTF">2012-11-28T11:57:04Z</dcterms:created>
  <dcterms:modified xsi:type="dcterms:W3CDTF">2012-11-30T07:42:46Z</dcterms:modified>
</cp:coreProperties>
</file>