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17"/>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8FBE1-1B1F-4721-8C3A-2563339C5B1C}" type="datetimeFigureOut">
              <a:rPr lang="en-IN" smtClean="0"/>
              <a:t>05-10-2023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C64A1B-07EE-4247-8925-8C5E4D11EE43}" type="slidenum">
              <a:rPr lang="en-IN" smtClean="0"/>
              <a:t>‹#›</a:t>
            </a:fld>
            <a:endParaRPr lang="en-IN"/>
          </a:p>
        </p:txBody>
      </p:sp>
    </p:spTree>
    <p:extLst>
      <p:ext uri="{BB962C8B-B14F-4D97-AF65-F5344CB8AC3E}">
        <p14:creationId xmlns:p14="http://schemas.microsoft.com/office/powerpoint/2010/main" val="3960747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7A8B0E-8E2A-4510-8929-8996FD689F17}"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4207097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7A8B0E-8E2A-4510-8929-8996FD689F17}" type="datetimeFigureOut">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252887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7A8B0E-8E2A-4510-8929-8996FD689F17}" type="datetimeFigureOut">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3189377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7A8B0E-8E2A-4510-8929-8996FD689F17}" type="datetimeFigureOut">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B09945-1B42-428D-8746-220B5F0E66CA}"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57449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7A8B0E-8E2A-4510-8929-8996FD689F17}" type="datetimeFigureOut">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2649556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7A8B0E-8E2A-4510-8929-8996FD689F17}" type="datetimeFigureOut">
              <a:rPr lang="en-IN" smtClean="0"/>
              <a:t>05-10-2023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3911492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7A8B0E-8E2A-4510-8929-8996FD689F17}" type="datetimeFigureOut">
              <a:rPr lang="en-IN" smtClean="0"/>
              <a:t>05-10-2023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1969606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7A8B0E-8E2A-4510-8929-8996FD689F17}"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1900525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7A8B0E-8E2A-4510-8929-8996FD689F17}"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3294403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7A8B0E-8E2A-4510-8929-8996FD689F17}"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114606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7A8B0E-8E2A-4510-8929-8996FD689F17}"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3649051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7A8B0E-8E2A-4510-8929-8996FD689F17}"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3596919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7A8B0E-8E2A-4510-8929-8996FD689F17}" type="datetimeFigureOut">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3930503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7A8B0E-8E2A-4510-8929-8996FD689F17}" type="datetimeFigureOut">
              <a:rPr lang="en-IN" smtClean="0"/>
              <a:t>05-10-2023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2708079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7A8B0E-8E2A-4510-8929-8996FD689F17}" type="datetimeFigureOut">
              <a:rPr lang="en-IN" smtClean="0"/>
              <a:t>05-10-2023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2704611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67A8B0E-8E2A-4510-8929-8996FD689F17}" type="datetimeFigureOut">
              <a:rPr lang="en-IN" smtClean="0"/>
              <a:t>05-10-2023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1476360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7A8B0E-8E2A-4510-8929-8996FD689F17}" type="datetimeFigureOut">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2309110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7A8B0E-8E2A-4510-8929-8996FD689F17}" type="datetimeFigureOut">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3223122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67A8B0E-8E2A-4510-8929-8996FD689F17}" type="datetimeFigureOut">
              <a:rPr lang="en-IN" smtClean="0"/>
              <a:t>05-10-2023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7B09945-1B42-428D-8746-220B5F0E66CA}" type="slidenum">
              <a:rPr lang="en-IN" smtClean="0"/>
              <a:t>‹#›</a:t>
            </a:fld>
            <a:endParaRPr lang="en-IN"/>
          </a:p>
        </p:txBody>
      </p:sp>
    </p:spTree>
    <p:extLst>
      <p:ext uri="{BB962C8B-B14F-4D97-AF65-F5344CB8AC3E}">
        <p14:creationId xmlns:p14="http://schemas.microsoft.com/office/powerpoint/2010/main" val="74617151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FC0-AFE0-9846-4FF9-3FED7EDCC3FB}"/>
              </a:ext>
            </a:extLst>
          </p:cNvPr>
          <p:cNvSpPr>
            <a:spLocks noGrp="1"/>
          </p:cNvSpPr>
          <p:nvPr>
            <p:ph type="ctrTitle"/>
          </p:nvPr>
        </p:nvSpPr>
        <p:spPr>
          <a:xfrm>
            <a:off x="1608841" y="1867081"/>
            <a:ext cx="9144000" cy="1234338"/>
          </a:xfrm>
        </p:spPr>
        <p:txBody>
          <a:bodyPr>
            <a:normAutofit/>
          </a:bodyPr>
          <a:lstStyle/>
          <a:p>
            <a:r>
              <a:rPr lang="en-GB" b="1" dirty="0">
                <a:solidFill>
                  <a:schemeClr val="accent1"/>
                </a:solidFill>
              </a:rPr>
              <a:t>Name -Talole Prajakta Vijay </a:t>
            </a:r>
            <a:endParaRPr lang="en-IN" b="1" dirty="0">
              <a:solidFill>
                <a:schemeClr val="accent1"/>
              </a:solidFill>
            </a:endParaRPr>
          </a:p>
        </p:txBody>
      </p:sp>
      <p:sp>
        <p:nvSpPr>
          <p:cNvPr id="3" name="Subtitle 2">
            <a:extLst>
              <a:ext uri="{FF2B5EF4-FFF2-40B4-BE49-F238E27FC236}">
                <a16:creationId xmlns:a16="http://schemas.microsoft.com/office/drawing/2014/main" id="{BDC6F681-A6C7-E001-D7BF-3FFA9C409984}"/>
              </a:ext>
            </a:extLst>
          </p:cNvPr>
          <p:cNvSpPr>
            <a:spLocks noGrp="1"/>
          </p:cNvSpPr>
          <p:nvPr>
            <p:ph type="subTitle" idx="1"/>
          </p:nvPr>
        </p:nvSpPr>
        <p:spPr>
          <a:xfrm>
            <a:off x="1608841" y="3412164"/>
            <a:ext cx="9144000" cy="688836"/>
          </a:xfrm>
        </p:spPr>
        <p:txBody>
          <a:bodyPr>
            <a:normAutofit fontScale="92500"/>
          </a:bodyPr>
          <a:lstStyle/>
          <a:p>
            <a:r>
              <a:rPr lang="en-GB" sz="3200" b="1" dirty="0">
                <a:solidFill>
                  <a:schemeClr val="accent1"/>
                </a:solidFill>
              </a:rPr>
              <a:t>Batch -8</a:t>
            </a:r>
            <a:r>
              <a:rPr lang="en-GB" sz="3200" b="1" baseline="30000" dirty="0">
                <a:solidFill>
                  <a:schemeClr val="accent1"/>
                </a:solidFill>
              </a:rPr>
              <a:t>th</a:t>
            </a:r>
            <a:r>
              <a:rPr lang="en-GB" sz="3200" b="1" dirty="0">
                <a:solidFill>
                  <a:schemeClr val="accent1"/>
                </a:solidFill>
              </a:rPr>
              <a:t> July :Data Science Foundation Course </a:t>
            </a:r>
            <a:endParaRPr lang="en-IN" sz="3200" b="1" dirty="0">
              <a:solidFill>
                <a:schemeClr val="accent1"/>
              </a:solidFill>
            </a:endParaRPr>
          </a:p>
        </p:txBody>
      </p:sp>
    </p:spTree>
    <p:extLst>
      <p:ext uri="{BB962C8B-B14F-4D97-AF65-F5344CB8AC3E}">
        <p14:creationId xmlns:p14="http://schemas.microsoft.com/office/powerpoint/2010/main" val="839365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F41FB1-0BAF-F0EC-025F-B1AD74714108}"/>
              </a:ext>
            </a:extLst>
          </p:cNvPr>
          <p:cNvSpPr txBox="1"/>
          <p:nvPr/>
        </p:nvSpPr>
        <p:spPr>
          <a:xfrm>
            <a:off x="1110698" y="694996"/>
            <a:ext cx="9711273" cy="584775"/>
          </a:xfrm>
          <a:prstGeom prst="rect">
            <a:avLst/>
          </a:prstGeom>
          <a:noFill/>
        </p:spPr>
        <p:txBody>
          <a:bodyPr wrap="square" rtlCol="0">
            <a:spAutoFit/>
          </a:bodyPr>
          <a:lstStyle/>
          <a:p>
            <a:r>
              <a:rPr lang="en-GB" sz="3200" b="1" dirty="0">
                <a:latin typeface="Times New Roman" panose="02020603050405020304" pitchFamily="18" charset="0"/>
                <a:cs typeface="Times New Roman" panose="02020603050405020304" pitchFamily="18" charset="0"/>
              </a:rPr>
              <a:t>Graphs Used for Exploratory Data Analysis </a:t>
            </a:r>
            <a:endParaRPr lang="en-IN"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D5EBC40-DF92-0C35-3C58-CC71636F44FC}"/>
              </a:ext>
            </a:extLst>
          </p:cNvPr>
          <p:cNvSpPr txBox="1"/>
          <p:nvPr/>
        </p:nvSpPr>
        <p:spPr>
          <a:xfrm>
            <a:off x="1187777" y="1781666"/>
            <a:ext cx="9653048" cy="3539430"/>
          </a:xfrm>
          <a:prstGeom prst="rect">
            <a:avLst/>
          </a:prstGeom>
          <a:noFill/>
        </p:spPr>
        <p:txBody>
          <a:bodyPr wrap="square" rtlCol="0">
            <a:spAutoFit/>
          </a:bodyPr>
          <a:lstStyle/>
          <a:p>
            <a:pPr marL="342900" indent="-342900">
              <a:buAutoNum type="arabicPeriod"/>
            </a:pPr>
            <a:r>
              <a:rPr lang="en-GB" sz="3200" dirty="0"/>
              <a:t>Boxplot</a:t>
            </a:r>
          </a:p>
          <a:p>
            <a:pPr marL="342900" indent="-342900">
              <a:buAutoNum type="arabicPeriod"/>
            </a:pPr>
            <a:r>
              <a:rPr lang="en-GB" sz="3200" dirty="0"/>
              <a:t>Distribution Plot</a:t>
            </a:r>
          </a:p>
          <a:p>
            <a:pPr marL="342900" indent="-342900">
              <a:buAutoNum type="arabicPeriod"/>
            </a:pPr>
            <a:r>
              <a:rPr lang="en-GB" sz="3200" dirty="0"/>
              <a:t>Count Plot</a:t>
            </a:r>
          </a:p>
          <a:p>
            <a:pPr marL="342900" indent="-342900">
              <a:buAutoNum type="arabicPeriod"/>
            </a:pPr>
            <a:r>
              <a:rPr lang="en-GB" sz="3200" dirty="0"/>
              <a:t>Bar plot</a:t>
            </a:r>
          </a:p>
          <a:p>
            <a:pPr marL="342900" indent="-342900">
              <a:buAutoNum type="arabicPeriod"/>
            </a:pPr>
            <a:r>
              <a:rPr lang="en-GB" sz="3200" dirty="0"/>
              <a:t>Pie plot </a:t>
            </a:r>
          </a:p>
          <a:p>
            <a:pPr marL="342900" indent="-342900">
              <a:buAutoNum type="arabicPeriod"/>
            </a:pPr>
            <a:r>
              <a:rPr lang="en-GB" sz="3200" dirty="0"/>
              <a:t>Histogram plot</a:t>
            </a:r>
          </a:p>
          <a:p>
            <a:pPr marL="342900" indent="-342900">
              <a:buAutoNum type="arabicPeriod"/>
            </a:pPr>
            <a:r>
              <a:rPr lang="en-GB" sz="3200" dirty="0"/>
              <a:t>Heatmap</a:t>
            </a:r>
            <a:endParaRPr lang="en-IN" sz="3200" dirty="0"/>
          </a:p>
        </p:txBody>
      </p:sp>
    </p:spTree>
    <p:extLst>
      <p:ext uri="{BB962C8B-B14F-4D97-AF65-F5344CB8AC3E}">
        <p14:creationId xmlns:p14="http://schemas.microsoft.com/office/powerpoint/2010/main" val="925433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82169A-EECA-75AB-4F4A-02CF20C4002A}"/>
              </a:ext>
            </a:extLst>
          </p:cNvPr>
          <p:cNvSpPr txBox="1"/>
          <p:nvPr/>
        </p:nvSpPr>
        <p:spPr>
          <a:xfrm>
            <a:off x="763571" y="603316"/>
            <a:ext cx="9634194" cy="6740307"/>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For Encoding : </a:t>
            </a:r>
            <a:r>
              <a:rPr lang="en-GB" sz="2400" dirty="0">
                <a:latin typeface="Times New Roman" panose="02020603050405020304" pitchFamily="18" charset="0"/>
                <a:cs typeface="Times New Roman" panose="02020603050405020304" pitchFamily="18" charset="0"/>
              </a:rPr>
              <a:t>Label Encoder</a:t>
            </a:r>
          </a:p>
          <a:p>
            <a:r>
              <a:rPr lang="en-GB" sz="2400" b="1" dirty="0">
                <a:latin typeface="Times New Roman" panose="02020603050405020304" pitchFamily="18" charset="0"/>
                <a:cs typeface="Times New Roman" panose="02020603050405020304" pitchFamily="18" charset="0"/>
              </a:rPr>
              <a:t>For Scaling : </a:t>
            </a:r>
            <a:r>
              <a:rPr lang="en-GB" sz="2400" dirty="0">
                <a:latin typeface="Times New Roman" panose="02020603050405020304" pitchFamily="18" charset="0"/>
                <a:cs typeface="Times New Roman" panose="02020603050405020304" pitchFamily="18" charset="0"/>
              </a:rPr>
              <a:t>Min-Max Scaler</a:t>
            </a:r>
            <a:endParaRPr lang="en-GB" sz="2400" b="1" dirty="0">
              <a:latin typeface="Times New Roman" panose="02020603050405020304" pitchFamily="18" charset="0"/>
              <a:cs typeface="Times New Roman" panose="02020603050405020304" pitchFamily="18" charset="0"/>
            </a:endParaRPr>
          </a:p>
          <a:p>
            <a:r>
              <a:rPr lang="en-GB" sz="2400" b="1" dirty="0">
                <a:latin typeface="Times New Roman" panose="02020603050405020304" pitchFamily="18" charset="0"/>
                <a:cs typeface="Times New Roman" panose="02020603050405020304" pitchFamily="18" charset="0"/>
              </a:rPr>
              <a:t>Algorithms used :</a:t>
            </a:r>
          </a:p>
          <a:p>
            <a:r>
              <a:rPr lang="en-GB" sz="2400" dirty="0">
                <a:latin typeface="Times New Roman" panose="02020603050405020304" pitchFamily="18" charset="0"/>
                <a:cs typeface="Times New Roman" panose="02020603050405020304" pitchFamily="18" charset="0"/>
              </a:rPr>
              <a:t>1. Logistic Regression</a:t>
            </a:r>
          </a:p>
          <a:p>
            <a:r>
              <a:rPr lang="en-GB" sz="2400" dirty="0">
                <a:latin typeface="Times New Roman" panose="02020603050405020304" pitchFamily="18" charset="0"/>
                <a:cs typeface="Times New Roman" panose="02020603050405020304" pitchFamily="18" charset="0"/>
              </a:rPr>
              <a:t>2. Decision Tree </a:t>
            </a:r>
          </a:p>
          <a:p>
            <a:r>
              <a:rPr lang="en-GB" sz="2400" dirty="0">
                <a:latin typeface="Times New Roman" panose="02020603050405020304" pitchFamily="18" charset="0"/>
                <a:cs typeface="Times New Roman" panose="02020603050405020304" pitchFamily="18" charset="0"/>
              </a:rPr>
              <a:t>3.Random Forest</a:t>
            </a:r>
          </a:p>
          <a:p>
            <a:r>
              <a:rPr lang="en-GB" sz="2400" dirty="0">
                <a:latin typeface="Times New Roman" panose="02020603050405020304" pitchFamily="18" charset="0"/>
                <a:cs typeface="Times New Roman" panose="02020603050405020304" pitchFamily="18" charset="0"/>
              </a:rPr>
              <a:t>4.Bagging</a:t>
            </a:r>
          </a:p>
          <a:p>
            <a:r>
              <a:rPr lang="en-GB" sz="2400" dirty="0">
                <a:latin typeface="Times New Roman" panose="02020603050405020304" pitchFamily="18" charset="0"/>
                <a:cs typeface="Times New Roman" panose="02020603050405020304" pitchFamily="18" charset="0"/>
              </a:rPr>
              <a:t>5.Adaboost</a:t>
            </a:r>
          </a:p>
          <a:p>
            <a:r>
              <a:rPr lang="en-GB" sz="2400" dirty="0">
                <a:latin typeface="Times New Roman" panose="02020603050405020304" pitchFamily="18" charset="0"/>
                <a:cs typeface="Times New Roman" panose="02020603050405020304" pitchFamily="18" charset="0"/>
              </a:rPr>
              <a:t>6.GradientBoosting</a:t>
            </a:r>
          </a:p>
          <a:p>
            <a:r>
              <a:rPr lang="en-GB" sz="2400" dirty="0">
                <a:latin typeface="Times New Roman" panose="02020603050405020304" pitchFamily="18" charset="0"/>
                <a:cs typeface="Times New Roman" panose="02020603050405020304" pitchFamily="18" charset="0"/>
              </a:rPr>
              <a:t>7.XGBoost</a:t>
            </a:r>
          </a:p>
          <a:p>
            <a:r>
              <a:rPr lang="en-GB" sz="2400" dirty="0">
                <a:latin typeface="Times New Roman" panose="02020603050405020304" pitchFamily="18" charset="0"/>
                <a:cs typeface="Times New Roman" panose="02020603050405020304" pitchFamily="18" charset="0"/>
              </a:rPr>
              <a:t>8.Naive-Bayes</a:t>
            </a:r>
          </a:p>
          <a:p>
            <a:r>
              <a:rPr lang="en-GB" sz="2400" dirty="0">
                <a:latin typeface="Times New Roman" panose="02020603050405020304" pitchFamily="18" charset="0"/>
                <a:cs typeface="Times New Roman" panose="02020603050405020304" pitchFamily="18" charset="0"/>
              </a:rPr>
              <a:t>9.K-nearestNeighbor</a:t>
            </a:r>
          </a:p>
          <a:p>
            <a:r>
              <a:rPr lang="en-GB" sz="2400" dirty="0">
                <a:latin typeface="Times New Roman" panose="02020603050405020304" pitchFamily="18" charset="0"/>
                <a:cs typeface="Times New Roman" panose="02020603050405020304" pitchFamily="18" charset="0"/>
              </a:rPr>
              <a:t>10.Voting Classifier</a:t>
            </a:r>
          </a:p>
          <a:p>
            <a:r>
              <a:rPr lang="en-GB" sz="2400" dirty="0">
                <a:latin typeface="Times New Roman" panose="02020603050405020304" pitchFamily="18" charset="0"/>
                <a:cs typeface="Times New Roman" panose="02020603050405020304" pitchFamily="18" charset="0"/>
              </a:rPr>
              <a:t>11.Extra tree Classifier</a:t>
            </a:r>
          </a:p>
          <a:p>
            <a:r>
              <a:rPr lang="en-GB" sz="2400" dirty="0">
                <a:latin typeface="Times New Roman" panose="02020603050405020304" pitchFamily="18" charset="0"/>
                <a:cs typeface="Times New Roman" panose="02020603050405020304" pitchFamily="18" charset="0"/>
              </a:rPr>
              <a:t>12.Hyperparameter Tuning for Random Forest using Randomized Search CV.</a:t>
            </a:r>
          </a:p>
          <a:p>
            <a:endParaRPr lang="en-GB"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124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A37D78-503A-2867-29AC-7797F3417ECD}"/>
              </a:ext>
            </a:extLst>
          </p:cNvPr>
          <p:cNvSpPr txBox="1"/>
          <p:nvPr/>
        </p:nvSpPr>
        <p:spPr>
          <a:xfrm>
            <a:off x="0" y="-54274"/>
            <a:ext cx="5929459" cy="584775"/>
          </a:xfrm>
          <a:prstGeom prst="rect">
            <a:avLst/>
          </a:prstGeom>
          <a:noFill/>
        </p:spPr>
        <p:txBody>
          <a:bodyPr wrap="square" rtlCol="0">
            <a:spAutoFit/>
          </a:bodyPr>
          <a:lstStyle/>
          <a:p>
            <a:r>
              <a:rPr lang="en-GB" sz="3200" b="1" dirty="0">
                <a:latin typeface="Times New Roman" panose="02020603050405020304" pitchFamily="18" charset="0"/>
                <a:cs typeface="Times New Roman" panose="02020603050405020304" pitchFamily="18" charset="0"/>
              </a:rPr>
              <a:t>Conclusion</a:t>
            </a:r>
            <a:r>
              <a:rPr lang="en-GB" dirty="0"/>
              <a:t> </a:t>
            </a:r>
            <a:endParaRPr lang="en-IN" dirty="0"/>
          </a:p>
        </p:txBody>
      </p:sp>
      <p:pic>
        <p:nvPicPr>
          <p:cNvPr id="4" name="Picture 3">
            <a:extLst>
              <a:ext uri="{FF2B5EF4-FFF2-40B4-BE49-F238E27FC236}">
                <a16:creationId xmlns:a16="http://schemas.microsoft.com/office/drawing/2014/main" id="{5683F0C3-F909-3FE5-82FD-25D25CC02692}"/>
              </a:ext>
            </a:extLst>
          </p:cNvPr>
          <p:cNvPicPr>
            <a:picLocks noChangeAspect="1"/>
          </p:cNvPicPr>
          <p:nvPr/>
        </p:nvPicPr>
        <p:blipFill>
          <a:blip r:embed="rId2"/>
          <a:stretch>
            <a:fillRect/>
          </a:stretch>
        </p:blipFill>
        <p:spPr>
          <a:xfrm>
            <a:off x="0" y="527689"/>
            <a:ext cx="5834188" cy="3821681"/>
          </a:xfrm>
          <a:prstGeom prst="rect">
            <a:avLst/>
          </a:prstGeom>
        </p:spPr>
      </p:pic>
      <p:pic>
        <p:nvPicPr>
          <p:cNvPr id="6" name="Picture 5">
            <a:extLst>
              <a:ext uri="{FF2B5EF4-FFF2-40B4-BE49-F238E27FC236}">
                <a16:creationId xmlns:a16="http://schemas.microsoft.com/office/drawing/2014/main" id="{134A9984-17A2-8CA0-B773-E90A666B5A0C}"/>
              </a:ext>
            </a:extLst>
          </p:cNvPr>
          <p:cNvPicPr>
            <a:picLocks noChangeAspect="1"/>
          </p:cNvPicPr>
          <p:nvPr/>
        </p:nvPicPr>
        <p:blipFill>
          <a:blip r:embed="rId3"/>
          <a:stretch>
            <a:fillRect/>
          </a:stretch>
        </p:blipFill>
        <p:spPr>
          <a:xfrm>
            <a:off x="5409983" y="433932"/>
            <a:ext cx="6601905" cy="3915438"/>
          </a:xfrm>
          <a:prstGeom prst="rect">
            <a:avLst/>
          </a:prstGeom>
        </p:spPr>
      </p:pic>
      <p:pic>
        <p:nvPicPr>
          <p:cNvPr id="8" name="Picture 7">
            <a:extLst>
              <a:ext uri="{FF2B5EF4-FFF2-40B4-BE49-F238E27FC236}">
                <a16:creationId xmlns:a16="http://schemas.microsoft.com/office/drawing/2014/main" id="{D6ECE1E3-B21C-C027-9AF0-2EE8F7C68221}"/>
              </a:ext>
            </a:extLst>
          </p:cNvPr>
          <p:cNvPicPr>
            <a:picLocks noChangeAspect="1"/>
          </p:cNvPicPr>
          <p:nvPr/>
        </p:nvPicPr>
        <p:blipFill>
          <a:blip r:embed="rId4"/>
          <a:stretch>
            <a:fillRect/>
          </a:stretch>
        </p:blipFill>
        <p:spPr>
          <a:xfrm>
            <a:off x="1819373" y="4349370"/>
            <a:ext cx="7598004" cy="3055885"/>
          </a:xfrm>
          <a:prstGeom prst="rect">
            <a:avLst/>
          </a:prstGeom>
        </p:spPr>
      </p:pic>
    </p:spTree>
    <p:extLst>
      <p:ext uri="{BB962C8B-B14F-4D97-AF65-F5344CB8AC3E}">
        <p14:creationId xmlns:p14="http://schemas.microsoft.com/office/powerpoint/2010/main" val="2719435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134427-7F5D-0D51-1473-7A28E5FB9C1C}"/>
              </a:ext>
            </a:extLst>
          </p:cNvPr>
          <p:cNvSpPr txBox="1"/>
          <p:nvPr/>
        </p:nvSpPr>
        <p:spPr>
          <a:xfrm>
            <a:off x="1508289" y="1018095"/>
            <a:ext cx="9615340" cy="5016758"/>
          </a:xfrm>
          <a:prstGeom prst="rect">
            <a:avLst/>
          </a:prstGeom>
          <a:noFill/>
        </p:spPr>
        <p:txBody>
          <a:bodyPr wrap="square" rtlCol="0">
            <a:spAutoFit/>
          </a:bodyPr>
          <a:lstStyle/>
          <a:p>
            <a:r>
              <a:rPr lang="en-GB" sz="3200" dirty="0"/>
              <a:t>1.From The above slide we can say that Random Forest Classifier ,Decision Tree and Naïve Bayes Classifiers are giving highest good Accuracy .</a:t>
            </a:r>
          </a:p>
          <a:p>
            <a:r>
              <a:rPr lang="en-GB" sz="3200" dirty="0"/>
              <a:t>2. Also the same Algorithms are giving Good recall for the class 0.</a:t>
            </a:r>
          </a:p>
          <a:p>
            <a:r>
              <a:rPr lang="en-GB" sz="3200" dirty="0"/>
              <a:t>So we can say that we can use any of the model by using hyperparameter tuning for the prediction in this Insurance Claim Dataset.</a:t>
            </a:r>
          </a:p>
          <a:p>
            <a:endParaRPr lang="en-GB" sz="3200" dirty="0"/>
          </a:p>
          <a:p>
            <a:r>
              <a:rPr lang="en-GB" sz="3200" dirty="0"/>
              <a:t> </a:t>
            </a:r>
            <a:endParaRPr lang="en-IN" sz="3200" dirty="0"/>
          </a:p>
        </p:txBody>
      </p:sp>
    </p:spTree>
    <p:extLst>
      <p:ext uri="{BB962C8B-B14F-4D97-AF65-F5344CB8AC3E}">
        <p14:creationId xmlns:p14="http://schemas.microsoft.com/office/powerpoint/2010/main" val="100529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2CA64A-47DC-35C8-D43A-CB2C73CF9DD1}"/>
              </a:ext>
            </a:extLst>
          </p:cNvPr>
          <p:cNvSpPr txBox="1"/>
          <p:nvPr/>
        </p:nvSpPr>
        <p:spPr>
          <a:xfrm>
            <a:off x="367645" y="848412"/>
            <a:ext cx="10689995" cy="1384995"/>
          </a:xfrm>
          <a:prstGeom prst="rect">
            <a:avLst/>
          </a:prstGeom>
          <a:noFill/>
        </p:spPr>
        <p:txBody>
          <a:bodyPr wrap="square" rtlCol="0">
            <a:spAutoFit/>
          </a:bodyPr>
          <a:lstStyle/>
          <a:p>
            <a:r>
              <a:rPr lang="en-GB" sz="2800" dirty="0">
                <a:latin typeface="Times New Roman" panose="02020603050405020304" pitchFamily="18" charset="0"/>
                <a:cs typeface="Times New Roman" panose="02020603050405020304" pitchFamily="18" charset="0"/>
              </a:rPr>
              <a:t>Hyperparameter Tuning for Random Forest Using </a:t>
            </a:r>
            <a:r>
              <a:rPr lang="en-GB" sz="2800" dirty="0" err="1">
                <a:latin typeface="Times New Roman" panose="02020603050405020304" pitchFamily="18" charset="0"/>
                <a:cs typeface="Times New Roman" panose="02020603050405020304" pitchFamily="18" charset="0"/>
              </a:rPr>
              <a:t>Randomizerd</a:t>
            </a:r>
            <a:r>
              <a:rPr lang="en-GB" sz="2800" dirty="0">
                <a:latin typeface="Times New Roman" panose="02020603050405020304" pitchFamily="18" charset="0"/>
                <a:cs typeface="Times New Roman" panose="02020603050405020304" pitchFamily="18" charset="0"/>
              </a:rPr>
              <a:t> Search CV gives following Report :</a:t>
            </a:r>
          </a:p>
          <a:p>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E5ADE5B-6EE4-E221-AB50-CA50F44409D1}"/>
              </a:ext>
            </a:extLst>
          </p:cNvPr>
          <p:cNvPicPr>
            <a:picLocks noChangeAspect="1"/>
          </p:cNvPicPr>
          <p:nvPr/>
        </p:nvPicPr>
        <p:blipFill>
          <a:blip r:embed="rId2"/>
          <a:stretch>
            <a:fillRect/>
          </a:stretch>
        </p:blipFill>
        <p:spPr>
          <a:xfrm>
            <a:off x="367645" y="1808406"/>
            <a:ext cx="6724830" cy="5049594"/>
          </a:xfrm>
          <a:prstGeom prst="rect">
            <a:avLst/>
          </a:prstGeom>
        </p:spPr>
      </p:pic>
      <p:sp>
        <p:nvSpPr>
          <p:cNvPr id="5" name="TextBox 4">
            <a:extLst>
              <a:ext uri="{FF2B5EF4-FFF2-40B4-BE49-F238E27FC236}">
                <a16:creationId xmlns:a16="http://schemas.microsoft.com/office/drawing/2014/main" id="{E8A06856-5F5A-9ED2-4125-17875454518E}"/>
              </a:ext>
            </a:extLst>
          </p:cNvPr>
          <p:cNvSpPr txBox="1"/>
          <p:nvPr/>
        </p:nvSpPr>
        <p:spPr>
          <a:xfrm>
            <a:off x="7277494" y="3205113"/>
            <a:ext cx="4546862" cy="523220"/>
          </a:xfrm>
          <a:prstGeom prst="rect">
            <a:avLst/>
          </a:prstGeom>
          <a:noFill/>
        </p:spPr>
        <p:txBody>
          <a:bodyPr wrap="square" rtlCol="0">
            <a:spAutoFit/>
          </a:bodyPr>
          <a:lstStyle/>
          <a:p>
            <a:r>
              <a:rPr lang="en-GB" sz="2800" b="1" dirty="0">
                <a:latin typeface="Times New Roman" panose="02020603050405020304" pitchFamily="18" charset="0"/>
                <a:cs typeface="Times New Roman" panose="02020603050405020304" pitchFamily="18" charset="0"/>
              </a:rPr>
              <a:t>Class 0 recall value is 84 %</a:t>
            </a:r>
            <a:endParaRPr lang="en-IN" sz="2800" b="1" dirty="0"/>
          </a:p>
        </p:txBody>
      </p:sp>
    </p:spTree>
    <p:extLst>
      <p:ext uri="{BB962C8B-B14F-4D97-AF65-F5344CB8AC3E}">
        <p14:creationId xmlns:p14="http://schemas.microsoft.com/office/powerpoint/2010/main" val="684383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2B04E5-6DA8-D494-6077-5FA7EC0FFCB6}"/>
              </a:ext>
            </a:extLst>
          </p:cNvPr>
          <p:cNvSpPr txBox="1"/>
          <p:nvPr/>
        </p:nvSpPr>
        <p:spPr>
          <a:xfrm>
            <a:off x="2554664" y="1480008"/>
            <a:ext cx="7645138" cy="523220"/>
          </a:xfrm>
          <a:prstGeom prst="rect">
            <a:avLst/>
          </a:prstGeom>
          <a:noFill/>
        </p:spPr>
        <p:txBody>
          <a:bodyPr wrap="square" rtlCol="0">
            <a:spAutoFit/>
          </a:bodyPr>
          <a:lstStyle/>
          <a:p>
            <a:r>
              <a:rPr lang="en-GB" sz="2800" dirty="0">
                <a:latin typeface="Times New Roman" panose="02020603050405020304" pitchFamily="18" charset="0"/>
                <a:cs typeface="Times New Roman" panose="02020603050405020304" pitchFamily="18" charset="0"/>
              </a:rPr>
              <a:t>Best Algorithm For Prediction : Random Forest </a:t>
            </a:r>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E0D7DA1-BAA5-EEDE-2161-71366B1C07DE}"/>
              </a:ext>
            </a:extLst>
          </p:cNvPr>
          <p:cNvSpPr txBox="1"/>
          <p:nvPr/>
        </p:nvSpPr>
        <p:spPr>
          <a:xfrm>
            <a:off x="3987538" y="2767280"/>
            <a:ext cx="7202079" cy="1323439"/>
          </a:xfrm>
          <a:prstGeom prst="rect">
            <a:avLst/>
          </a:prstGeom>
          <a:noFill/>
        </p:spPr>
        <p:txBody>
          <a:bodyPr wrap="square" rtlCol="0">
            <a:spAutoFit/>
          </a:bodyPr>
          <a:lstStyle/>
          <a:p>
            <a:r>
              <a:rPr lang="en-GB" sz="8000" dirty="0">
                <a:latin typeface="Times New Roman" panose="02020603050405020304" pitchFamily="18" charset="0"/>
                <a:cs typeface="Times New Roman" panose="02020603050405020304" pitchFamily="18" charset="0"/>
              </a:rPr>
              <a:t>Thank You </a:t>
            </a:r>
            <a:endParaRPr lang="en-IN" sz="8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5854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idx="1"/>
          </p:nvPr>
        </p:nvSpPr>
        <p:spPr>
          <a:xfrm>
            <a:off x="28281" y="1296869"/>
            <a:ext cx="11966222" cy="4757682"/>
          </a:xfrm>
          <a:prstGeom prst="rect">
            <a:avLst/>
          </a:prstGeom>
          <a:noFill/>
          <a:ln>
            <a:noFill/>
          </a:ln>
        </p:spPr>
        <p:txBody>
          <a:bodyPr spcFirstLastPara="1" wrap="square" lIns="45700" tIns="45700" rIns="45700" bIns="45700" anchor="t" anchorCtr="0">
            <a:noAutofit/>
          </a:bodyPr>
          <a:lstStyle/>
          <a:p>
            <a:pPr marL="91440" lvl="0" indent="-281940" algn="ctr" rtl="0">
              <a:lnSpc>
                <a:spcPct val="90000"/>
              </a:lnSpc>
              <a:spcBef>
                <a:spcPts val="0"/>
              </a:spcBef>
              <a:spcAft>
                <a:spcPts val="0"/>
              </a:spcAft>
              <a:buSzPct val="100000"/>
              <a:buChar char=" "/>
            </a:pPr>
            <a:r>
              <a:rPr lang="en-GB" sz="3600" cap="none" dirty="0">
                <a:latin typeface="Times New Roman" panose="02020603050405020304" pitchFamily="18" charset="0"/>
                <a:cs typeface="Times New Roman" panose="02020603050405020304" pitchFamily="18" charset="0"/>
              </a:rPr>
              <a:t>Develop a predictive model that assesses the claim probability for car insurance policies. The objective would be to understand the factors that influence claim frequency and severity in the period of six months and enable insurance companies to better assess risk and determine appropriate premiums for policyholders.</a:t>
            </a:r>
          </a:p>
          <a:p>
            <a:pPr marL="91440" lvl="0" indent="-129222" algn="l" rtl="0">
              <a:lnSpc>
                <a:spcPct val="90000"/>
              </a:lnSpc>
              <a:spcBef>
                <a:spcPts val="1400"/>
              </a:spcBef>
              <a:spcAft>
                <a:spcPts val="0"/>
              </a:spcAft>
              <a:buSzPct val="100000"/>
              <a:buChar char=" "/>
            </a:pPr>
            <a:br>
              <a:rPr lang="en-GB" sz="3600" cap="none" dirty="0">
                <a:latin typeface="Times New Roman" panose="02020603050405020304" pitchFamily="18" charset="0"/>
                <a:cs typeface="Times New Roman" panose="02020603050405020304" pitchFamily="18" charset="0"/>
              </a:rPr>
            </a:br>
            <a:endParaRPr lang="en-GB" sz="3600" cap="none" dirty="0">
              <a:latin typeface="Times New Roman" panose="02020603050405020304" pitchFamily="18" charset="0"/>
              <a:cs typeface="Times New Roman" panose="02020603050405020304" pitchFamily="18" charset="0"/>
            </a:endParaRPr>
          </a:p>
        </p:txBody>
      </p:sp>
      <p:sp>
        <p:nvSpPr>
          <p:cNvPr id="102" name="Google Shape;102;p2"/>
          <p:cNvSpPr/>
          <p:nvPr/>
        </p:nvSpPr>
        <p:spPr>
          <a:xfrm>
            <a:off x="2055043" y="224384"/>
            <a:ext cx="8117731"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chemeClr val="accent1"/>
                </a:solidFill>
                <a:latin typeface="Arial Black"/>
                <a:ea typeface="Arial Black"/>
                <a:cs typeface="Arial Black"/>
                <a:sym typeface="Arial Black"/>
              </a:rPr>
              <a:t>Problem Statement</a:t>
            </a:r>
            <a:endParaRPr sz="4800" b="0" i="0" u="none" strike="noStrike" cap="none" dirty="0">
              <a:solidFill>
                <a:schemeClr val="accent1"/>
              </a:solidFill>
              <a:latin typeface="Arial Black"/>
              <a:ea typeface="Arial Black"/>
              <a:cs typeface="Arial Black"/>
              <a:sym typeface="Arial Black"/>
            </a:endParaRPr>
          </a:p>
        </p:txBody>
      </p:sp>
      <p:pic>
        <p:nvPicPr>
          <p:cNvPr id="103" name="Google Shape;103;p2" descr="Learnbay | Facebook"/>
          <p:cNvPicPr preferRelativeResize="0"/>
          <p:nvPr/>
        </p:nvPicPr>
        <p:blipFill rotWithShape="1">
          <a:blip r:embed="rId3">
            <a:alphaModFix/>
          </a:blip>
          <a:srcRect/>
          <a:stretch/>
        </p:blipFill>
        <p:spPr>
          <a:xfrm>
            <a:off x="11350843" y="6054551"/>
            <a:ext cx="812876" cy="812876"/>
          </a:xfrm>
          <a:prstGeom prst="rect">
            <a:avLst/>
          </a:prstGeom>
          <a:noFill/>
          <a:ln>
            <a:noFill/>
          </a:ln>
        </p:spPr>
      </p:pic>
      <p:pic>
        <p:nvPicPr>
          <p:cNvPr id="104" name="Google Shape;104;p2" descr="Learnbay | Facebook"/>
          <p:cNvPicPr preferRelativeResize="0"/>
          <p:nvPr/>
        </p:nvPicPr>
        <p:blipFill rotWithShape="1">
          <a:blip r:embed="rId3">
            <a:alphaModFix/>
          </a:blip>
          <a:srcRect/>
          <a:stretch/>
        </p:blipFill>
        <p:spPr>
          <a:xfrm>
            <a:off x="11350843" y="6063978"/>
            <a:ext cx="812876" cy="8128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p:nvPr/>
        </p:nvSpPr>
        <p:spPr>
          <a:xfrm>
            <a:off x="2461894" y="164696"/>
            <a:ext cx="6099298"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3200" b="0" i="0" u="none" strike="noStrike" cap="none" dirty="0">
                <a:solidFill>
                  <a:schemeClr val="accent1"/>
                </a:solidFill>
                <a:latin typeface="Arial Black"/>
                <a:ea typeface="Arial Black"/>
                <a:cs typeface="Arial Black"/>
                <a:sym typeface="Arial Black"/>
              </a:rPr>
              <a:t>Dataset Columns</a:t>
            </a:r>
            <a:endParaRPr sz="3200" b="0" i="0" u="none" strike="noStrike" cap="none" dirty="0">
              <a:solidFill>
                <a:srgbClr val="000000"/>
              </a:solidFill>
              <a:latin typeface="Arial"/>
              <a:ea typeface="Arial"/>
              <a:cs typeface="Arial"/>
              <a:sym typeface="Arial"/>
            </a:endParaRPr>
          </a:p>
        </p:txBody>
      </p:sp>
      <p:pic>
        <p:nvPicPr>
          <p:cNvPr id="110" name="Google Shape;110;p3" descr="Learnbay | Facebook"/>
          <p:cNvPicPr preferRelativeResize="0"/>
          <p:nvPr/>
        </p:nvPicPr>
        <p:blipFill rotWithShape="1">
          <a:blip r:embed="rId3">
            <a:alphaModFix/>
          </a:blip>
          <a:srcRect/>
          <a:stretch/>
        </p:blipFill>
        <p:spPr>
          <a:xfrm>
            <a:off x="11350843" y="6045124"/>
            <a:ext cx="812876" cy="812876"/>
          </a:xfrm>
          <a:prstGeom prst="rect">
            <a:avLst/>
          </a:prstGeom>
          <a:noFill/>
          <a:ln>
            <a:noFill/>
          </a:ln>
        </p:spPr>
      </p:pic>
      <p:sp>
        <p:nvSpPr>
          <p:cNvPr id="111" name="Google Shape;111;p3"/>
          <p:cNvSpPr txBox="1">
            <a:spLocks noGrp="1"/>
          </p:cNvSpPr>
          <p:nvPr>
            <p:ph idx="1"/>
          </p:nvPr>
        </p:nvSpPr>
        <p:spPr>
          <a:xfrm>
            <a:off x="886120" y="829559"/>
            <a:ext cx="11180189" cy="5948313"/>
          </a:xfrm>
          <a:prstGeom prst="rect">
            <a:avLst/>
          </a:prstGeom>
          <a:noFill/>
          <a:ln>
            <a:noFill/>
          </a:ln>
        </p:spPr>
        <p:txBody>
          <a:bodyPr spcFirstLastPara="1" wrap="square" lIns="45700" tIns="45700" rIns="45700" bIns="45700" anchor="t" anchorCtr="0">
            <a:normAutofit/>
          </a:bodyPr>
          <a:lstStyle/>
          <a:p>
            <a:pPr marL="457200" lvl="0" indent="-457200" algn="l" rtl="0">
              <a:lnSpc>
                <a:spcPct val="90000"/>
              </a:lnSpc>
              <a:spcBef>
                <a:spcPts val="0"/>
              </a:spcBef>
              <a:spcAft>
                <a:spcPts val="0"/>
              </a:spcAft>
              <a:buSzPct val="100000"/>
              <a:buFont typeface="Twentieth Century"/>
              <a:buAutoNum type="arabicPeriod"/>
            </a:pPr>
            <a:r>
              <a:rPr lang="en-GB" b="1" cap="none" dirty="0" err="1"/>
              <a:t>Policy_id</a:t>
            </a:r>
            <a:r>
              <a:rPr lang="en-GB" b="1" cap="none" dirty="0"/>
              <a:t>:</a:t>
            </a:r>
            <a:r>
              <a:rPr lang="en-GB" cap="none" dirty="0"/>
              <a:t> the unique identifier for each insurance policy.</a:t>
            </a:r>
          </a:p>
          <a:p>
            <a:pPr marL="457200" lvl="0" indent="-457200" algn="l" rtl="0">
              <a:lnSpc>
                <a:spcPct val="90000"/>
              </a:lnSpc>
              <a:spcBef>
                <a:spcPts val="1400"/>
              </a:spcBef>
              <a:spcAft>
                <a:spcPts val="0"/>
              </a:spcAft>
              <a:buSzPct val="100000"/>
              <a:buFont typeface="Twentieth Century"/>
              <a:buAutoNum type="arabicPeriod"/>
            </a:pPr>
            <a:r>
              <a:rPr lang="en-GB" b="1" cap="none" dirty="0" err="1"/>
              <a:t>Policy_tenure</a:t>
            </a:r>
            <a:r>
              <a:rPr lang="en-GB" b="1" cap="none" dirty="0"/>
              <a:t>:</a:t>
            </a:r>
            <a:r>
              <a:rPr lang="en-GB" cap="none" dirty="0"/>
              <a:t> the length of time (in years) that the policy has been active.</a:t>
            </a:r>
          </a:p>
          <a:p>
            <a:pPr marL="457200" lvl="0" indent="-457200" algn="l" rtl="0">
              <a:lnSpc>
                <a:spcPct val="90000"/>
              </a:lnSpc>
              <a:spcBef>
                <a:spcPts val="1400"/>
              </a:spcBef>
              <a:spcAft>
                <a:spcPts val="0"/>
              </a:spcAft>
              <a:buSzPct val="100000"/>
              <a:buFont typeface="Twentieth Century"/>
              <a:buAutoNum type="arabicPeriod"/>
            </a:pPr>
            <a:r>
              <a:rPr lang="en-GB" b="1" cap="none" dirty="0" err="1"/>
              <a:t>Age_of_car</a:t>
            </a:r>
            <a:r>
              <a:rPr lang="en-GB" b="1" cap="none" dirty="0"/>
              <a:t>:</a:t>
            </a:r>
            <a:r>
              <a:rPr lang="en-GB" cap="none" dirty="0"/>
              <a:t> the age of the insured car (in years) at the time the policy was taken.</a:t>
            </a:r>
          </a:p>
          <a:p>
            <a:pPr marL="457200" lvl="0" indent="-457200" algn="l" rtl="0">
              <a:lnSpc>
                <a:spcPct val="90000"/>
              </a:lnSpc>
              <a:spcBef>
                <a:spcPts val="1400"/>
              </a:spcBef>
              <a:spcAft>
                <a:spcPts val="0"/>
              </a:spcAft>
              <a:buSzPct val="100000"/>
              <a:buFont typeface="Twentieth Century"/>
              <a:buAutoNum type="arabicPeriod"/>
            </a:pPr>
            <a:r>
              <a:rPr lang="en-GB" b="1" cap="none" dirty="0" err="1"/>
              <a:t>Age_of_policyholder</a:t>
            </a:r>
            <a:r>
              <a:rPr lang="en-GB" b="1" cap="none" dirty="0"/>
              <a:t>:</a:t>
            </a:r>
            <a:r>
              <a:rPr lang="en-GB" cap="none" dirty="0"/>
              <a:t> the age of the policyholder (in years) at the time the policy was taken.</a:t>
            </a:r>
          </a:p>
          <a:p>
            <a:pPr marL="457200" lvl="0" indent="-457200" algn="l" rtl="0">
              <a:lnSpc>
                <a:spcPct val="90000"/>
              </a:lnSpc>
              <a:spcBef>
                <a:spcPts val="1400"/>
              </a:spcBef>
              <a:spcAft>
                <a:spcPts val="0"/>
              </a:spcAft>
              <a:buSzPct val="100000"/>
              <a:buFont typeface="Twentieth Century"/>
              <a:buAutoNum type="arabicPeriod"/>
            </a:pPr>
            <a:r>
              <a:rPr lang="en-GB" b="1" cap="none" dirty="0" err="1"/>
              <a:t>Area_cluster</a:t>
            </a:r>
            <a:r>
              <a:rPr lang="en-GB" b="1" cap="none" dirty="0"/>
              <a:t>:</a:t>
            </a:r>
            <a:r>
              <a:rPr lang="en-GB" cap="none" dirty="0"/>
              <a:t> a categorical variable representing the cluster or category to which the area of residence belongs.</a:t>
            </a:r>
          </a:p>
          <a:p>
            <a:pPr marL="457200" lvl="0" indent="-457200" algn="l" rtl="0">
              <a:lnSpc>
                <a:spcPct val="90000"/>
              </a:lnSpc>
              <a:spcBef>
                <a:spcPts val="1400"/>
              </a:spcBef>
              <a:spcAft>
                <a:spcPts val="0"/>
              </a:spcAft>
              <a:buSzPct val="100000"/>
              <a:buFont typeface="Twentieth Century"/>
              <a:buAutoNum type="arabicPeriod"/>
            </a:pPr>
            <a:r>
              <a:rPr lang="en-GB" b="1" cap="none" dirty="0" err="1"/>
              <a:t>Population_density</a:t>
            </a:r>
            <a:r>
              <a:rPr lang="en-GB" b="1" cap="none" dirty="0"/>
              <a:t>:</a:t>
            </a:r>
            <a:r>
              <a:rPr lang="en-GB" cap="none" dirty="0"/>
              <a:t> a measure of the population density of the area where the policyholder resides.</a:t>
            </a:r>
          </a:p>
          <a:p>
            <a:pPr marL="457200" lvl="0" indent="-457200" algn="l" rtl="0">
              <a:lnSpc>
                <a:spcPct val="90000"/>
              </a:lnSpc>
              <a:spcBef>
                <a:spcPts val="1400"/>
              </a:spcBef>
              <a:spcAft>
                <a:spcPts val="0"/>
              </a:spcAft>
              <a:buSzPct val="100000"/>
              <a:buFont typeface="Twentieth Century"/>
              <a:buAutoNum type="arabicPeriod"/>
            </a:pPr>
            <a:r>
              <a:rPr lang="en-GB" b="1" cap="none" dirty="0"/>
              <a:t>Make</a:t>
            </a:r>
            <a:r>
              <a:rPr lang="en-GB" cap="none" dirty="0"/>
              <a:t>:  the make or manufacturer of the insured car.</a:t>
            </a:r>
          </a:p>
          <a:p>
            <a:pPr marL="457200" lvl="0" indent="-457200" algn="l" rtl="0">
              <a:lnSpc>
                <a:spcPct val="90000"/>
              </a:lnSpc>
              <a:spcBef>
                <a:spcPts val="1400"/>
              </a:spcBef>
              <a:spcAft>
                <a:spcPts val="0"/>
              </a:spcAft>
              <a:buSzPct val="100000"/>
              <a:buFont typeface="Twentieth Century"/>
              <a:buAutoNum type="arabicPeriod"/>
            </a:pPr>
            <a:r>
              <a:rPr lang="en-GB" b="1" cap="none" dirty="0"/>
              <a:t>Segment:</a:t>
            </a:r>
            <a:r>
              <a:rPr lang="en-GB" cap="none" dirty="0"/>
              <a:t> the segment or category to which the insured car belongs (</a:t>
            </a:r>
            <a:r>
              <a:rPr lang="en-GB" cap="none" dirty="0" err="1"/>
              <a:t>e.G.</a:t>
            </a:r>
            <a:r>
              <a:rPr lang="en-GB" cap="none" dirty="0"/>
              <a:t>, Compact, sedan, SUV).</a:t>
            </a:r>
          </a:p>
          <a:p>
            <a:pPr marL="457200" lvl="0" indent="-457200" algn="l" rtl="0">
              <a:lnSpc>
                <a:spcPct val="90000"/>
              </a:lnSpc>
              <a:spcBef>
                <a:spcPts val="1400"/>
              </a:spcBef>
              <a:spcAft>
                <a:spcPts val="0"/>
              </a:spcAft>
              <a:buSzPct val="100000"/>
              <a:buFont typeface="Twentieth Century"/>
              <a:buAutoNum type="arabicPeriod"/>
            </a:pPr>
            <a:r>
              <a:rPr lang="en-GB" b="1" cap="none" dirty="0"/>
              <a:t>Model:</a:t>
            </a:r>
            <a:r>
              <a:rPr lang="en-GB" cap="none" dirty="0"/>
              <a:t> the specific model or variant of the insured car.</a:t>
            </a:r>
          </a:p>
          <a:p>
            <a:pPr marL="457200" lvl="0" indent="-457200" algn="l" rtl="0">
              <a:lnSpc>
                <a:spcPct val="90000"/>
              </a:lnSpc>
              <a:spcBef>
                <a:spcPts val="1400"/>
              </a:spcBef>
              <a:spcAft>
                <a:spcPts val="0"/>
              </a:spcAft>
              <a:buSzPct val="100000"/>
              <a:buFont typeface="Twentieth Century"/>
              <a:buAutoNum type="arabicPeriod"/>
            </a:pPr>
            <a:r>
              <a:rPr lang="en-GB" b="1" cap="none" dirty="0" err="1"/>
              <a:t>Fuel_type</a:t>
            </a:r>
            <a:r>
              <a:rPr lang="en-GB" b="1" cap="none" dirty="0"/>
              <a:t>:</a:t>
            </a:r>
            <a:r>
              <a:rPr lang="en-GB" cap="none" dirty="0"/>
              <a:t> the type of fuel used by the insured car (</a:t>
            </a:r>
            <a:r>
              <a:rPr lang="en-GB" cap="none" dirty="0" err="1"/>
              <a:t>e.G.</a:t>
            </a:r>
            <a:r>
              <a:rPr lang="en-GB" cap="none" dirty="0"/>
              <a:t>, Petrol, diesel, electric).</a:t>
            </a:r>
          </a:p>
          <a:p>
            <a:pPr marL="457200" lvl="0" indent="-327977" algn="l" rtl="0">
              <a:lnSpc>
                <a:spcPct val="90000"/>
              </a:lnSpc>
              <a:spcBef>
                <a:spcPts val="1400"/>
              </a:spcBef>
              <a:spcAft>
                <a:spcPts val="0"/>
              </a:spcAft>
              <a:buSzPct val="100000"/>
              <a:buFont typeface="Twentieth Century"/>
              <a:buNone/>
            </a:pPr>
            <a:endParaRPr lang="en-GB" cap="none" dirty="0"/>
          </a:p>
          <a:p>
            <a:pPr marL="0" lvl="0" indent="0" algn="l" rtl="0">
              <a:lnSpc>
                <a:spcPct val="90000"/>
              </a:lnSpc>
              <a:spcBef>
                <a:spcPts val="1400"/>
              </a:spcBef>
              <a:spcAft>
                <a:spcPts val="0"/>
              </a:spcAft>
              <a:buSzPct val="100000"/>
              <a:buNone/>
            </a:pPr>
            <a:br>
              <a:rPr lang="en-GB" cap="none" dirty="0"/>
            </a:br>
            <a:endParaRPr lang="en-GB" cap="non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Shape 115"/>
        <p:cNvGrpSpPr/>
        <p:nvPr/>
      </p:nvGrpSpPr>
      <p:grpSpPr>
        <a:xfrm>
          <a:off x="0" y="0"/>
          <a:ext cx="0" cy="0"/>
          <a:chOff x="0" y="0"/>
          <a:chExt cx="0" cy="0"/>
        </a:xfrm>
      </p:grpSpPr>
      <p:pic>
        <p:nvPicPr>
          <p:cNvPr id="116" name="Google Shape;116;p4" descr="Learnbay | Facebook"/>
          <p:cNvPicPr preferRelativeResize="0"/>
          <p:nvPr/>
        </p:nvPicPr>
        <p:blipFill rotWithShape="1">
          <a:blip r:embed="rId4">
            <a:alphaModFix/>
          </a:blip>
          <a:srcRect/>
          <a:stretch/>
        </p:blipFill>
        <p:spPr>
          <a:xfrm>
            <a:off x="11350843" y="6045124"/>
            <a:ext cx="812876" cy="812876"/>
          </a:xfrm>
          <a:prstGeom prst="rect">
            <a:avLst/>
          </a:prstGeom>
          <a:noFill/>
          <a:ln>
            <a:noFill/>
          </a:ln>
        </p:spPr>
      </p:pic>
      <p:sp>
        <p:nvSpPr>
          <p:cNvPr id="117" name="Google Shape;117;p4"/>
          <p:cNvSpPr txBox="1">
            <a:spLocks noGrp="1"/>
          </p:cNvSpPr>
          <p:nvPr>
            <p:ph idx="1"/>
          </p:nvPr>
        </p:nvSpPr>
        <p:spPr>
          <a:xfrm>
            <a:off x="678730" y="329937"/>
            <a:ext cx="11208470" cy="6221691"/>
          </a:xfrm>
          <a:prstGeom prst="rect">
            <a:avLst/>
          </a:prstGeom>
          <a:noFill/>
          <a:ln>
            <a:noFill/>
          </a:ln>
        </p:spPr>
        <p:txBody>
          <a:bodyPr spcFirstLastPara="1" wrap="square" lIns="45700" tIns="45700" rIns="45700" bIns="45700" anchor="t" anchorCtr="0">
            <a:normAutofit/>
          </a:bodyPr>
          <a:lstStyle/>
          <a:p>
            <a:pPr lvl="0" indent="-457200" algn="l" rtl="0">
              <a:lnSpc>
                <a:spcPct val="90000"/>
              </a:lnSpc>
              <a:spcBef>
                <a:spcPts val="0"/>
              </a:spcBef>
              <a:spcAft>
                <a:spcPts val="0"/>
              </a:spcAft>
              <a:buSzPts val="2200"/>
              <a:buFont typeface="+mj-lt"/>
              <a:buAutoNum type="arabicPeriod" startAt="11"/>
            </a:pPr>
            <a:r>
              <a:rPr lang="en-GB" b="1" cap="none" dirty="0" err="1"/>
              <a:t>Max_torque</a:t>
            </a:r>
            <a:r>
              <a:rPr lang="en-GB" b="1" cap="none" dirty="0"/>
              <a:t>:</a:t>
            </a:r>
            <a:r>
              <a:rPr lang="en-GB" cap="none" dirty="0"/>
              <a:t> the maximum torque output of the car's engine.</a:t>
            </a:r>
          </a:p>
          <a:p>
            <a:pPr lvl="0" indent="-457200" algn="l" rtl="0">
              <a:lnSpc>
                <a:spcPct val="90000"/>
              </a:lnSpc>
              <a:spcBef>
                <a:spcPts val="1400"/>
              </a:spcBef>
              <a:spcAft>
                <a:spcPts val="0"/>
              </a:spcAft>
              <a:buSzPts val="2200"/>
              <a:buFont typeface="+mj-lt"/>
              <a:buAutoNum type="arabicPeriod" startAt="11"/>
            </a:pPr>
            <a:r>
              <a:rPr lang="en-GB" b="1" cap="none" dirty="0" err="1"/>
              <a:t>Max_power</a:t>
            </a:r>
            <a:r>
              <a:rPr lang="en-GB" b="1" cap="none" dirty="0"/>
              <a:t>:</a:t>
            </a:r>
            <a:r>
              <a:rPr lang="en-GB" cap="none" dirty="0"/>
              <a:t> the maximum power output of the car's engine.</a:t>
            </a:r>
          </a:p>
          <a:p>
            <a:pPr lvl="0" indent="-457200" algn="l" rtl="0">
              <a:lnSpc>
                <a:spcPct val="90000"/>
              </a:lnSpc>
              <a:spcBef>
                <a:spcPts val="1400"/>
              </a:spcBef>
              <a:spcAft>
                <a:spcPts val="0"/>
              </a:spcAft>
              <a:buSzPts val="2200"/>
              <a:buFont typeface="+mj-lt"/>
              <a:buAutoNum type="arabicPeriod" startAt="11"/>
            </a:pPr>
            <a:r>
              <a:rPr lang="en-GB" b="1" cap="none" dirty="0" err="1"/>
              <a:t>Engine_type</a:t>
            </a:r>
            <a:r>
              <a:rPr lang="en-GB" b="1" cap="none" dirty="0"/>
              <a:t>:</a:t>
            </a:r>
            <a:r>
              <a:rPr lang="en-GB" cap="none" dirty="0"/>
              <a:t> the type of engine used in the insured car (</a:t>
            </a:r>
            <a:r>
              <a:rPr lang="en-GB" cap="none" dirty="0" err="1"/>
              <a:t>e.G.</a:t>
            </a:r>
            <a:r>
              <a:rPr lang="en-GB" cap="none" dirty="0"/>
              <a:t>, Inline, v-type).</a:t>
            </a:r>
          </a:p>
          <a:p>
            <a:pPr lvl="0" indent="-457200" algn="l" rtl="0">
              <a:lnSpc>
                <a:spcPct val="90000"/>
              </a:lnSpc>
              <a:spcBef>
                <a:spcPts val="1400"/>
              </a:spcBef>
              <a:spcAft>
                <a:spcPts val="0"/>
              </a:spcAft>
              <a:buSzPts val="2200"/>
              <a:buFont typeface="+mj-lt"/>
              <a:buAutoNum type="arabicPeriod" startAt="11"/>
            </a:pPr>
            <a:r>
              <a:rPr lang="en-GB" b="1" cap="none" dirty="0"/>
              <a:t>Airbags:</a:t>
            </a:r>
            <a:r>
              <a:rPr lang="en-GB" cap="none" dirty="0"/>
              <a:t> the number of airbags installed in the car.</a:t>
            </a:r>
          </a:p>
          <a:p>
            <a:pPr lvl="0" indent="-457200" algn="l" rtl="0">
              <a:lnSpc>
                <a:spcPct val="90000"/>
              </a:lnSpc>
              <a:spcBef>
                <a:spcPts val="1400"/>
              </a:spcBef>
              <a:spcAft>
                <a:spcPts val="0"/>
              </a:spcAft>
              <a:buSzPts val="2200"/>
              <a:buFont typeface="+mj-lt"/>
              <a:buAutoNum type="arabicPeriod" startAt="11"/>
            </a:pPr>
            <a:r>
              <a:rPr lang="en-GB" b="1" cap="none" dirty="0" err="1"/>
              <a:t>Is_esc</a:t>
            </a:r>
            <a:r>
              <a:rPr lang="en-GB" b="1" cap="none" dirty="0"/>
              <a:t>:</a:t>
            </a:r>
            <a:r>
              <a:rPr lang="en-GB" cap="none" dirty="0"/>
              <a:t> a binary variable indicating whether the car has an electronic stability control (esc) system.</a:t>
            </a:r>
          </a:p>
          <a:p>
            <a:pPr marL="548640" lvl="0" indent="-457200" algn="l" rtl="0">
              <a:lnSpc>
                <a:spcPct val="90000"/>
              </a:lnSpc>
              <a:spcBef>
                <a:spcPts val="1400"/>
              </a:spcBef>
              <a:spcAft>
                <a:spcPts val="0"/>
              </a:spcAft>
              <a:buSzPts val="2200"/>
              <a:buFont typeface="+mj-lt"/>
              <a:buAutoNum type="arabicPeriod" startAt="11"/>
            </a:pPr>
            <a:endParaRPr lang="en-GB" cap="none" dirty="0"/>
          </a:p>
          <a:p>
            <a:pPr lvl="0" indent="-457200" algn="l" rtl="0">
              <a:lnSpc>
                <a:spcPct val="90000"/>
              </a:lnSpc>
              <a:spcBef>
                <a:spcPts val="1400"/>
              </a:spcBef>
              <a:spcAft>
                <a:spcPts val="0"/>
              </a:spcAft>
              <a:buSzPts val="2200"/>
              <a:buFont typeface="+mj-lt"/>
              <a:buAutoNum type="arabicPeriod" startAt="11"/>
            </a:pPr>
            <a:r>
              <a:rPr lang="en-GB" b="1" cap="none" dirty="0" err="1"/>
              <a:t>Is_adjustable_steering</a:t>
            </a:r>
            <a:r>
              <a:rPr lang="en-GB" b="1" cap="none" dirty="0"/>
              <a:t>:</a:t>
            </a:r>
            <a:r>
              <a:rPr lang="en-GB" cap="none" dirty="0"/>
              <a:t> a binary variable indicating whether the car has adjustable steering.</a:t>
            </a:r>
          </a:p>
          <a:p>
            <a:pPr lvl="0" indent="-457200" algn="l" rtl="0">
              <a:lnSpc>
                <a:spcPct val="90000"/>
              </a:lnSpc>
              <a:spcBef>
                <a:spcPts val="1400"/>
              </a:spcBef>
              <a:spcAft>
                <a:spcPts val="0"/>
              </a:spcAft>
              <a:buSzPts val="2200"/>
              <a:buFont typeface="+mj-lt"/>
              <a:buAutoNum type="arabicPeriod" startAt="11"/>
            </a:pPr>
            <a:r>
              <a:rPr lang="en-GB" b="1" cap="none" dirty="0" err="1"/>
              <a:t>Is_tpms</a:t>
            </a:r>
            <a:r>
              <a:rPr lang="en-GB" cap="none" dirty="0"/>
              <a:t>: a binary variable indicating whether the car has a tire pressure monitoring system (</a:t>
            </a:r>
            <a:r>
              <a:rPr lang="en-GB" cap="none" dirty="0" err="1"/>
              <a:t>tpms</a:t>
            </a:r>
            <a:r>
              <a:rPr lang="en-GB" cap="none" dirty="0"/>
              <a:t>).</a:t>
            </a:r>
          </a:p>
          <a:p>
            <a:pPr lvl="0" indent="-457200" algn="l" rtl="0">
              <a:lnSpc>
                <a:spcPct val="90000"/>
              </a:lnSpc>
              <a:spcBef>
                <a:spcPts val="1400"/>
              </a:spcBef>
              <a:spcAft>
                <a:spcPts val="0"/>
              </a:spcAft>
              <a:buSzPts val="2200"/>
              <a:buFont typeface="+mj-lt"/>
              <a:buAutoNum type="arabicPeriod" startAt="11"/>
            </a:pPr>
            <a:r>
              <a:rPr lang="en-GB" b="1" cap="none" dirty="0" err="1"/>
              <a:t>Is_parking_sensors</a:t>
            </a:r>
            <a:r>
              <a:rPr lang="en-GB" b="1" cap="none" dirty="0"/>
              <a:t>:</a:t>
            </a:r>
            <a:r>
              <a:rPr lang="en-GB" cap="none" dirty="0"/>
              <a:t> a binary variable indicating whether the car has parking sensors.</a:t>
            </a:r>
          </a:p>
          <a:p>
            <a:pPr lvl="0" indent="-457200" algn="l" rtl="0">
              <a:lnSpc>
                <a:spcPct val="90000"/>
              </a:lnSpc>
              <a:spcBef>
                <a:spcPts val="1400"/>
              </a:spcBef>
              <a:spcAft>
                <a:spcPts val="0"/>
              </a:spcAft>
              <a:buSzPts val="2200"/>
              <a:buFont typeface="+mj-lt"/>
              <a:buAutoNum type="arabicPeriod" startAt="11"/>
            </a:pPr>
            <a:r>
              <a:rPr lang="en-GB" b="1" cap="none" dirty="0" err="1"/>
              <a:t>Is_parking_camera</a:t>
            </a:r>
            <a:r>
              <a:rPr lang="en-GB" b="1" cap="none" dirty="0"/>
              <a:t>:</a:t>
            </a:r>
            <a:r>
              <a:rPr lang="en-GB" cap="none" dirty="0"/>
              <a:t> a binary variable indicating whether the car has a parking camera.</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Shape 121"/>
        <p:cNvGrpSpPr/>
        <p:nvPr/>
      </p:nvGrpSpPr>
      <p:grpSpPr>
        <a:xfrm>
          <a:off x="0" y="0"/>
          <a:ext cx="0" cy="0"/>
          <a:chOff x="0" y="0"/>
          <a:chExt cx="0" cy="0"/>
        </a:xfrm>
      </p:grpSpPr>
      <p:pic>
        <p:nvPicPr>
          <p:cNvPr id="122" name="Google Shape;122;p5" descr="Learnbay | Facebook"/>
          <p:cNvPicPr preferRelativeResize="0"/>
          <p:nvPr/>
        </p:nvPicPr>
        <p:blipFill rotWithShape="1">
          <a:blip r:embed="rId4">
            <a:alphaModFix/>
          </a:blip>
          <a:srcRect/>
          <a:stretch/>
        </p:blipFill>
        <p:spPr>
          <a:xfrm>
            <a:off x="11350843" y="6045124"/>
            <a:ext cx="812876" cy="812876"/>
          </a:xfrm>
          <a:prstGeom prst="rect">
            <a:avLst/>
          </a:prstGeom>
          <a:noFill/>
          <a:ln>
            <a:noFill/>
          </a:ln>
        </p:spPr>
      </p:pic>
      <p:sp>
        <p:nvSpPr>
          <p:cNvPr id="123" name="Google Shape;123;p5"/>
          <p:cNvSpPr txBox="1">
            <a:spLocks noGrp="1"/>
          </p:cNvSpPr>
          <p:nvPr>
            <p:ph idx="1"/>
          </p:nvPr>
        </p:nvSpPr>
        <p:spPr>
          <a:xfrm>
            <a:off x="631596" y="216816"/>
            <a:ext cx="11453567" cy="6092544"/>
          </a:xfrm>
          <a:prstGeom prst="rect">
            <a:avLst/>
          </a:prstGeom>
          <a:noFill/>
          <a:ln>
            <a:noFill/>
          </a:ln>
        </p:spPr>
        <p:txBody>
          <a:bodyPr spcFirstLastPara="1" wrap="square" lIns="45700" tIns="45700" rIns="45700" bIns="45700" anchor="t" anchorCtr="0">
            <a:normAutofit/>
          </a:bodyPr>
          <a:lstStyle/>
          <a:p>
            <a:pPr lvl="0" indent="-457200" algn="l" rtl="0">
              <a:lnSpc>
                <a:spcPct val="90000"/>
              </a:lnSpc>
              <a:spcBef>
                <a:spcPts val="0"/>
              </a:spcBef>
              <a:spcAft>
                <a:spcPts val="0"/>
              </a:spcAft>
              <a:buSzPts val="2200"/>
              <a:buFont typeface="+mj-lt"/>
              <a:buAutoNum type="arabicPeriod" startAt="20"/>
            </a:pPr>
            <a:r>
              <a:rPr lang="en-GB" b="1" cap="none" dirty="0" err="1"/>
              <a:t>Rear_brakes_type</a:t>
            </a:r>
            <a:r>
              <a:rPr lang="en-GB" b="1" cap="none" dirty="0"/>
              <a:t>:</a:t>
            </a:r>
            <a:r>
              <a:rPr lang="en-GB" cap="none" dirty="0"/>
              <a:t> the type of rear brakes used in the car.</a:t>
            </a:r>
          </a:p>
          <a:p>
            <a:pPr lvl="0" indent="-457200" algn="l" rtl="0">
              <a:lnSpc>
                <a:spcPct val="90000"/>
              </a:lnSpc>
              <a:spcBef>
                <a:spcPts val="1400"/>
              </a:spcBef>
              <a:spcAft>
                <a:spcPts val="0"/>
              </a:spcAft>
              <a:buSzPts val="2200"/>
              <a:buFont typeface="+mj-lt"/>
              <a:buAutoNum type="arabicPeriod" startAt="20"/>
            </a:pPr>
            <a:r>
              <a:rPr lang="en-GB" b="1" cap="none" dirty="0"/>
              <a:t>Displacement:</a:t>
            </a:r>
            <a:r>
              <a:rPr lang="en-GB" cap="none" dirty="0"/>
              <a:t> the engine displacement of the car (typically measured in </a:t>
            </a:r>
            <a:r>
              <a:rPr lang="en-GB" cap="none" dirty="0" err="1"/>
              <a:t>liters</a:t>
            </a:r>
            <a:r>
              <a:rPr lang="en-GB" cap="none" dirty="0"/>
              <a:t> or cubic </a:t>
            </a:r>
            <a:r>
              <a:rPr lang="en-GB" cap="none" dirty="0" err="1"/>
              <a:t>centimeters</a:t>
            </a:r>
            <a:r>
              <a:rPr lang="en-GB" cap="none" dirty="0"/>
              <a:t>).</a:t>
            </a:r>
          </a:p>
          <a:p>
            <a:pPr lvl="0" indent="-457200" algn="l" rtl="0">
              <a:lnSpc>
                <a:spcPct val="90000"/>
              </a:lnSpc>
              <a:spcBef>
                <a:spcPts val="1400"/>
              </a:spcBef>
              <a:spcAft>
                <a:spcPts val="0"/>
              </a:spcAft>
              <a:buSzPts val="2200"/>
              <a:buFont typeface="+mj-lt"/>
              <a:buAutoNum type="arabicPeriod" startAt="20"/>
            </a:pPr>
            <a:r>
              <a:rPr lang="en-GB" b="1" cap="none" dirty="0"/>
              <a:t>Cylinder:</a:t>
            </a:r>
            <a:r>
              <a:rPr lang="en-GB" cap="none" dirty="0"/>
              <a:t> the number of cylinders in the car's </a:t>
            </a:r>
            <a:r>
              <a:rPr lang="en-GB" cap="none" dirty="0" err="1"/>
              <a:t>engine.T</a:t>
            </a:r>
            <a:r>
              <a:rPr lang="en-GB" b="1" cap="none" dirty="0" err="1"/>
              <a:t>ransmission_type</a:t>
            </a:r>
            <a:r>
              <a:rPr lang="en-GB" b="1" cap="none" dirty="0"/>
              <a:t>:</a:t>
            </a:r>
            <a:r>
              <a:rPr lang="en-GB" cap="none" dirty="0"/>
              <a:t> the type of transmission used in the car (</a:t>
            </a:r>
            <a:r>
              <a:rPr lang="en-GB" cap="none" dirty="0" err="1"/>
              <a:t>e.G.</a:t>
            </a:r>
            <a:r>
              <a:rPr lang="en-GB" cap="none" dirty="0"/>
              <a:t>, Manual, automatic).</a:t>
            </a:r>
          </a:p>
          <a:p>
            <a:pPr lvl="0" indent="-457200" algn="l" rtl="0">
              <a:lnSpc>
                <a:spcPct val="90000"/>
              </a:lnSpc>
              <a:spcBef>
                <a:spcPts val="1400"/>
              </a:spcBef>
              <a:spcAft>
                <a:spcPts val="0"/>
              </a:spcAft>
              <a:buSzPts val="2400"/>
              <a:buFont typeface="+mj-lt"/>
              <a:buAutoNum type="arabicPeriod" startAt="20"/>
            </a:pPr>
            <a:r>
              <a:rPr lang="en-GB" sz="2400" b="1" cap="none" dirty="0" err="1"/>
              <a:t>Gear_box</a:t>
            </a:r>
            <a:r>
              <a:rPr lang="en-GB" sz="2400" b="1" cap="none" dirty="0"/>
              <a:t>:</a:t>
            </a:r>
            <a:r>
              <a:rPr lang="en-GB" sz="2400" cap="none" dirty="0"/>
              <a:t> the number of gears in the car's gearbox.</a:t>
            </a:r>
            <a:endParaRPr lang="en-GB" cap="none" dirty="0"/>
          </a:p>
          <a:p>
            <a:pPr lvl="0" indent="-457200" algn="l" rtl="0">
              <a:lnSpc>
                <a:spcPct val="90000"/>
              </a:lnSpc>
              <a:spcBef>
                <a:spcPts val="1400"/>
              </a:spcBef>
              <a:spcAft>
                <a:spcPts val="0"/>
              </a:spcAft>
              <a:buSzPts val="2400"/>
              <a:buFont typeface="+mj-lt"/>
              <a:buAutoNum type="arabicPeriod" startAt="20"/>
            </a:pPr>
            <a:r>
              <a:rPr lang="en-GB" sz="2400" b="1" cap="none" dirty="0" err="1"/>
              <a:t>Steering_type</a:t>
            </a:r>
            <a:r>
              <a:rPr lang="en-GB" sz="2400" b="1" cap="none" dirty="0"/>
              <a:t>:</a:t>
            </a:r>
            <a:r>
              <a:rPr lang="en-GB" sz="2400" cap="none" dirty="0"/>
              <a:t> the type of steering system used in the car.</a:t>
            </a:r>
            <a:endParaRPr lang="en-GB" cap="none" dirty="0"/>
          </a:p>
          <a:p>
            <a:pPr lvl="0" indent="-457200" algn="l" rtl="0">
              <a:lnSpc>
                <a:spcPct val="90000"/>
              </a:lnSpc>
              <a:spcBef>
                <a:spcPts val="1400"/>
              </a:spcBef>
              <a:spcAft>
                <a:spcPts val="0"/>
              </a:spcAft>
              <a:buSzPts val="2400"/>
              <a:buFont typeface="+mj-lt"/>
              <a:buAutoNum type="arabicPeriod" startAt="20"/>
            </a:pPr>
            <a:r>
              <a:rPr lang="en-GB" sz="2400" b="1" cap="none" dirty="0" err="1"/>
              <a:t>Turning_radius</a:t>
            </a:r>
            <a:r>
              <a:rPr lang="en-GB" sz="2400" b="1" cap="none" dirty="0"/>
              <a:t>:</a:t>
            </a:r>
            <a:r>
              <a:rPr lang="en-GB" sz="2400" cap="none" dirty="0"/>
              <a:t> the minimum radius of the circular path that the car can make.</a:t>
            </a:r>
            <a:endParaRPr lang="en-GB" cap="none" dirty="0"/>
          </a:p>
          <a:p>
            <a:pPr lvl="0" indent="-457200" algn="l" rtl="0">
              <a:lnSpc>
                <a:spcPct val="90000"/>
              </a:lnSpc>
              <a:spcBef>
                <a:spcPts val="1400"/>
              </a:spcBef>
              <a:spcAft>
                <a:spcPts val="0"/>
              </a:spcAft>
              <a:buSzPts val="2400"/>
              <a:buFont typeface="+mj-lt"/>
              <a:buAutoNum type="arabicPeriod" startAt="20"/>
            </a:pPr>
            <a:r>
              <a:rPr lang="en-GB" sz="2400" b="1" cap="none" dirty="0"/>
              <a:t>Length:</a:t>
            </a:r>
            <a:r>
              <a:rPr lang="en-GB" sz="2400" cap="none" dirty="0"/>
              <a:t> the length of the car.</a:t>
            </a:r>
            <a:endParaRPr lang="en-GB" cap="none" dirty="0"/>
          </a:p>
          <a:p>
            <a:pPr lvl="0" indent="-457200" algn="l" rtl="0">
              <a:lnSpc>
                <a:spcPct val="90000"/>
              </a:lnSpc>
              <a:spcBef>
                <a:spcPts val="1400"/>
              </a:spcBef>
              <a:spcAft>
                <a:spcPts val="0"/>
              </a:spcAft>
              <a:buSzPts val="2400"/>
              <a:buFont typeface="+mj-lt"/>
              <a:buAutoNum type="arabicPeriod" startAt="20"/>
            </a:pPr>
            <a:r>
              <a:rPr lang="en-GB" sz="2400" b="1" cap="none" dirty="0"/>
              <a:t>Width:</a:t>
            </a:r>
            <a:r>
              <a:rPr lang="en-GB" sz="2400" cap="none" dirty="0"/>
              <a:t> the width of the car.</a:t>
            </a:r>
            <a:endParaRPr lang="en-GB" cap="none" dirty="0"/>
          </a:p>
          <a:p>
            <a:pPr lvl="0" indent="-457200" algn="l" rtl="0">
              <a:lnSpc>
                <a:spcPct val="90000"/>
              </a:lnSpc>
              <a:spcBef>
                <a:spcPts val="1400"/>
              </a:spcBef>
              <a:spcAft>
                <a:spcPts val="0"/>
              </a:spcAft>
              <a:buSzPts val="2400"/>
              <a:buFont typeface="+mj-lt"/>
              <a:buAutoNum type="arabicPeriod" startAt="20"/>
            </a:pPr>
            <a:r>
              <a:rPr lang="en-GB" sz="2400" b="1" cap="none" dirty="0"/>
              <a:t>Height:</a:t>
            </a:r>
            <a:r>
              <a:rPr lang="en-GB" sz="2400" cap="none" dirty="0"/>
              <a:t> the height of the car.</a:t>
            </a:r>
            <a:endParaRPr lang="en-GB" cap="none" dirty="0"/>
          </a:p>
          <a:p>
            <a:pPr lvl="0" indent="-457200" algn="l" rtl="0">
              <a:lnSpc>
                <a:spcPct val="90000"/>
              </a:lnSpc>
              <a:spcBef>
                <a:spcPts val="1400"/>
              </a:spcBef>
              <a:spcAft>
                <a:spcPts val="0"/>
              </a:spcAft>
              <a:buSzPts val="2400"/>
              <a:buFont typeface="+mj-lt"/>
              <a:buAutoNum type="arabicPeriod" startAt="20"/>
            </a:pPr>
            <a:r>
              <a:rPr lang="en-GB" sz="2400" b="1" cap="none" dirty="0" err="1"/>
              <a:t>Gross_weight</a:t>
            </a:r>
            <a:r>
              <a:rPr lang="en-GB" sz="2400" b="1" cap="none" dirty="0"/>
              <a:t>:</a:t>
            </a:r>
            <a:r>
              <a:rPr lang="en-GB" sz="2400" cap="none" dirty="0"/>
              <a:t> the gross weight or total weight of the car.</a:t>
            </a:r>
            <a:endParaRPr lang="en-GB" cap="none" dirty="0"/>
          </a:p>
          <a:p>
            <a:pPr marL="548640" lvl="0" indent="-457200" algn="l" rtl="0">
              <a:lnSpc>
                <a:spcPct val="90000"/>
              </a:lnSpc>
              <a:spcBef>
                <a:spcPts val="1400"/>
              </a:spcBef>
              <a:spcAft>
                <a:spcPts val="0"/>
              </a:spcAft>
              <a:buSzPts val="2400"/>
              <a:buFont typeface="+mj-lt"/>
              <a:buAutoNum type="arabicPeriod" startAt="20"/>
            </a:pPr>
            <a:endParaRPr lang="en-GB" sz="2400" cap="none" dirty="0"/>
          </a:p>
          <a:p>
            <a:pPr marL="548640" lvl="0" indent="-457200" algn="l" rtl="0">
              <a:lnSpc>
                <a:spcPct val="90000"/>
              </a:lnSpc>
              <a:spcBef>
                <a:spcPts val="1400"/>
              </a:spcBef>
              <a:spcAft>
                <a:spcPts val="0"/>
              </a:spcAft>
              <a:buSzPts val="2200"/>
              <a:buFont typeface="+mj-lt"/>
              <a:buAutoNum type="arabicPeriod" startAt="20"/>
            </a:pPr>
            <a:endParaRPr lang="en-GB" cap="none" dirty="0"/>
          </a:p>
          <a:p>
            <a:pPr marL="548640" lvl="0" indent="-457200" algn="l" rtl="0">
              <a:lnSpc>
                <a:spcPct val="90000"/>
              </a:lnSpc>
              <a:spcBef>
                <a:spcPts val="1400"/>
              </a:spcBef>
              <a:spcAft>
                <a:spcPts val="0"/>
              </a:spcAft>
              <a:buSzPts val="2200"/>
              <a:buFont typeface="+mj-lt"/>
              <a:buAutoNum type="arabicPeriod" startAt="20"/>
            </a:pPr>
            <a:endParaRPr lang="en-GB" cap="none" dirty="0"/>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Shape 127"/>
        <p:cNvGrpSpPr/>
        <p:nvPr/>
      </p:nvGrpSpPr>
      <p:grpSpPr>
        <a:xfrm>
          <a:off x="0" y="0"/>
          <a:ext cx="0" cy="0"/>
          <a:chOff x="0" y="0"/>
          <a:chExt cx="0" cy="0"/>
        </a:xfrm>
      </p:grpSpPr>
      <p:sp>
        <p:nvSpPr>
          <p:cNvPr id="128" name="Google Shape;128;p6"/>
          <p:cNvSpPr txBox="1">
            <a:spLocks noGrp="1"/>
          </p:cNvSpPr>
          <p:nvPr>
            <p:ph idx="1"/>
          </p:nvPr>
        </p:nvSpPr>
        <p:spPr>
          <a:xfrm>
            <a:off x="772998" y="490194"/>
            <a:ext cx="10820691" cy="5819166"/>
          </a:xfrm>
          <a:prstGeom prst="rect">
            <a:avLst/>
          </a:prstGeom>
          <a:noFill/>
          <a:ln>
            <a:noFill/>
          </a:ln>
        </p:spPr>
        <p:txBody>
          <a:bodyPr spcFirstLastPara="1" wrap="square" lIns="45700" tIns="45700" rIns="45700" bIns="45700" anchor="t" anchorCtr="0">
            <a:normAutofit fontScale="92500" lnSpcReduction="10000"/>
          </a:bodyPr>
          <a:lstStyle/>
          <a:p>
            <a:pPr marL="454660" lvl="0" indent="-514350" algn="l" rtl="0">
              <a:lnSpc>
                <a:spcPct val="90000"/>
              </a:lnSpc>
              <a:spcBef>
                <a:spcPts val="0"/>
              </a:spcBef>
              <a:spcAft>
                <a:spcPts val="0"/>
              </a:spcAft>
              <a:buSzPct val="100000"/>
              <a:buFont typeface="+mj-lt"/>
              <a:buAutoNum type="arabicPeriod" startAt="30"/>
            </a:pPr>
            <a:r>
              <a:rPr lang="en-GB" sz="2800" b="1" cap="none" dirty="0" err="1"/>
              <a:t>Is_front_fog_lights</a:t>
            </a:r>
            <a:r>
              <a:rPr lang="en-GB" sz="2800" b="1" cap="none" dirty="0"/>
              <a:t>:</a:t>
            </a:r>
            <a:r>
              <a:rPr lang="en-GB" sz="2800" cap="none" dirty="0"/>
              <a:t> A binary variable indicating whether the car has front fog lights.</a:t>
            </a:r>
            <a:endParaRPr lang="en-GB" cap="none" dirty="0"/>
          </a:p>
          <a:p>
            <a:pPr marL="454660" lvl="0" indent="-514350" algn="l" rtl="0">
              <a:lnSpc>
                <a:spcPct val="90000"/>
              </a:lnSpc>
              <a:spcBef>
                <a:spcPts val="1400"/>
              </a:spcBef>
              <a:spcAft>
                <a:spcPts val="0"/>
              </a:spcAft>
              <a:buSzPct val="100000"/>
              <a:buFont typeface="+mj-lt"/>
              <a:buAutoNum type="arabicPeriod" startAt="30"/>
            </a:pPr>
            <a:r>
              <a:rPr lang="en-GB" sz="2800" b="1" cap="none" dirty="0" err="1"/>
              <a:t>Is_rear_window_wiper</a:t>
            </a:r>
            <a:r>
              <a:rPr lang="en-GB" sz="2800" b="1" cap="none" dirty="0"/>
              <a:t>: </a:t>
            </a:r>
            <a:r>
              <a:rPr lang="en-GB" sz="2800" cap="none" dirty="0"/>
              <a:t>a binary variable indicating whether the car has a rear window wiper.</a:t>
            </a:r>
            <a:endParaRPr lang="en-GB" cap="none" dirty="0"/>
          </a:p>
          <a:p>
            <a:pPr marL="465455" lvl="0" indent="-514350" algn="l" rtl="0">
              <a:lnSpc>
                <a:spcPct val="90000"/>
              </a:lnSpc>
              <a:spcBef>
                <a:spcPts val="1400"/>
              </a:spcBef>
              <a:spcAft>
                <a:spcPts val="0"/>
              </a:spcAft>
              <a:buSzPct val="100000"/>
              <a:buFont typeface="+mj-lt"/>
              <a:buAutoNum type="arabicPeriod" startAt="30"/>
            </a:pPr>
            <a:r>
              <a:rPr lang="en-GB" sz="2600" b="1" cap="none" dirty="0" err="1"/>
              <a:t>Is_rear_window_washer</a:t>
            </a:r>
            <a:r>
              <a:rPr lang="en-GB" sz="2600" b="1" cap="none" dirty="0"/>
              <a:t>:</a:t>
            </a:r>
            <a:r>
              <a:rPr lang="en-GB" sz="2600" cap="none" dirty="0"/>
              <a:t> a binary variable indicating whether the car has a rear window washer.</a:t>
            </a:r>
            <a:endParaRPr lang="en-GB" cap="none" dirty="0"/>
          </a:p>
          <a:p>
            <a:pPr marL="454660" lvl="0" indent="-514350" algn="l" rtl="0">
              <a:lnSpc>
                <a:spcPct val="90000"/>
              </a:lnSpc>
              <a:spcBef>
                <a:spcPts val="1400"/>
              </a:spcBef>
              <a:spcAft>
                <a:spcPts val="0"/>
              </a:spcAft>
              <a:buSzPct val="100000"/>
              <a:buFont typeface="+mj-lt"/>
              <a:buAutoNum type="arabicPeriod" startAt="30"/>
            </a:pPr>
            <a:r>
              <a:rPr lang="en-GB" sz="2800" b="1" cap="none" dirty="0" err="1"/>
              <a:t>Is_rear_window_defogger</a:t>
            </a:r>
            <a:r>
              <a:rPr lang="en-GB" sz="2800" cap="none" dirty="0"/>
              <a:t>: a binary variable indicating whether the car has a rear window defogger.</a:t>
            </a:r>
            <a:endParaRPr lang="en-GB" cap="none" dirty="0"/>
          </a:p>
          <a:p>
            <a:pPr marL="454660" lvl="0" indent="-514350" algn="l" rtl="0">
              <a:lnSpc>
                <a:spcPct val="90000"/>
              </a:lnSpc>
              <a:spcBef>
                <a:spcPts val="1400"/>
              </a:spcBef>
              <a:spcAft>
                <a:spcPts val="0"/>
              </a:spcAft>
              <a:buSzPct val="100000"/>
              <a:buFont typeface="+mj-lt"/>
              <a:buAutoNum type="arabicPeriod" startAt="30"/>
            </a:pPr>
            <a:r>
              <a:rPr lang="en-GB" sz="2800" b="1" cap="none" dirty="0" err="1"/>
              <a:t>Is_brake_assist</a:t>
            </a:r>
            <a:r>
              <a:rPr lang="en-GB" sz="2800" b="1" cap="none" dirty="0"/>
              <a:t>:</a:t>
            </a:r>
            <a:r>
              <a:rPr lang="en-GB" sz="2800" cap="none" dirty="0"/>
              <a:t> a binary variable indicating whether the car has a brake assist system.</a:t>
            </a:r>
            <a:endParaRPr lang="en-GB" cap="none" dirty="0"/>
          </a:p>
          <a:p>
            <a:pPr marL="454660" lvl="0" indent="-514350" algn="l" rtl="0">
              <a:lnSpc>
                <a:spcPct val="90000"/>
              </a:lnSpc>
              <a:spcBef>
                <a:spcPts val="1400"/>
              </a:spcBef>
              <a:spcAft>
                <a:spcPts val="0"/>
              </a:spcAft>
              <a:buSzPct val="100000"/>
              <a:buFont typeface="+mj-lt"/>
              <a:buAutoNum type="arabicPeriod" startAt="30"/>
            </a:pPr>
            <a:r>
              <a:rPr lang="en-GB" sz="2800" b="1" cap="none" dirty="0" err="1"/>
              <a:t>Is_power_door_locks</a:t>
            </a:r>
            <a:r>
              <a:rPr lang="en-GB" sz="2800" cap="none" dirty="0"/>
              <a:t>: a binary variable indicating whether the car has power door locks.</a:t>
            </a:r>
            <a:endParaRPr lang="en-GB" cap="none" dirty="0"/>
          </a:p>
          <a:p>
            <a:pPr marL="454660" lvl="0" indent="-514350" algn="l" rtl="0">
              <a:lnSpc>
                <a:spcPct val="90000"/>
              </a:lnSpc>
              <a:spcBef>
                <a:spcPts val="1400"/>
              </a:spcBef>
              <a:spcAft>
                <a:spcPts val="0"/>
              </a:spcAft>
              <a:buSzPct val="100000"/>
              <a:buFont typeface="+mj-lt"/>
              <a:buAutoNum type="arabicPeriod" startAt="30"/>
            </a:pPr>
            <a:r>
              <a:rPr lang="en-GB" sz="2800" b="1" cap="none" dirty="0" err="1"/>
              <a:t>Is_central_locking</a:t>
            </a:r>
            <a:r>
              <a:rPr lang="en-GB" sz="2800" cap="none" dirty="0"/>
              <a:t>: a binary variable indicating whether the car has central locking.</a:t>
            </a:r>
            <a:endParaRPr lang="en-GB" cap="none" dirty="0"/>
          </a:p>
          <a:p>
            <a:pPr marL="605790" lvl="0" indent="-514350" algn="l" rtl="0">
              <a:lnSpc>
                <a:spcPct val="90000"/>
              </a:lnSpc>
              <a:spcBef>
                <a:spcPts val="1400"/>
              </a:spcBef>
              <a:spcAft>
                <a:spcPts val="0"/>
              </a:spcAft>
              <a:buSzPct val="100000"/>
              <a:buFont typeface="+mj-lt"/>
              <a:buAutoNum type="arabicPeriod" startAt="30"/>
            </a:pPr>
            <a:endParaRPr lang="en-GB" sz="2600" cap="none" dirty="0"/>
          </a:p>
          <a:p>
            <a:pPr marL="548640" lvl="0" indent="-457200" algn="l" rtl="0">
              <a:lnSpc>
                <a:spcPct val="90000"/>
              </a:lnSpc>
              <a:spcBef>
                <a:spcPts val="1400"/>
              </a:spcBef>
              <a:spcAft>
                <a:spcPts val="0"/>
              </a:spcAft>
              <a:buSzPct val="100000"/>
              <a:buFont typeface="+mj-lt"/>
              <a:buAutoNum type="arabicPeriod" startAt="30"/>
            </a:pPr>
            <a:endParaRPr lang="en-GB" cap="none" dirty="0"/>
          </a:p>
          <a:p>
            <a:pPr marL="0" lvl="0" indent="0" algn="l" rtl="0">
              <a:lnSpc>
                <a:spcPct val="90000"/>
              </a:lnSpc>
              <a:spcBef>
                <a:spcPts val="1400"/>
              </a:spcBef>
              <a:spcAft>
                <a:spcPts val="0"/>
              </a:spcAft>
              <a:buSzPct val="100000"/>
              <a:buNone/>
            </a:pPr>
            <a:endParaRPr lang="en-GB" cap="none" dirty="0"/>
          </a:p>
          <a:p>
            <a:pPr marL="548640" lvl="0" indent="-457200" algn="l" rtl="0">
              <a:lnSpc>
                <a:spcPct val="90000"/>
              </a:lnSpc>
              <a:spcBef>
                <a:spcPts val="1400"/>
              </a:spcBef>
              <a:spcAft>
                <a:spcPts val="0"/>
              </a:spcAft>
              <a:buSzPct val="100000"/>
              <a:buFont typeface="+mj-lt"/>
              <a:buAutoNum type="arabicPeriod" startAt="30"/>
            </a:pPr>
            <a:endParaRPr lang="en-GB" cap="none" dirty="0"/>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Shape 132"/>
        <p:cNvGrpSpPr/>
        <p:nvPr/>
      </p:nvGrpSpPr>
      <p:grpSpPr>
        <a:xfrm>
          <a:off x="0" y="0"/>
          <a:ext cx="0" cy="0"/>
          <a:chOff x="0" y="0"/>
          <a:chExt cx="0" cy="0"/>
        </a:xfrm>
      </p:grpSpPr>
      <p:sp>
        <p:nvSpPr>
          <p:cNvPr id="133" name="Google Shape;133;p7"/>
          <p:cNvSpPr txBox="1">
            <a:spLocks noGrp="1"/>
          </p:cNvSpPr>
          <p:nvPr>
            <p:ph idx="1"/>
          </p:nvPr>
        </p:nvSpPr>
        <p:spPr>
          <a:xfrm>
            <a:off x="735291" y="518474"/>
            <a:ext cx="11349872" cy="5790886"/>
          </a:xfrm>
          <a:prstGeom prst="rect">
            <a:avLst/>
          </a:prstGeom>
          <a:noFill/>
          <a:ln>
            <a:noFill/>
          </a:ln>
        </p:spPr>
        <p:txBody>
          <a:bodyPr spcFirstLastPara="1" wrap="square" lIns="45700" tIns="45700" rIns="45700" bIns="45700" anchor="t" anchorCtr="0">
            <a:normAutofit/>
          </a:bodyPr>
          <a:lstStyle/>
          <a:p>
            <a:pPr lvl="0" indent="-457200" algn="l" rtl="0">
              <a:lnSpc>
                <a:spcPct val="90000"/>
              </a:lnSpc>
              <a:spcBef>
                <a:spcPts val="0"/>
              </a:spcBef>
              <a:spcAft>
                <a:spcPts val="0"/>
              </a:spcAft>
              <a:buSzPts val="2200"/>
              <a:buFont typeface="+mj-lt"/>
              <a:buAutoNum type="arabicPeriod" startAt="37"/>
            </a:pPr>
            <a:r>
              <a:rPr lang="en-GB" b="1" cap="none" dirty="0" err="1"/>
              <a:t>Is_power_steering</a:t>
            </a:r>
            <a:r>
              <a:rPr lang="en-GB" b="1" cap="none" dirty="0"/>
              <a:t>:</a:t>
            </a:r>
            <a:r>
              <a:rPr lang="en-GB" cap="none" dirty="0"/>
              <a:t> A binary variable indicating whether the car has power steering.</a:t>
            </a:r>
          </a:p>
          <a:p>
            <a:pPr lvl="0" indent="-457200" algn="l" rtl="0">
              <a:lnSpc>
                <a:spcPct val="90000"/>
              </a:lnSpc>
              <a:spcBef>
                <a:spcPts val="1400"/>
              </a:spcBef>
              <a:spcAft>
                <a:spcPts val="0"/>
              </a:spcAft>
              <a:buSzPts val="2200"/>
              <a:buFont typeface="+mj-lt"/>
              <a:buAutoNum type="arabicPeriod" startAt="37"/>
            </a:pPr>
            <a:r>
              <a:rPr lang="en-GB" b="1" cap="none" dirty="0" err="1"/>
              <a:t>Is_driver_seat_height_adjustable</a:t>
            </a:r>
            <a:r>
              <a:rPr lang="en-GB" b="1" cap="none" dirty="0"/>
              <a:t>:</a:t>
            </a:r>
            <a:r>
              <a:rPr lang="en-GB" cap="none" dirty="0"/>
              <a:t> a binary variable indicating whether the driver's seat height is adjustable.</a:t>
            </a:r>
          </a:p>
          <a:p>
            <a:pPr lvl="0" indent="-457200" algn="l" rtl="0">
              <a:lnSpc>
                <a:spcPct val="90000"/>
              </a:lnSpc>
              <a:spcBef>
                <a:spcPts val="1400"/>
              </a:spcBef>
              <a:spcAft>
                <a:spcPts val="0"/>
              </a:spcAft>
              <a:buSzPts val="2200"/>
              <a:buFont typeface="+mj-lt"/>
              <a:buAutoNum type="arabicPeriod" startAt="37"/>
            </a:pPr>
            <a:r>
              <a:rPr lang="en-GB" b="1" cap="none" dirty="0" err="1"/>
              <a:t>Is_day_night_rear_view_mirror</a:t>
            </a:r>
            <a:r>
              <a:rPr lang="en-GB" b="1" cap="none" dirty="0"/>
              <a:t>:</a:t>
            </a:r>
            <a:r>
              <a:rPr lang="en-GB" cap="none" dirty="0"/>
              <a:t> a binary variable indicating whether the car has a day/night rearview mirror</a:t>
            </a:r>
          </a:p>
          <a:p>
            <a:pPr lvl="0" indent="-457200" algn="l" rtl="0">
              <a:lnSpc>
                <a:spcPct val="90000"/>
              </a:lnSpc>
              <a:spcBef>
                <a:spcPts val="1400"/>
              </a:spcBef>
              <a:spcAft>
                <a:spcPts val="0"/>
              </a:spcAft>
              <a:buSzPts val="2200"/>
              <a:buFont typeface="+mj-lt"/>
              <a:buAutoNum type="arabicPeriod" startAt="37"/>
            </a:pPr>
            <a:r>
              <a:rPr lang="en-GB" b="1" cap="none" dirty="0" err="1"/>
              <a:t>Is_ecw</a:t>
            </a:r>
            <a:r>
              <a:rPr lang="en-GB" b="1" cap="none" dirty="0"/>
              <a:t>:</a:t>
            </a:r>
            <a:r>
              <a:rPr lang="en-GB" cap="none" dirty="0"/>
              <a:t> A binary variable indicating whether the car has an electronic crash warning (ECW) system. ECW systems use sensors and algorithms to detect potential collisions and provide warnings to the driver.</a:t>
            </a:r>
          </a:p>
          <a:p>
            <a:pPr lvl="0" indent="-457200" algn="l" rtl="0">
              <a:lnSpc>
                <a:spcPct val="90000"/>
              </a:lnSpc>
              <a:spcBef>
                <a:spcPts val="1400"/>
              </a:spcBef>
              <a:spcAft>
                <a:spcPts val="0"/>
              </a:spcAft>
              <a:buSzPts val="2200"/>
              <a:buFont typeface="+mj-lt"/>
              <a:buAutoNum type="arabicPeriod" startAt="37"/>
            </a:pPr>
            <a:r>
              <a:rPr lang="en-GB" b="1" cap="none" dirty="0" err="1"/>
              <a:t>Is_speed_alert</a:t>
            </a:r>
            <a:r>
              <a:rPr lang="en-GB" b="1" cap="none" dirty="0"/>
              <a:t>:</a:t>
            </a:r>
            <a:r>
              <a:rPr lang="en-GB" cap="none" dirty="0"/>
              <a:t> a binary variable indicating whether the car has a speed alert system. Speed alert systems typically monitor the vehicle's speed and provide warnings or alerts to the driver when they exceed a predetermined speed limit.</a:t>
            </a:r>
          </a:p>
          <a:p>
            <a:pPr marL="482600" lvl="0" indent="-457200" algn="l" rtl="0">
              <a:lnSpc>
                <a:spcPct val="90000"/>
              </a:lnSpc>
              <a:spcBef>
                <a:spcPts val="1400"/>
              </a:spcBef>
              <a:spcAft>
                <a:spcPts val="0"/>
              </a:spcAft>
              <a:buSzPts val="1800"/>
              <a:buFont typeface="+mj-lt"/>
              <a:buAutoNum type="arabicPeriod" startAt="37"/>
            </a:pPr>
            <a:r>
              <a:rPr lang="en-GB" b="1" cap="none" dirty="0" err="1"/>
              <a:t>Ncap_rating</a:t>
            </a:r>
            <a:r>
              <a:rPr lang="en-GB" b="1" cap="none" dirty="0"/>
              <a:t>-</a:t>
            </a:r>
            <a:r>
              <a:rPr lang="en-GB" cap="none" dirty="0"/>
              <a:t> information about the safety rating of the car.</a:t>
            </a:r>
            <a:endParaRPr lang="en-GB" sz="2900" cap="none" dirty="0"/>
          </a:p>
          <a:p>
            <a:pPr marL="482600" lvl="0" indent="-457200" algn="l" rtl="0">
              <a:lnSpc>
                <a:spcPct val="90000"/>
              </a:lnSpc>
              <a:spcBef>
                <a:spcPts val="1400"/>
              </a:spcBef>
              <a:spcAft>
                <a:spcPts val="0"/>
              </a:spcAft>
              <a:buSzPts val="1800"/>
              <a:buFont typeface="+mj-lt"/>
              <a:buAutoNum type="arabicPeriod" startAt="37"/>
            </a:pPr>
            <a:r>
              <a:rPr lang="en-GB" b="1" cap="none" dirty="0" err="1"/>
              <a:t>Is_claim</a:t>
            </a:r>
            <a:r>
              <a:rPr lang="en-GB" b="1" cap="none" dirty="0"/>
              <a:t>-(target column)- 0- no, 1- yes</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773A6-1D4E-5585-2E5A-1B80ADA50CB1}"/>
              </a:ext>
            </a:extLst>
          </p:cNvPr>
          <p:cNvSpPr>
            <a:spLocks noGrp="1"/>
          </p:cNvSpPr>
          <p:nvPr>
            <p:ph type="title"/>
          </p:nvPr>
        </p:nvSpPr>
        <p:spPr>
          <a:xfrm>
            <a:off x="618776" y="226998"/>
            <a:ext cx="9720072" cy="517720"/>
          </a:xfrm>
        </p:spPr>
        <p:txBody>
          <a:bodyPr>
            <a:normAutofit fontScale="90000"/>
          </a:bodyPr>
          <a:lstStyle/>
          <a:p>
            <a:r>
              <a:rPr lang="en-GB" sz="3200" b="1" dirty="0"/>
              <a:t>Steps taken in dataset analysis and model building</a:t>
            </a:r>
            <a:endParaRPr lang="en-IN" sz="3200" b="1" dirty="0"/>
          </a:p>
        </p:txBody>
      </p:sp>
      <p:sp>
        <p:nvSpPr>
          <p:cNvPr id="3" name="Text Placeholder 2">
            <a:extLst>
              <a:ext uri="{FF2B5EF4-FFF2-40B4-BE49-F238E27FC236}">
                <a16:creationId xmlns:a16="http://schemas.microsoft.com/office/drawing/2014/main" id="{E2A37FB6-8F46-3F2A-F2C4-8D895C0B1DF0}"/>
              </a:ext>
            </a:extLst>
          </p:cNvPr>
          <p:cNvSpPr>
            <a:spLocks noGrp="1"/>
          </p:cNvSpPr>
          <p:nvPr>
            <p:ph idx="1"/>
          </p:nvPr>
        </p:nvSpPr>
        <p:spPr>
          <a:xfrm>
            <a:off x="805382" y="1190322"/>
            <a:ext cx="9720073" cy="5440680"/>
          </a:xfrm>
        </p:spPr>
        <p:txBody>
          <a:bodyPr>
            <a:normAutofit fontScale="92500" lnSpcReduction="10000"/>
          </a:bodyPr>
          <a:lstStyle/>
          <a:p>
            <a:pPr>
              <a:buClrTx/>
              <a:buFont typeface="Wingdings" panose="05000000000000000000" pitchFamily="2" charset="2"/>
              <a:buChar char="§"/>
            </a:pPr>
            <a:r>
              <a:rPr lang="en-GB" cap="none" dirty="0">
                <a:solidFill>
                  <a:schemeClr val="tx1"/>
                </a:solidFill>
              </a:rPr>
              <a:t>Importing necessary libraries.</a:t>
            </a:r>
          </a:p>
          <a:p>
            <a:pPr>
              <a:buClrTx/>
              <a:buFont typeface="Wingdings" panose="05000000000000000000" pitchFamily="2" charset="2"/>
              <a:buChar char="§"/>
            </a:pPr>
            <a:r>
              <a:rPr lang="en-GB" cap="none" dirty="0">
                <a:solidFill>
                  <a:schemeClr val="tx1"/>
                </a:solidFill>
              </a:rPr>
              <a:t>Fetching information about the data.</a:t>
            </a:r>
          </a:p>
          <a:p>
            <a:pPr>
              <a:buClrTx/>
              <a:buFont typeface="Wingdings" panose="05000000000000000000" pitchFamily="2" charset="2"/>
              <a:buChar char="§"/>
            </a:pPr>
            <a:r>
              <a:rPr lang="en-GB" cap="none" dirty="0">
                <a:solidFill>
                  <a:schemeClr val="tx1"/>
                </a:solidFill>
              </a:rPr>
              <a:t>Exploratory data analysis.</a:t>
            </a:r>
          </a:p>
          <a:p>
            <a:pPr>
              <a:buClrTx/>
              <a:buFont typeface="Wingdings" panose="05000000000000000000" pitchFamily="2" charset="2"/>
              <a:buChar char="§"/>
            </a:pPr>
            <a:r>
              <a:rPr lang="en-GB" cap="none" dirty="0">
                <a:solidFill>
                  <a:schemeClr val="tx1"/>
                </a:solidFill>
              </a:rPr>
              <a:t>Dropping the un-necessary columns and fetching the categorical and numerical columns.</a:t>
            </a:r>
          </a:p>
          <a:p>
            <a:pPr>
              <a:buClrTx/>
              <a:buFont typeface="Wingdings" panose="05000000000000000000" pitchFamily="2" charset="2"/>
              <a:buChar char="§"/>
            </a:pPr>
            <a:r>
              <a:rPr lang="en-GB" cap="none" dirty="0">
                <a:solidFill>
                  <a:schemeClr val="tx1"/>
                </a:solidFill>
              </a:rPr>
              <a:t>Outlier removal using numerical columns.</a:t>
            </a:r>
          </a:p>
          <a:p>
            <a:pPr>
              <a:buClrTx/>
              <a:buFont typeface="Wingdings" panose="05000000000000000000" pitchFamily="2" charset="2"/>
              <a:buChar char="§"/>
            </a:pPr>
            <a:r>
              <a:rPr lang="en-GB" cap="none" dirty="0">
                <a:solidFill>
                  <a:schemeClr val="tx1"/>
                </a:solidFill>
              </a:rPr>
              <a:t>Use min-max scaler for scaling the numerical columns.</a:t>
            </a:r>
          </a:p>
          <a:p>
            <a:pPr>
              <a:buClrTx/>
              <a:buFont typeface="Wingdings" panose="05000000000000000000" pitchFamily="2" charset="2"/>
              <a:buChar char="§"/>
            </a:pPr>
            <a:r>
              <a:rPr lang="en-GB" cap="none" dirty="0">
                <a:solidFill>
                  <a:schemeClr val="tx1"/>
                </a:solidFill>
              </a:rPr>
              <a:t>Use label encoder for categorical columns</a:t>
            </a:r>
          </a:p>
          <a:p>
            <a:pPr>
              <a:buClrTx/>
              <a:buFont typeface="Wingdings" panose="05000000000000000000" pitchFamily="2" charset="2"/>
              <a:buChar char="§"/>
            </a:pPr>
            <a:r>
              <a:rPr lang="en-GB" cap="none" dirty="0">
                <a:solidFill>
                  <a:schemeClr val="tx1"/>
                </a:solidFill>
              </a:rPr>
              <a:t>Dropping the columns using correlation ,skewness  and kurtosis.</a:t>
            </a:r>
          </a:p>
          <a:p>
            <a:pPr>
              <a:buClrTx/>
              <a:buFont typeface="Wingdings" panose="05000000000000000000" pitchFamily="2" charset="2"/>
              <a:buChar char="§"/>
            </a:pPr>
            <a:r>
              <a:rPr lang="en-GB" cap="none" dirty="0">
                <a:solidFill>
                  <a:schemeClr val="tx1"/>
                </a:solidFill>
              </a:rPr>
              <a:t>Oversampling for the unbalanced dataset</a:t>
            </a:r>
          </a:p>
          <a:p>
            <a:pPr>
              <a:buClrTx/>
              <a:buFont typeface="Wingdings" panose="05000000000000000000" pitchFamily="2" charset="2"/>
              <a:buChar char="§"/>
            </a:pPr>
            <a:r>
              <a:rPr lang="en-GB" cap="none" dirty="0">
                <a:solidFill>
                  <a:schemeClr val="tx1"/>
                </a:solidFill>
              </a:rPr>
              <a:t>Model building  using different classification algorithms.</a:t>
            </a:r>
          </a:p>
          <a:p>
            <a:pPr>
              <a:buClrTx/>
              <a:buFont typeface="Wingdings" panose="05000000000000000000" pitchFamily="2" charset="2"/>
              <a:buChar char="§"/>
            </a:pPr>
            <a:r>
              <a:rPr lang="en-GB" cap="none" dirty="0">
                <a:solidFill>
                  <a:schemeClr val="tx1"/>
                </a:solidFill>
              </a:rPr>
              <a:t>Hyperparameter tuning for random forest</a:t>
            </a:r>
          </a:p>
          <a:p>
            <a:pPr>
              <a:buClrTx/>
              <a:buFont typeface="Wingdings" panose="05000000000000000000" pitchFamily="2" charset="2"/>
              <a:buChar char="§"/>
            </a:pPr>
            <a:r>
              <a:rPr lang="en-GB" cap="none" dirty="0">
                <a:solidFill>
                  <a:schemeClr val="tx1"/>
                </a:solidFill>
              </a:rPr>
              <a:t>Conclusion</a:t>
            </a:r>
          </a:p>
          <a:p>
            <a:pPr>
              <a:buClrTx/>
              <a:buFont typeface="Wingdings" panose="05000000000000000000" pitchFamily="2" charset="2"/>
              <a:buChar char="§"/>
            </a:pPr>
            <a:endParaRPr lang="en-GB" cap="none" dirty="0">
              <a:solidFill>
                <a:schemeClr val="tx1"/>
              </a:solidFill>
            </a:endParaRPr>
          </a:p>
          <a:p>
            <a:pPr>
              <a:buClrTx/>
              <a:buFont typeface="Wingdings" panose="05000000000000000000" pitchFamily="2" charset="2"/>
              <a:buChar char="§"/>
            </a:pPr>
            <a:endParaRPr lang="en-IN" cap="none" dirty="0">
              <a:solidFill>
                <a:schemeClr val="tx1"/>
              </a:solidFill>
            </a:endParaRPr>
          </a:p>
        </p:txBody>
      </p:sp>
    </p:spTree>
    <p:extLst>
      <p:ext uri="{BB962C8B-B14F-4D97-AF65-F5344CB8AC3E}">
        <p14:creationId xmlns:p14="http://schemas.microsoft.com/office/powerpoint/2010/main" val="790697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DA66ED-1137-56BC-9497-473610A8000F}"/>
              </a:ext>
            </a:extLst>
          </p:cNvPr>
          <p:cNvSpPr txBox="1"/>
          <p:nvPr/>
        </p:nvSpPr>
        <p:spPr>
          <a:xfrm>
            <a:off x="304801" y="1167123"/>
            <a:ext cx="4696691" cy="307777"/>
          </a:xfrm>
          <a:prstGeom prst="rect">
            <a:avLst/>
          </a:prstGeom>
          <a:noFill/>
        </p:spPr>
        <p:txBody>
          <a:bodyPr wrap="square" rtlCol="0">
            <a:spAutoFit/>
          </a:bodyPr>
          <a:lstStyle/>
          <a:p>
            <a:r>
              <a:rPr lang="en-GB" b="1" dirty="0"/>
              <a:t>EDA :1) Target Variable : </a:t>
            </a:r>
            <a:r>
              <a:rPr lang="en-GB" b="1" dirty="0" err="1"/>
              <a:t>is_claim</a:t>
            </a:r>
            <a:r>
              <a:rPr lang="en-GB" b="1" dirty="0"/>
              <a:t> </a:t>
            </a:r>
            <a:endParaRPr lang="en-IN" b="1" dirty="0"/>
          </a:p>
        </p:txBody>
      </p:sp>
      <p:pic>
        <p:nvPicPr>
          <p:cNvPr id="8" name="Picture 7">
            <a:extLst>
              <a:ext uri="{FF2B5EF4-FFF2-40B4-BE49-F238E27FC236}">
                <a16:creationId xmlns:a16="http://schemas.microsoft.com/office/drawing/2014/main" id="{0CC3C6C4-8AB9-DB0C-3A7E-68A7F5C2A774}"/>
              </a:ext>
            </a:extLst>
          </p:cNvPr>
          <p:cNvPicPr>
            <a:picLocks noChangeAspect="1"/>
          </p:cNvPicPr>
          <p:nvPr/>
        </p:nvPicPr>
        <p:blipFill>
          <a:blip r:embed="rId2"/>
          <a:stretch>
            <a:fillRect/>
          </a:stretch>
        </p:blipFill>
        <p:spPr>
          <a:xfrm>
            <a:off x="4143775" y="349944"/>
            <a:ext cx="5474153" cy="1986936"/>
          </a:xfrm>
          <a:prstGeom prst="rect">
            <a:avLst/>
          </a:prstGeom>
        </p:spPr>
      </p:pic>
      <p:pic>
        <p:nvPicPr>
          <p:cNvPr id="10" name="Picture 9">
            <a:extLst>
              <a:ext uri="{FF2B5EF4-FFF2-40B4-BE49-F238E27FC236}">
                <a16:creationId xmlns:a16="http://schemas.microsoft.com/office/drawing/2014/main" id="{4A537381-F389-567C-1901-6097702E654B}"/>
              </a:ext>
            </a:extLst>
          </p:cNvPr>
          <p:cNvPicPr>
            <a:picLocks noChangeAspect="1"/>
          </p:cNvPicPr>
          <p:nvPr/>
        </p:nvPicPr>
        <p:blipFill>
          <a:blip r:embed="rId3"/>
          <a:stretch>
            <a:fillRect/>
          </a:stretch>
        </p:blipFill>
        <p:spPr>
          <a:xfrm>
            <a:off x="3284038" y="2575943"/>
            <a:ext cx="8026693" cy="4130481"/>
          </a:xfrm>
          <a:prstGeom prst="rect">
            <a:avLst/>
          </a:prstGeom>
        </p:spPr>
      </p:pic>
      <p:sp>
        <p:nvSpPr>
          <p:cNvPr id="11" name="TextBox 10">
            <a:extLst>
              <a:ext uri="{FF2B5EF4-FFF2-40B4-BE49-F238E27FC236}">
                <a16:creationId xmlns:a16="http://schemas.microsoft.com/office/drawing/2014/main" id="{E277FDEC-F249-FC69-FFC0-5F1B4296F623}"/>
              </a:ext>
            </a:extLst>
          </p:cNvPr>
          <p:cNvSpPr txBox="1"/>
          <p:nvPr/>
        </p:nvSpPr>
        <p:spPr>
          <a:xfrm>
            <a:off x="161366" y="4282057"/>
            <a:ext cx="3469340" cy="307777"/>
          </a:xfrm>
          <a:prstGeom prst="rect">
            <a:avLst/>
          </a:prstGeom>
          <a:noFill/>
        </p:spPr>
        <p:txBody>
          <a:bodyPr wrap="square" rtlCol="0">
            <a:spAutoFit/>
          </a:bodyPr>
          <a:lstStyle/>
          <a:p>
            <a:r>
              <a:rPr lang="en-GB" b="1" dirty="0"/>
              <a:t>2.Distribution of Numerical Columns</a:t>
            </a:r>
            <a:endParaRPr lang="en-IN" b="1" dirty="0"/>
          </a:p>
        </p:txBody>
      </p:sp>
    </p:spTree>
    <p:extLst>
      <p:ext uri="{BB962C8B-B14F-4D97-AF65-F5344CB8AC3E}">
        <p14:creationId xmlns:p14="http://schemas.microsoft.com/office/powerpoint/2010/main" val="286962345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themeOverride>
</file>

<file path=ppt/theme/themeOverride2.xml><?xml version="1.0" encoding="utf-8"?>
<a:themeOverride xmlns:a="http://schemas.openxmlformats.org/drawingml/2006/main">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themeOverride>
</file>

<file path=ppt/theme/themeOverride3.xml><?xml version="1.0" encoding="utf-8"?>
<a:themeOverride xmlns:a="http://schemas.openxmlformats.org/drawingml/2006/main">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themeOverride>
</file>

<file path=ppt/theme/themeOverride4.xml><?xml version="1.0" encoding="utf-8"?>
<a:themeOverride xmlns:a="http://schemas.openxmlformats.org/drawingml/2006/main">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themeOverride>
</file>

<file path=docProps/app.xml><?xml version="1.0" encoding="utf-8"?>
<Properties xmlns="http://schemas.openxmlformats.org/officeDocument/2006/extended-properties" xmlns:vt="http://schemas.openxmlformats.org/officeDocument/2006/docPropsVTypes">
  <Template/>
  <TotalTime>71</TotalTime>
  <Words>1141</Words>
  <Application>Microsoft Office PowerPoint</Application>
  <PresentationFormat>Widescreen</PresentationFormat>
  <Paragraphs>103</Paragraphs>
  <Slides>15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Calibri</vt:lpstr>
      <vt:lpstr>Times New Roman</vt:lpstr>
      <vt:lpstr>Tw Cen MT</vt:lpstr>
      <vt:lpstr>Twentieth Century</vt:lpstr>
      <vt:lpstr>Wingdings</vt:lpstr>
      <vt:lpstr>Droplet</vt:lpstr>
      <vt:lpstr>Name -Talole Prajakta Vijay </vt:lpstr>
      <vt:lpstr>PowerPoint Presentation</vt:lpstr>
      <vt:lpstr>PowerPoint Presentation</vt:lpstr>
      <vt:lpstr>PowerPoint Presentation</vt:lpstr>
      <vt:lpstr>PowerPoint Presentation</vt:lpstr>
      <vt:lpstr>PowerPoint Presentation</vt:lpstr>
      <vt:lpstr>PowerPoint Presentation</vt:lpstr>
      <vt:lpstr>Steps taken in dataset analysis and model building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-Talole Prajakta Vijay </dc:title>
  <dc:creator>Prajakta Talole</dc:creator>
  <cp:lastModifiedBy>Prajakta Talole</cp:lastModifiedBy>
  <cp:revision>6</cp:revision>
  <dcterms:created xsi:type="dcterms:W3CDTF">2023-10-05T12:30:42Z</dcterms:created>
  <dcterms:modified xsi:type="dcterms:W3CDTF">2023-10-05T13:42:20Z</dcterms:modified>
</cp:coreProperties>
</file>