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8FBE1-1B1F-4721-8C3A-2563339C5B1C}" type="datetimeFigureOut">
              <a:rPr lang="en-IN" smtClean="0"/>
              <a:t>22-09-2024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C64A1B-07EE-4247-8925-8C5E4D11EE43}" type="slidenum">
              <a:rPr lang="en-IN" smtClean="0"/>
              <a:t>‹#›</a:t>
            </a:fld>
            <a:endParaRPr lang="en-IN"/>
          </a:p>
        </p:txBody>
      </p:sp>
    </p:spTree>
    <p:extLst>
      <p:ext uri="{BB962C8B-B14F-4D97-AF65-F5344CB8AC3E}">
        <p14:creationId xmlns:p14="http://schemas.microsoft.com/office/powerpoint/2010/main" val="396074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420709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52887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18937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7449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649556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7A8B0E-8E2A-4510-8929-8996FD689F17}"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911492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7A8B0E-8E2A-4510-8929-8996FD689F17}"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1969606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1900525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294403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11460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A8B0E-8E2A-4510-8929-8996FD689F1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64905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7A8B0E-8E2A-4510-8929-8996FD689F1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59691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7A8B0E-8E2A-4510-8929-8996FD689F1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93050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A8B0E-8E2A-4510-8929-8996FD689F17}" type="datetimeFigureOut">
              <a:rPr lang="en-IN" smtClean="0"/>
              <a:t>22-09-2024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70807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7A8B0E-8E2A-4510-8929-8996FD689F17}"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70461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67A8B0E-8E2A-4510-8929-8996FD689F17}" type="datetimeFigureOut">
              <a:rPr lang="en-IN" smtClean="0"/>
              <a:t>22-09-2024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147636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230911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A8B0E-8E2A-4510-8929-8996FD689F1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B09945-1B42-428D-8746-220B5F0E66CA}" type="slidenum">
              <a:rPr lang="en-IN" smtClean="0"/>
              <a:t>‹#›</a:t>
            </a:fld>
            <a:endParaRPr lang="en-IN"/>
          </a:p>
        </p:txBody>
      </p:sp>
    </p:spTree>
    <p:extLst>
      <p:ext uri="{BB962C8B-B14F-4D97-AF65-F5344CB8AC3E}">
        <p14:creationId xmlns:p14="http://schemas.microsoft.com/office/powerpoint/2010/main" val="322312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67A8B0E-8E2A-4510-8929-8996FD689F17}" type="datetimeFigureOut">
              <a:rPr lang="en-IN" smtClean="0"/>
              <a:t>22-09-2024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7B09945-1B42-428D-8746-220B5F0E66CA}" type="slidenum">
              <a:rPr lang="en-IN" smtClean="0"/>
              <a:t>‹#›</a:t>
            </a:fld>
            <a:endParaRPr lang="en-IN"/>
          </a:p>
        </p:txBody>
      </p:sp>
    </p:spTree>
    <p:extLst>
      <p:ext uri="{BB962C8B-B14F-4D97-AF65-F5344CB8AC3E}">
        <p14:creationId xmlns:p14="http://schemas.microsoft.com/office/powerpoint/2010/main" val="74617151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FC0-AFE0-9846-4FF9-3FED7EDCC3FB}"/>
              </a:ext>
            </a:extLst>
          </p:cNvPr>
          <p:cNvSpPr>
            <a:spLocks noGrp="1"/>
          </p:cNvSpPr>
          <p:nvPr>
            <p:ph type="ctrTitle"/>
          </p:nvPr>
        </p:nvSpPr>
        <p:spPr>
          <a:xfrm>
            <a:off x="1608841" y="1867081"/>
            <a:ext cx="9144000" cy="1234338"/>
          </a:xfrm>
        </p:spPr>
        <p:txBody>
          <a:bodyPr>
            <a:normAutofit/>
          </a:bodyPr>
          <a:lstStyle/>
          <a:p>
            <a:r>
              <a:rPr lang="en-GB" b="1" dirty="0">
                <a:solidFill>
                  <a:schemeClr val="accent1"/>
                </a:solidFill>
              </a:rPr>
              <a:t>Name -Talole Prajakta Vijay </a:t>
            </a:r>
            <a:endParaRPr lang="en-IN" b="1" dirty="0">
              <a:solidFill>
                <a:schemeClr val="accent1"/>
              </a:solidFill>
            </a:endParaRPr>
          </a:p>
        </p:txBody>
      </p:sp>
      <p:sp>
        <p:nvSpPr>
          <p:cNvPr id="5" name="Subtitle 4">
            <a:extLst>
              <a:ext uri="{FF2B5EF4-FFF2-40B4-BE49-F238E27FC236}">
                <a16:creationId xmlns:a16="http://schemas.microsoft.com/office/drawing/2014/main" id="{D4535B8C-8193-1397-801D-D7642B9F0086}"/>
              </a:ext>
            </a:extLst>
          </p:cNvPr>
          <p:cNvSpPr>
            <a:spLocks noGrp="1"/>
          </p:cNvSpPr>
          <p:nvPr>
            <p:ph type="subTitle" idx="1"/>
          </p:nvPr>
        </p:nvSpPr>
        <p:spPr/>
        <p:txBody>
          <a:bodyPr/>
          <a:lstStyle/>
          <a:p>
            <a:r>
              <a:rPr lang="en-GB" dirty="0"/>
              <a:t>Data Science Project</a:t>
            </a:r>
            <a:endParaRPr lang="en-IN" dirty="0"/>
          </a:p>
        </p:txBody>
      </p:sp>
    </p:spTree>
    <p:extLst>
      <p:ext uri="{BB962C8B-B14F-4D97-AF65-F5344CB8AC3E}">
        <p14:creationId xmlns:p14="http://schemas.microsoft.com/office/powerpoint/2010/main" val="83936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41FB1-0BAF-F0EC-025F-B1AD74714108}"/>
              </a:ext>
            </a:extLst>
          </p:cNvPr>
          <p:cNvSpPr txBox="1"/>
          <p:nvPr/>
        </p:nvSpPr>
        <p:spPr>
          <a:xfrm>
            <a:off x="1110698" y="694996"/>
            <a:ext cx="9711273"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Graphs Used for Exploratory Data Analysis </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5EBC40-DF92-0C35-3C58-CC71636F44FC}"/>
              </a:ext>
            </a:extLst>
          </p:cNvPr>
          <p:cNvSpPr txBox="1"/>
          <p:nvPr/>
        </p:nvSpPr>
        <p:spPr>
          <a:xfrm>
            <a:off x="1187777" y="1781666"/>
            <a:ext cx="9653048" cy="3539430"/>
          </a:xfrm>
          <a:prstGeom prst="rect">
            <a:avLst/>
          </a:prstGeom>
          <a:noFill/>
        </p:spPr>
        <p:txBody>
          <a:bodyPr wrap="square" rtlCol="0">
            <a:spAutoFit/>
          </a:bodyPr>
          <a:lstStyle/>
          <a:p>
            <a:pPr marL="342900" indent="-342900">
              <a:buAutoNum type="arabicPeriod"/>
            </a:pPr>
            <a:r>
              <a:rPr lang="en-GB" sz="3200" dirty="0"/>
              <a:t>Boxplot</a:t>
            </a:r>
          </a:p>
          <a:p>
            <a:pPr marL="342900" indent="-342900">
              <a:buAutoNum type="arabicPeriod"/>
            </a:pPr>
            <a:r>
              <a:rPr lang="en-GB" sz="3200" dirty="0"/>
              <a:t>Distribution Plot</a:t>
            </a:r>
          </a:p>
          <a:p>
            <a:pPr marL="342900" indent="-342900">
              <a:buAutoNum type="arabicPeriod"/>
            </a:pPr>
            <a:r>
              <a:rPr lang="en-GB" sz="3200" dirty="0"/>
              <a:t>Count Plot</a:t>
            </a:r>
          </a:p>
          <a:p>
            <a:pPr marL="342900" indent="-342900">
              <a:buAutoNum type="arabicPeriod"/>
            </a:pPr>
            <a:r>
              <a:rPr lang="en-GB" sz="3200" dirty="0"/>
              <a:t>Bar plot</a:t>
            </a:r>
          </a:p>
          <a:p>
            <a:pPr marL="342900" indent="-342900">
              <a:buAutoNum type="arabicPeriod"/>
            </a:pPr>
            <a:r>
              <a:rPr lang="en-GB" sz="3200" dirty="0"/>
              <a:t>Pie plot </a:t>
            </a:r>
          </a:p>
          <a:p>
            <a:pPr marL="342900" indent="-342900">
              <a:buAutoNum type="arabicPeriod"/>
            </a:pPr>
            <a:r>
              <a:rPr lang="en-GB" sz="3200" dirty="0"/>
              <a:t>Histogram plot</a:t>
            </a:r>
          </a:p>
          <a:p>
            <a:pPr marL="342900" indent="-342900">
              <a:buAutoNum type="arabicPeriod"/>
            </a:pPr>
            <a:r>
              <a:rPr lang="en-GB" sz="3200" dirty="0"/>
              <a:t>Heatmap</a:t>
            </a:r>
            <a:endParaRPr lang="en-IN" sz="3200" dirty="0"/>
          </a:p>
        </p:txBody>
      </p:sp>
    </p:spTree>
    <p:extLst>
      <p:ext uri="{BB962C8B-B14F-4D97-AF65-F5344CB8AC3E}">
        <p14:creationId xmlns:p14="http://schemas.microsoft.com/office/powerpoint/2010/main" val="92543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82169A-EECA-75AB-4F4A-02CF20C4002A}"/>
              </a:ext>
            </a:extLst>
          </p:cNvPr>
          <p:cNvSpPr txBox="1"/>
          <p:nvPr/>
        </p:nvSpPr>
        <p:spPr>
          <a:xfrm>
            <a:off x="763571" y="603316"/>
            <a:ext cx="9634194" cy="6740307"/>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For Encoding : </a:t>
            </a:r>
            <a:r>
              <a:rPr lang="en-GB" sz="2400" dirty="0">
                <a:latin typeface="Times New Roman" panose="02020603050405020304" pitchFamily="18" charset="0"/>
                <a:cs typeface="Times New Roman" panose="02020603050405020304" pitchFamily="18" charset="0"/>
              </a:rPr>
              <a:t>Label Encoder</a:t>
            </a:r>
          </a:p>
          <a:p>
            <a:r>
              <a:rPr lang="en-GB" sz="2400" b="1" dirty="0">
                <a:latin typeface="Times New Roman" panose="02020603050405020304" pitchFamily="18" charset="0"/>
                <a:cs typeface="Times New Roman" panose="02020603050405020304" pitchFamily="18" charset="0"/>
              </a:rPr>
              <a:t>For Scaling : </a:t>
            </a:r>
            <a:r>
              <a:rPr lang="en-GB" sz="2400" dirty="0">
                <a:latin typeface="Times New Roman" panose="02020603050405020304" pitchFamily="18" charset="0"/>
                <a:cs typeface="Times New Roman" panose="02020603050405020304" pitchFamily="18" charset="0"/>
              </a:rPr>
              <a:t>Min-Max Scaler</a:t>
            </a:r>
            <a:endParaRPr lang="en-GB" sz="2400" b="1"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Algorithms used :</a:t>
            </a:r>
          </a:p>
          <a:p>
            <a:r>
              <a:rPr lang="en-GB" sz="2400" dirty="0">
                <a:latin typeface="Times New Roman" panose="02020603050405020304" pitchFamily="18" charset="0"/>
                <a:cs typeface="Times New Roman" panose="02020603050405020304" pitchFamily="18" charset="0"/>
              </a:rPr>
              <a:t>1. Logistic Regression</a:t>
            </a:r>
          </a:p>
          <a:p>
            <a:r>
              <a:rPr lang="en-GB" sz="2400" dirty="0">
                <a:latin typeface="Times New Roman" panose="02020603050405020304" pitchFamily="18" charset="0"/>
                <a:cs typeface="Times New Roman" panose="02020603050405020304" pitchFamily="18" charset="0"/>
              </a:rPr>
              <a:t>2. Decision Tree </a:t>
            </a:r>
          </a:p>
          <a:p>
            <a:r>
              <a:rPr lang="en-GB" sz="2400" dirty="0">
                <a:latin typeface="Times New Roman" panose="02020603050405020304" pitchFamily="18" charset="0"/>
                <a:cs typeface="Times New Roman" panose="02020603050405020304" pitchFamily="18" charset="0"/>
              </a:rPr>
              <a:t>3.Random Forest</a:t>
            </a:r>
          </a:p>
          <a:p>
            <a:r>
              <a:rPr lang="en-GB" sz="2400" dirty="0">
                <a:latin typeface="Times New Roman" panose="02020603050405020304" pitchFamily="18" charset="0"/>
                <a:cs typeface="Times New Roman" panose="02020603050405020304" pitchFamily="18" charset="0"/>
              </a:rPr>
              <a:t>4.Bagging</a:t>
            </a:r>
          </a:p>
          <a:p>
            <a:r>
              <a:rPr lang="en-GB" sz="2400" dirty="0">
                <a:latin typeface="Times New Roman" panose="02020603050405020304" pitchFamily="18" charset="0"/>
                <a:cs typeface="Times New Roman" panose="02020603050405020304" pitchFamily="18" charset="0"/>
              </a:rPr>
              <a:t>5.Adaboost</a:t>
            </a:r>
          </a:p>
          <a:p>
            <a:r>
              <a:rPr lang="en-GB" sz="2400" dirty="0">
                <a:latin typeface="Times New Roman" panose="02020603050405020304" pitchFamily="18" charset="0"/>
                <a:cs typeface="Times New Roman" panose="02020603050405020304" pitchFamily="18" charset="0"/>
              </a:rPr>
              <a:t>6.GradientBoosting</a:t>
            </a:r>
          </a:p>
          <a:p>
            <a:r>
              <a:rPr lang="en-GB" sz="2400" dirty="0">
                <a:latin typeface="Times New Roman" panose="02020603050405020304" pitchFamily="18" charset="0"/>
                <a:cs typeface="Times New Roman" panose="02020603050405020304" pitchFamily="18" charset="0"/>
              </a:rPr>
              <a:t>7.XGBoost</a:t>
            </a:r>
          </a:p>
          <a:p>
            <a:r>
              <a:rPr lang="en-GB" sz="2400" dirty="0">
                <a:latin typeface="Times New Roman" panose="02020603050405020304" pitchFamily="18" charset="0"/>
                <a:cs typeface="Times New Roman" panose="02020603050405020304" pitchFamily="18" charset="0"/>
              </a:rPr>
              <a:t>8.Naive-Bayes</a:t>
            </a:r>
          </a:p>
          <a:p>
            <a:r>
              <a:rPr lang="en-GB" sz="2400" dirty="0">
                <a:latin typeface="Times New Roman" panose="02020603050405020304" pitchFamily="18" charset="0"/>
                <a:cs typeface="Times New Roman" panose="02020603050405020304" pitchFamily="18" charset="0"/>
              </a:rPr>
              <a:t>9.K-nearestNeighbor</a:t>
            </a:r>
          </a:p>
          <a:p>
            <a:r>
              <a:rPr lang="en-GB" sz="2400" dirty="0">
                <a:latin typeface="Times New Roman" panose="02020603050405020304" pitchFamily="18" charset="0"/>
                <a:cs typeface="Times New Roman" panose="02020603050405020304" pitchFamily="18" charset="0"/>
              </a:rPr>
              <a:t>10.Voting Classifier</a:t>
            </a:r>
          </a:p>
          <a:p>
            <a:r>
              <a:rPr lang="en-GB" sz="2400" dirty="0">
                <a:latin typeface="Times New Roman" panose="02020603050405020304" pitchFamily="18" charset="0"/>
                <a:cs typeface="Times New Roman" panose="02020603050405020304" pitchFamily="18" charset="0"/>
              </a:rPr>
              <a:t>11.Extra tree Classifier</a:t>
            </a:r>
          </a:p>
          <a:p>
            <a:r>
              <a:rPr lang="en-GB" sz="2400" dirty="0">
                <a:latin typeface="Times New Roman" panose="02020603050405020304" pitchFamily="18" charset="0"/>
                <a:cs typeface="Times New Roman" panose="02020603050405020304" pitchFamily="18" charset="0"/>
              </a:rPr>
              <a:t>12.Hyperparameter Tuning for Random Forest using Randomized Search CV.</a:t>
            </a: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12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37D78-503A-2867-29AC-7797F3417ECD}"/>
              </a:ext>
            </a:extLst>
          </p:cNvPr>
          <p:cNvSpPr txBox="1"/>
          <p:nvPr/>
        </p:nvSpPr>
        <p:spPr>
          <a:xfrm>
            <a:off x="0" y="-54274"/>
            <a:ext cx="5929459" cy="584775"/>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Conclusion</a:t>
            </a:r>
            <a:r>
              <a:rPr lang="en-GB" dirty="0"/>
              <a:t> </a:t>
            </a:r>
            <a:endParaRPr lang="en-IN" dirty="0"/>
          </a:p>
        </p:txBody>
      </p:sp>
      <p:pic>
        <p:nvPicPr>
          <p:cNvPr id="4" name="Picture 3">
            <a:extLst>
              <a:ext uri="{FF2B5EF4-FFF2-40B4-BE49-F238E27FC236}">
                <a16:creationId xmlns:a16="http://schemas.microsoft.com/office/drawing/2014/main" id="{5683F0C3-F909-3FE5-82FD-25D25CC02692}"/>
              </a:ext>
            </a:extLst>
          </p:cNvPr>
          <p:cNvPicPr>
            <a:picLocks noChangeAspect="1"/>
          </p:cNvPicPr>
          <p:nvPr/>
        </p:nvPicPr>
        <p:blipFill>
          <a:blip r:embed="rId2"/>
          <a:stretch>
            <a:fillRect/>
          </a:stretch>
        </p:blipFill>
        <p:spPr>
          <a:xfrm>
            <a:off x="0" y="527689"/>
            <a:ext cx="5834188" cy="3821681"/>
          </a:xfrm>
          <a:prstGeom prst="rect">
            <a:avLst/>
          </a:prstGeom>
        </p:spPr>
      </p:pic>
      <p:pic>
        <p:nvPicPr>
          <p:cNvPr id="6" name="Picture 5">
            <a:extLst>
              <a:ext uri="{FF2B5EF4-FFF2-40B4-BE49-F238E27FC236}">
                <a16:creationId xmlns:a16="http://schemas.microsoft.com/office/drawing/2014/main" id="{134A9984-17A2-8CA0-B773-E90A666B5A0C}"/>
              </a:ext>
            </a:extLst>
          </p:cNvPr>
          <p:cNvPicPr>
            <a:picLocks noChangeAspect="1"/>
          </p:cNvPicPr>
          <p:nvPr/>
        </p:nvPicPr>
        <p:blipFill>
          <a:blip r:embed="rId3"/>
          <a:stretch>
            <a:fillRect/>
          </a:stretch>
        </p:blipFill>
        <p:spPr>
          <a:xfrm>
            <a:off x="5409983" y="433932"/>
            <a:ext cx="6601905" cy="3915438"/>
          </a:xfrm>
          <a:prstGeom prst="rect">
            <a:avLst/>
          </a:prstGeom>
        </p:spPr>
      </p:pic>
      <p:pic>
        <p:nvPicPr>
          <p:cNvPr id="8" name="Picture 7">
            <a:extLst>
              <a:ext uri="{FF2B5EF4-FFF2-40B4-BE49-F238E27FC236}">
                <a16:creationId xmlns:a16="http://schemas.microsoft.com/office/drawing/2014/main" id="{D6ECE1E3-B21C-C027-9AF0-2EE8F7C68221}"/>
              </a:ext>
            </a:extLst>
          </p:cNvPr>
          <p:cNvPicPr>
            <a:picLocks noChangeAspect="1"/>
          </p:cNvPicPr>
          <p:nvPr/>
        </p:nvPicPr>
        <p:blipFill>
          <a:blip r:embed="rId4"/>
          <a:stretch>
            <a:fillRect/>
          </a:stretch>
        </p:blipFill>
        <p:spPr>
          <a:xfrm>
            <a:off x="1819373" y="4349370"/>
            <a:ext cx="7598004" cy="3055885"/>
          </a:xfrm>
          <a:prstGeom prst="rect">
            <a:avLst/>
          </a:prstGeom>
        </p:spPr>
      </p:pic>
    </p:spTree>
    <p:extLst>
      <p:ext uri="{BB962C8B-B14F-4D97-AF65-F5344CB8AC3E}">
        <p14:creationId xmlns:p14="http://schemas.microsoft.com/office/powerpoint/2010/main" val="271943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134427-7F5D-0D51-1473-7A28E5FB9C1C}"/>
              </a:ext>
            </a:extLst>
          </p:cNvPr>
          <p:cNvSpPr txBox="1"/>
          <p:nvPr/>
        </p:nvSpPr>
        <p:spPr>
          <a:xfrm>
            <a:off x="1508289" y="1018095"/>
            <a:ext cx="9615340" cy="5016758"/>
          </a:xfrm>
          <a:prstGeom prst="rect">
            <a:avLst/>
          </a:prstGeom>
          <a:noFill/>
        </p:spPr>
        <p:txBody>
          <a:bodyPr wrap="square" rtlCol="0">
            <a:spAutoFit/>
          </a:bodyPr>
          <a:lstStyle/>
          <a:p>
            <a:r>
              <a:rPr lang="en-GB" sz="3200" dirty="0"/>
              <a:t>1.From The above slide we can say that Random Forest Classifier ,Decision Tree and Naïve Bayes Classifiers are giving highest good Accuracy .</a:t>
            </a:r>
          </a:p>
          <a:p>
            <a:r>
              <a:rPr lang="en-GB" sz="3200" dirty="0"/>
              <a:t>2. Also the same Algorithms are giving Good recall for the class 0.</a:t>
            </a:r>
          </a:p>
          <a:p>
            <a:r>
              <a:rPr lang="en-GB" sz="3200" dirty="0"/>
              <a:t>So we can say that we can use any of the model by using hyperparameter tuning for the prediction in this Insurance Claim Dataset.</a:t>
            </a:r>
          </a:p>
          <a:p>
            <a:endParaRPr lang="en-GB" sz="3200" dirty="0"/>
          </a:p>
          <a:p>
            <a:r>
              <a:rPr lang="en-GB" sz="3200" dirty="0"/>
              <a:t> </a:t>
            </a:r>
            <a:endParaRPr lang="en-IN" sz="3200" dirty="0"/>
          </a:p>
        </p:txBody>
      </p:sp>
    </p:spTree>
    <p:extLst>
      <p:ext uri="{BB962C8B-B14F-4D97-AF65-F5344CB8AC3E}">
        <p14:creationId xmlns:p14="http://schemas.microsoft.com/office/powerpoint/2010/main" val="10052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CA64A-47DC-35C8-D43A-CB2C73CF9DD1}"/>
              </a:ext>
            </a:extLst>
          </p:cNvPr>
          <p:cNvSpPr txBox="1"/>
          <p:nvPr/>
        </p:nvSpPr>
        <p:spPr>
          <a:xfrm>
            <a:off x="367645" y="848412"/>
            <a:ext cx="10689995" cy="1384995"/>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Hyperparameter Tuning for Random Forest Using </a:t>
            </a:r>
            <a:r>
              <a:rPr lang="en-GB" sz="2800" dirty="0" err="1">
                <a:latin typeface="Times New Roman" panose="02020603050405020304" pitchFamily="18" charset="0"/>
                <a:cs typeface="Times New Roman" panose="02020603050405020304" pitchFamily="18" charset="0"/>
              </a:rPr>
              <a:t>Randomizerd</a:t>
            </a:r>
            <a:r>
              <a:rPr lang="en-GB" sz="2800" dirty="0">
                <a:latin typeface="Times New Roman" panose="02020603050405020304" pitchFamily="18" charset="0"/>
                <a:cs typeface="Times New Roman" panose="02020603050405020304" pitchFamily="18" charset="0"/>
              </a:rPr>
              <a:t> Search CV gives following Report :</a:t>
            </a:r>
          </a:p>
          <a:p>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5ADE5B-6EE4-E221-AB50-CA50F44409D1}"/>
              </a:ext>
            </a:extLst>
          </p:cNvPr>
          <p:cNvPicPr>
            <a:picLocks noChangeAspect="1"/>
          </p:cNvPicPr>
          <p:nvPr/>
        </p:nvPicPr>
        <p:blipFill>
          <a:blip r:embed="rId2"/>
          <a:stretch>
            <a:fillRect/>
          </a:stretch>
        </p:blipFill>
        <p:spPr>
          <a:xfrm>
            <a:off x="367645" y="1808406"/>
            <a:ext cx="6724830" cy="5049594"/>
          </a:xfrm>
          <a:prstGeom prst="rect">
            <a:avLst/>
          </a:prstGeom>
        </p:spPr>
      </p:pic>
      <p:sp>
        <p:nvSpPr>
          <p:cNvPr id="5" name="TextBox 4">
            <a:extLst>
              <a:ext uri="{FF2B5EF4-FFF2-40B4-BE49-F238E27FC236}">
                <a16:creationId xmlns:a16="http://schemas.microsoft.com/office/drawing/2014/main" id="{E8A06856-5F5A-9ED2-4125-17875454518E}"/>
              </a:ext>
            </a:extLst>
          </p:cNvPr>
          <p:cNvSpPr txBox="1"/>
          <p:nvPr/>
        </p:nvSpPr>
        <p:spPr>
          <a:xfrm>
            <a:off x="7277494" y="3205113"/>
            <a:ext cx="4546862" cy="523220"/>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Class 0 recall value is 84 %</a:t>
            </a:r>
            <a:endParaRPr lang="en-IN" sz="2800" b="1" dirty="0"/>
          </a:p>
        </p:txBody>
      </p:sp>
    </p:spTree>
    <p:extLst>
      <p:ext uri="{BB962C8B-B14F-4D97-AF65-F5344CB8AC3E}">
        <p14:creationId xmlns:p14="http://schemas.microsoft.com/office/powerpoint/2010/main" val="68438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B04E5-6DA8-D494-6077-5FA7EC0FFCB6}"/>
              </a:ext>
            </a:extLst>
          </p:cNvPr>
          <p:cNvSpPr txBox="1"/>
          <p:nvPr/>
        </p:nvSpPr>
        <p:spPr>
          <a:xfrm>
            <a:off x="2554664" y="1480008"/>
            <a:ext cx="7645138"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Best Algorithm For Prediction : Random Forest </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0D7DA1-BAA5-EEDE-2161-71366B1C07DE}"/>
              </a:ext>
            </a:extLst>
          </p:cNvPr>
          <p:cNvSpPr txBox="1"/>
          <p:nvPr/>
        </p:nvSpPr>
        <p:spPr>
          <a:xfrm>
            <a:off x="3987538" y="2767280"/>
            <a:ext cx="7202079" cy="1323439"/>
          </a:xfrm>
          <a:prstGeom prst="rect">
            <a:avLst/>
          </a:prstGeom>
          <a:noFill/>
        </p:spPr>
        <p:txBody>
          <a:bodyPr wrap="square" rtlCol="0">
            <a:spAutoFit/>
          </a:bodyPr>
          <a:lstStyle/>
          <a:p>
            <a:r>
              <a:rPr lang="en-GB" sz="8000" dirty="0">
                <a:latin typeface="Times New Roman" panose="02020603050405020304" pitchFamily="18" charset="0"/>
                <a:cs typeface="Times New Roman" panose="02020603050405020304" pitchFamily="18" charset="0"/>
              </a:rPr>
              <a:t>Thank You </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85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idx="1"/>
          </p:nvPr>
        </p:nvSpPr>
        <p:spPr>
          <a:xfrm>
            <a:off x="28281" y="1296869"/>
            <a:ext cx="11966222" cy="4757682"/>
          </a:xfrm>
          <a:prstGeom prst="rect">
            <a:avLst/>
          </a:prstGeom>
          <a:noFill/>
          <a:ln>
            <a:noFill/>
          </a:ln>
        </p:spPr>
        <p:txBody>
          <a:bodyPr spcFirstLastPara="1" wrap="square" lIns="45700" tIns="45700" rIns="45700" bIns="45700" anchor="t" anchorCtr="0">
            <a:noAutofit/>
          </a:bodyPr>
          <a:lstStyle/>
          <a:p>
            <a:pPr marL="91440" lvl="0" indent="-281940" algn="ctr" rtl="0">
              <a:lnSpc>
                <a:spcPct val="90000"/>
              </a:lnSpc>
              <a:spcBef>
                <a:spcPts val="0"/>
              </a:spcBef>
              <a:spcAft>
                <a:spcPts val="0"/>
              </a:spcAft>
              <a:buSzPct val="100000"/>
              <a:buChar char=" "/>
            </a:pPr>
            <a:r>
              <a:rPr lang="en-GB" sz="3600" cap="none" dirty="0">
                <a:latin typeface="Times New Roman" panose="02020603050405020304" pitchFamily="18" charset="0"/>
                <a:cs typeface="Times New Roman" panose="02020603050405020304" pitchFamily="18" charset="0"/>
              </a:rPr>
              <a:t>Develop 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p>
          <a:p>
            <a:pPr marL="91440" lvl="0" indent="-129222" algn="l" rtl="0">
              <a:lnSpc>
                <a:spcPct val="90000"/>
              </a:lnSpc>
              <a:spcBef>
                <a:spcPts val="1400"/>
              </a:spcBef>
              <a:spcAft>
                <a:spcPts val="0"/>
              </a:spcAft>
              <a:buSzPct val="100000"/>
              <a:buChar char=" "/>
            </a:pPr>
            <a:br>
              <a:rPr lang="en-GB" sz="3600" cap="none" dirty="0">
                <a:latin typeface="Times New Roman" panose="02020603050405020304" pitchFamily="18" charset="0"/>
                <a:cs typeface="Times New Roman" panose="02020603050405020304" pitchFamily="18" charset="0"/>
              </a:rPr>
            </a:br>
            <a:endParaRPr lang="en-GB" sz="3600" cap="none" dirty="0">
              <a:latin typeface="Times New Roman" panose="02020603050405020304" pitchFamily="18" charset="0"/>
              <a:cs typeface="Times New Roman" panose="02020603050405020304" pitchFamily="18" charset="0"/>
            </a:endParaRPr>
          </a:p>
        </p:txBody>
      </p:sp>
      <p:sp>
        <p:nvSpPr>
          <p:cNvPr id="102" name="Google Shape;102;p2"/>
          <p:cNvSpPr/>
          <p:nvPr/>
        </p:nvSpPr>
        <p:spPr>
          <a:xfrm>
            <a:off x="2055043" y="224384"/>
            <a:ext cx="811773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accent1"/>
                </a:solidFill>
                <a:latin typeface="Arial Black"/>
                <a:ea typeface="Arial Black"/>
                <a:cs typeface="Arial Black"/>
                <a:sym typeface="Arial Black"/>
              </a:rPr>
              <a:t>Problem Statement</a:t>
            </a:r>
            <a:endParaRPr sz="4800" b="0" i="0" u="none" strike="noStrike" cap="none" dirty="0">
              <a:solidFill>
                <a:schemeClr val="accent1"/>
              </a:solidFill>
              <a:latin typeface="Arial Black"/>
              <a:ea typeface="Arial Black"/>
              <a:cs typeface="Arial Black"/>
              <a:sym typeface="Arial Black"/>
            </a:endParaRPr>
          </a:p>
        </p:txBody>
      </p:sp>
      <p:pic>
        <p:nvPicPr>
          <p:cNvPr id="103" name="Google Shape;103;p2" descr="Learnbay | Facebook"/>
          <p:cNvPicPr preferRelativeResize="0"/>
          <p:nvPr/>
        </p:nvPicPr>
        <p:blipFill rotWithShape="1">
          <a:blip r:embed="rId3">
            <a:alphaModFix/>
          </a:blip>
          <a:srcRect/>
          <a:stretch/>
        </p:blipFill>
        <p:spPr>
          <a:xfrm>
            <a:off x="11350843" y="6054551"/>
            <a:ext cx="812876" cy="812876"/>
          </a:xfrm>
          <a:prstGeom prst="rect">
            <a:avLst/>
          </a:prstGeom>
          <a:noFill/>
          <a:ln>
            <a:noFill/>
          </a:ln>
        </p:spPr>
      </p:pic>
      <p:pic>
        <p:nvPicPr>
          <p:cNvPr id="104" name="Google Shape;104;p2" descr="Learnbay | Facebook"/>
          <p:cNvPicPr preferRelativeResize="0"/>
          <p:nvPr/>
        </p:nvPicPr>
        <p:blipFill rotWithShape="1">
          <a:blip r:embed="rId3">
            <a:alphaModFix/>
          </a:blip>
          <a:srcRect/>
          <a:stretch/>
        </p:blipFill>
        <p:spPr>
          <a:xfrm>
            <a:off x="11350843" y="6063978"/>
            <a:ext cx="812876" cy="812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p:nvPr/>
        </p:nvSpPr>
        <p:spPr>
          <a:xfrm>
            <a:off x="2461894" y="164696"/>
            <a:ext cx="609929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3200" b="0" i="0" u="none" strike="noStrike" cap="none" dirty="0">
                <a:solidFill>
                  <a:schemeClr val="accent1"/>
                </a:solidFill>
                <a:latin typeface="Arial Black"/>
                <a:ea typeface="Arial Black"/>
                <a:cs typeface="Arial Black"/>
                <a:sym typeface="Arial Black"/>
              </a:rPr>
              <a:t>Dataset Columns</a:t>
            </a:r>
            <a:endParaRPr sz="3200" b="0" i="0" u="none" strike="noStrike" cap="none" dirty="0">
              <a:solidFill>
                <a:srgbClr val="000000"/>
              </a:solidFill>
              <a:latin typeface="Arial"/>
              <a:ea typeface="Arial"/>
              <a:cs typeface="Arial"/>
              <a:sym typeface="Arial"/>
            </a:endParaRPr>
          </a:p>
        </p:txBody>
      </p:sp>
      <p:pic>
        <p:nvPicPr>
          <p:cNvPr id="110" name="Google Shape;110;p3" descr="Learnbay | Facebook"/>
          <p:cNvPicPr preferRelativeResize="0"/>
          <p:nvPr/>
        </p:nvPicPr>
        <p:blipFill rotWithShape="1">
          <a:blip r:embed="rId3">
            <a:alphaModFix/>
          </a:blip>
          <a:srcRect/>
          <a:stretch/>
        </p:blipFill>
        <p:spPr>
          <a:xfrm>
            <a:off x="11350843" y="6045124"/>
            <a:ext cx="812876" cy="812876"/>
          </a:xfrm>
          <a:prstGeom prst="rect">
            <a:avLst/>
          </a:prstGeom>
          <a:noFill/>
          <a:ln>
            <a:noFill/>
          </a:ln>
        </p:spPr>
      </p:pic>
      <p:sp>
        <p:nvSpPr>
          <p:cNvPr id="111" name="Google Shape;111;p3"/>
          <p:cNvSpPr txBox="1">
            <a:spLocks noGrp="1"/>
          </p:cNvSpPr>
          <p:nvPr>
            <p:ph idx="1"/>
          </p:nvPr>
        </p:nvSpPr>
        <p:spPr>
          <a:xfrm>
            <a:off x="886120" y="829559"/>
            <a:ext cx="11180189" cy="5948313"/>
          </a:xfrm>
          <a:prstGeom prst="rect">
            <a:avLst/>
          </a:prstGeom>
          <a:noFill/>
          <a:ln>
            <a:noFill/>
          </a:ln>
        </p:spPr>
        <p:txBody>
          <a:bodyPr spcFirstLastPara="1" wrap="square" lIns="45700" tIns="45700" rIns="45700" bIns="45700" anchor="t" anchorCtr="0">
            <a:normAutofit/>
          </a:bodyPr>
          <a:lstStyle/>
          <a:p>
            <a:pPr marL="457200" lvl="0" indent="-457200" algn="l" rtl="0">
              <a:lnSpc>
                <a:spcPct val="90000"/>
              </a:lnSpc>
              <a:spcBef>
                <a:spcPts val="0"/>
              </a:spcBef>
              <a:spcAft>
                <a:spcPts val="0"/>
              </a:spcAft>
              <a:buSzPct val="100000"/>
              <a:buFont typeface="Twentieth Century"/>
              <a:buAutoNum type="arabicPeriod"/>
            </a:pPr>
            <a:r>
              <a:rPr lang="en-GB" b="1" cap="none" dirty="0" err="1"/>
              <a:t>Policy_id</a:t>
            </a:r>
            <a:r>
              <a:rPr lang="en-GB" b="1" cap="none" dirty="0"/>
              <a:t>:</a:t>
            </a:r>
            <a:r>
              <a:rPr lang="en-GB" cap="none" dirty="0"/>
              <a:t> the unique identifier for each insurance policy.</a:t>
            </a:r>
          </a:p>
          <a:p>
            <a:pPr marL="457200" lvl="0" indent="-457200" algn="l" rtl="0">
              <a:lnSpc>
                <a:spcPct val="90000"/>
              </a:lnSpc>
              <a:spcBef>
                <a:spcPts val="1400"/>
              </a:spcBef>
              <a:spcAft>
                <a:spcPts val="0"/>
              </a:spcAft>
              <a:buSzPct val="100000"/>
              <a:buFont typeface="Twentieth Century"/>
              <a:buAutoNum type="arabicPeriod"/>
            </a:pPr>
            <a:r>
              <a:rPr lang="en-GB" b="1" cap="none" dirty="0" err="1"/>
              <a:t>Policy_tenure</a:t>
            </a:r>
            <a:r>
              <a:rPr lang="en-GB" b="1" cap="none" dirty="0"/>
              <a:t>:</a:t>
            </a:r>
            <a:r>
              <a:rPr lang="en-GB" cap="none" dirty="0"/>
              <a:t> the length of time (in years) that the policy has been active.</a:t>
            </a:r>
          </a:p>
          <a:p>
            <a:pPr marL="457200" lvl="0" indent="-457200" algn="l" rtl="0">
              <a:lnSpc>
                <a:spcPct val="90000"/>
              </a:lnSpc>
              <a:spcBef>
                <a:spcPts val="1400"/>
              </a:spcBef>
              <a:spcAft>
                <a:spcPts val="0"/>
              </a:spcAft>
              <a:buSzPct val="100000"/>
              <a:buFont typeface="Twentieth Century"/>
              <a:buAutoNum type="arabicPeriod"/>
            </a:pPr>
            <a:r>
              <a:rPr lang="en-GB" b="1" cap="none" dirty="0" err="1"/>
              <a:t>Age_of_car</a:t>
            </a:r>
            <a:r>
              <a:rPr lang="en-GB" b="1" cap="none" dirty="0"/>
              <a:t>:</a:t>
            </a:r>
            <a:r>
              <a:rPr lang="en-GB" cap="none" dirty="0"/>
              <a:t> the age of the insured car (in years) at the time the policy was taken.</a:t>
            </a:r>
          </a:p>
          <a:p>
            <a:pPr marL="457200" lvl="0" indent="-457200" algn="l" rtl="0">
              <a:lnSpc>
                <a:spcPct val="90000"/>
              </a:lnSpc>
              <a:spcBef>
                <a:spcPts val="1400"/>
              </a:spcBef>
              <a:spcAft>
                <a:spcPts val="0"/>
              </a:spcAft>
              <a:buSzPct val="100000"/>
              <a:buFont typeface="Twentieth Century"/>
              <a:buAutoNum type="arabicPeriod"/>
            </a:pPr>
            <a:r>
              <a:rPr lang="en-GB" b="1" cap="none" dirty="0" err="1"/>
              <a:t>Age_of_policyholder</a:t>
            </a:r>
            <a:r>
              <a:rPr lang="en-GB" b="1" cap="none" dirty="0"/>
              <a:t>:</a:t>
            </a:r>
            <a:r>
              <a:rPr lang="en-GB" cap="none" dirty="0"/>
              <a:t> the age of the policyholder (in years) at the time the policy was taken.</a:t>
            </a:r>
          </a:p>
          <a:p>
            <a:pPr marL="457200" lvl="0" indent="-457200" algn="l" rtl="0">
              <a:lnSpc>
                <a:spcPct val="90000"/>
              </a:lnSpc>
              <a:spcBef>
                <a:spcPts val="1400"/>
              </a:spcBef>
              <a:spcAft>
                <a:spcPts val="0"/>
              </a:spcAft>
              <a:buSzPct val="100000"/>
              <a:buFont typeface="Twentieth Century"/>
              <a:buAutoNum type="arabicPeriod"/>
            </a:pPr>
            <a:r>
              <a:rPr lang="en-GB" b="1" cap="none" dirty="0" err="1"/>
              <a:t>Area_cluster</a:t>
            </a:r>
            <a:r>
              <a:rPr lang="en-GB" b="1" cap="none" dirty="0"/>
              <a:t>:</a:t>
            </a:r>
            <a:r>
              <a:rPr lang="en-GB" cap="none" dirty="0"/>
              <a:t> a categorical variable representing the cluster or category to which the area of residence belongs.</a:t>
            </a:r>
          </a:p>
          <a:p>
            <a:pPr marL="457200" lvl="0" indent="-457200" algn="l" rtl="0">
              <a:lnSpc>
                <a:spcPct val="90000"/>
              </a:lnSpc>
              <a:spcBef>
                <a:spcPts val="1400"/>
              </a:spcBef>
              <a:spcAft>
                <a:spcPts val="0"/>
              </a:spcAft>
              <a:buSzPct val="100000"/>
              <a:buFont typeface="Twentieth Century"/>
              <a:buAutoNum type="arabicPeriod"/>
            </a:pPr>
            <a:r>
              <a:rPr lang="en-GB" b="1" cap="none" dirty="0" err="1"/>
              <a:t>Population_density</a:t>
            </a:r>
            <a:r>
              <a:rPr lang="en-GB" b="1" cap="none" dirty="0"/>
              <a:t>:</a:t>
            </a:r>
            <a:r>
              <a:rPr lang="en-GB" cap="none" dirty="0"/>
              <a:t> a measure of the population density of the area where the policyholder resides.</a:t>
            </a:r>
          </a:p>
          <a:p>
            <a:pPr marL="457200" lvl="0" indent="-457200" algn="l" rtl="0">
              <a:lnSpc>
                <a:spcPct val="90000"/>
              </a:lnSpc>
              <a:spcBef>
                <a:spcPts val="1400"/>
              </a:spcBef>
              <a:spcAft>
                <a:spcPts val="0"/>
              </a:spcAft>
              <a:buSzPct val="100000"/>
              <a:buFont typeface="Twentieth Century"/>
              <a:buAutoNum type="arabicPeriod"/>
            </a:pPr>
            <a:r>
              <a:rPr lang="en-GB" b="1" cap="none" dirty="0"/>
              <a:t>Make</a:t>
            </a:r>
            <a:r>
              <a:rPr lang="en-GB" cap="none" dirty="0"/>
              <a:t>:  the make or manufacturer of the insured car.</a:t>
            </a:r>
          </a:p>
          <a:p>
            <a:pPr marL="457200" lvl="0" indent="-457200" algn="l" rtl="0">
              <a:lnSpc>
                <a:spcPct val="90000"/>
              </a:lnSpc>
              <a:spcBef>
                <a:spcPts val="1400"/>
              </a:spcBef>
              <a:spcAft>
                <a:spcPts val="0"/>
              </a:spcAft>
              <a:buSzPct val="100000"/>
              <a:buFont typeface="Twentieth Century"/>
              <a:buAutoNum type="arabicPeriod"/>
            </a:pPr>
            <a:r>
              <a:rPr lang="en-GB" b="1" cap="none" dirty="0"/>
              <a:t>Segment:</a:t>
            </a:r>
            <a:r>
              <a:rPr lang="en-GB" cap="none" dirty="0"/>
              <a:t> the segment or category to which the insured car belongs (</a:t>
            </a:r>
            <a:r>
              <a:rPr lang="en-GB" cap="none" dirty="0" err="1"/>
              <a:t>e.G.</a:t>
            </a:r>
            <a:r>
              <a:rPr lang="en-GB" cap="none" dirty="0"/>
              <a:t>, Compact, sedan, SUV).</a:t>
            </a:r>
          </a:p>
          <a:p>
            <a:pPr marL="457200" lvl="0" indent="-457200" algn="l" rtl="0">
              <a:lnSpc>
                <a:spcPct val="90000"/>
              </a:lnSpc>
              <a:spcBef>
                <a:spcPts val="1400"/>
              </a:spcBef>
              <a:spcAft>
                <a:spcPts val="0"/>
              </a:spcAft>
              <a:buSzPct val="100000"/>
              <a:buFont typeface="Twentieth Century"/>
              <a:buAutoNum type="arabicPeriod"/>
            </a:pPr>
            <a:r>
              <a:rPr lang="en-GB" b="1" cap="none" dirty="0"/>
              <a:t>Model:</a:t>
            </a:r>
            <a:r>
              <a:rPr lang="en-GB" cap="none" dirty="0"/>
              <a:t> the specific model or variant of the insured car.</a:t>
            </a:r>
          </a:p>
          <a:p>
            <a:pPr marL="457200" lvl="0" indent="-457200" algn="l" rtl="0">
              <a:lnSpc>
                <a:spcPct val="90000"/>
              </a:lnSpc>
              <a:spcBef>
                <a:spcPts val="1400"/>
              </a:spcBef>
              <a:spcAft>
                <a:spcPts val="0"/>
              </a:spcAft>
              <a:buSzPct val="100000"/>
              <a:buFont typeface="Twentieth Century"/>
              <a:buAutoNum type="arabicPeriod"/>
            </a:pPr>
            <a:r>
              <a:rPr lang="en-GB" b="1" cap="none" dirty="0" err="1"/>
              <a:t>Fuel_type</a:t>
            </a:r>
            <a:r>
              <a:rPr lang="en-GB" b="1" cap="none" dirty="0"/>
              <a:t>:</a:t>
            </a:r>
            <a:r>
              <a:rPr lang="en-GB" cap="none" dirty="0"/>
              <a:t> the type of fuel used by the insured car (</a:t>
            </a:r>
            <a:r>
              <a:rPr lang="en-GB" cap="none" dirty="0" err="1"/>
              <a:t>e.G.</a:t>
            </a:r>
            <a:r>
              <a:rPr lang="en-GB" cap="none" dirty="0"/>
              <a:t>, Petrol, diesel, electric).</a:t>
            </a:r>
          </a:p>
          <a:p>
            <a:pPr marL="457200" lvl="0" indent="-327977" algn="l" rtl="0">
              <a:lnSpc>
                <a:spcPct val="90000"/>
              </a:lnSpc>
              <a:spcBef>
                <a:spcPts val="1400"/>
              </a:spcBef>
              <a:spcAft>
                <a:spcPts val="0"/>
              </a:spcAft>
              <a:buSzPct val="100000"/>
              <a:buFont typeface="Twentieth Century"/>
              <a:buNone/>
            </a:pPr>
            <a:endParaRPr lang="en-GB" cap="none" dirty="0"/>
          </a:p>
          <a:p>
            <a:pPr marL="0" lvl="0" indent="0" algn="l" rtl="0">
              <a:lnSpc>
                <a:spcPct val="90000"/>
              </a:lnSpc>
              <a:spcBef>
                <a:spcPts val="1400"/>
              </a:spcBef>
              <a:spcAft>
                <a:spcPts val="0"/>
              </a:spcAft>
              <a:buSzPct val="100000"/>
              <a:buNone/>
            </a:pPr>
            <a:br>
              <a:rPr lang="en-GB" cap="none" dirty="0"/>
            </a:br>
            <a:endParaRPr lang="en-GB" cap="non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115"/>
        <p:cNvGrpSpPr/>
        <p:nvPr/>
      </p:nvGrpSpPr>
      <p:grpSpPr>
        <a:xfrm>
          <a:off x="0" y="0"/>
          <a:ext cx="0" cy="0"/>
          <a:chOff x="0" y="0"/>
          <a:chExt cx="0" cy="0"/>
        </a:xfrm>
      </p:grpSpPr>
      <p:pic>
        <p:nvPicPr>
          <p:cNvPr id="116" name="Google Shape;116;p4" descr="Learnbay | Facebook"/>
          <p:cNvPicPr preferRelativeResize="0"/>
          <p:nvPr/>
        </p:nvPicPr>
        <p:blipFill rotWithShape="1">
          <a:blip r:embed="rId4">
            <a:alphaModFix/>
          </a:blip>
          <a:srcRect/>
          <a:stretch/>
        </p:blipFill>
        <p:spPr>
          <a:xfrm>
            <a:off x="11350843" y="6045124"/>
            <a:ext cx="812876" cy="812876"/>
          </a:xfrm>
          <a:prstGeom prst="rect">
            <a:avLst/>
          </a:prstGeom>
          <a:noFill/>
          <a:ln>
            <a:noFill/>
          </a:ln>
        </p:spPr>
      </p:pic>
      <p:sp>
        <p:nvSpPr>
          <p:cNvPr id="117" name="Google Shape;117;p4"/>
          <p:cNvSpPr txBox="1">
            <a:spLocks noGrp="1"/>
          </p:cNvSpPr>
          <p:nvPr>
            <p:ph idx="1"/>
          </p:nvPr>
        </p:nvSpPr>
        <p:spPr>
          <a:xfrm>
            <a:off x="678730" y="329937"/>
            <a:ext cx="11208470" cy="6221691"/>
          </a:xfrm>
          <a:prstGeom prst="rect">
            <a:avLst/>
          </a:prstGeom>
          <a:noFill/>
          <a:ln>
            <a:noFill/>
          </a:ln>
        </p:spPr>
        <p:txBody>
          <a:bodyPr spcFirstLastPara="1" wrap="square" lIns="45700" tIns="45700" rIns="45700" bIns="45700" anchor="t" anchorCtr="0">
            <a:normAutofit/>
          </a:bodyPr>
          <a:lstStyle/>
          <a:p>
            <a:pPr lvl="0" indent="-457200" algn="l" rtl="0">
              <a:lnSpc>
                <a:spcPct val="90000"/>
              </a:lnSpc>
              <a:spcBef>
                <a:spcPts val="0"/>
              </a:spcBef>
              <a:spcAft>
                <a:spcPts val="0"/>
              </a:spcAft>
              <a:buSzPts val="2200"/>
              <a:buFont typeface="+mj-lt"/>
              <a:buAutoNum type="arabicPeriod" startAt="11"/>
            </a:pPr>
            <a:r>
              <a:rPr lang="en-GB" b="1" cap="none" dirty="0" err="1"/>
              <a:t>Max_torque</a:t>
            </a:r>
            <a:r>
              <a:rPr lang="en-GB" b="1" cap="none" dirty="0"/>
              <a:t>:</a:t>
            </a:r>
            <a:r>
              <a:rPr lang="en-GB" cap="none" dirty="0"/>
              <a:t> the maximum torque output of the car's engine.</a:t>
            </a:r>
          </a:p>
          <a:p>
            <a:pPr lvl="0" indent="-457200" algn="l" rtl="0">
              <a:lnSpc>
                <a:spcPct val="90000"/>
              </a:lnSpc>
              <a:spcBef>
                <a:spcPts val="1400"/>
              </a:spcBef>
              <a:spcAft>
                <a:spcPts val="0"/>
              </a:spcAft>
              <a:buSzPts val="2200"/>
              <a:buFont typeface="+mj-lt"/>
              <a:buAutoNum type="arabicPeriod" startAt="11"/>
            </a:pPr>
            <a:r>
              <a:rPr lang="en-GB" b="1" cap="none" dirty="0" err="1"/>
              <a:t>Max_power</a:t>
            </a:r>
            <a:r>
              <a:rPr lang="en-GB" b="1" cap="none" dirty="0"/>
              <a:t>:</a:t>
            </a:r>
            <a:r>
              <a:rPr lang="en-GB" cap="none" dirty="0"/>
              <a:t> the maximum power output of the car's engine.</a:t>
            </a:r>
          </a:p>
          <a:p>
            <a:pPr lvl="0" indent="-457200" algn="l" rtl="0">
              <a:lnSpc>
                <a:spcPct val="90000"/>
              </a:lnSpc>
              <a:spcBef>
                <a:spcPts val="1400"/>
              </a:spcBef>
              <a:spcAft>
                <a:spcPts val="0"/>
              </a:spcAft>
              <a:buSzPts val="2200"/>
              <a:buFont typeface="+mj-lt"/>
              <a:buAutoNum type="arabicPeriod" startAt="11"/>
            </a:pPr>
            <a:r>
              <a:rPr lang="en-GB" b="1" cap="none" dirty="0" err="1"/>
              <a:t>Engine_type</a:t>
            </a:r>
            <a:r>
              <a:rPr lang="en-GB" b="1" cap="none" dirty="0"/>
              <a:t>:</a:t>
            </a:r>
            <a:r>
              <a:rPr lang="en-GB" cap="none" dirty="0"/>
              <a:t> the type of engine used in the insured car (</a:t>
            </a:r>
            <a:r>
              <a:rPr lang="en-GB" cap="none" dirty="0" err="1"/>
              <a:t>e.G.</a:t>
            </a:r>
            <a:r>
              <a:rPr lang="en-GB" cap="none" dirty="0"/>
              <a:t>, Inline, v-type).</a:t>
            </a:r>
          </a:p>
          <a:p>
            <a:pPr lvl="0" indent="-457200" algn="l" rtl="0">
              <a:lnSpc>
                <a:spcPct val="90000"/>
              </a:lnSpc>
              <a:spcBef>
                <a:spcPts val="1400"/>
              </a:spcBef>
              <a:spcAft>
                <a:spcPts val="0"/>
              </a:spcAft>
              <a:buSzPts val="2200"/>
              <a:buFont typeface="+mj-lt"/>
              <a:buAutoNum type="arabicPeriod" startAt="11"/>
            </a:pPr>
            <a:r>
              <a:rPr lang="en-GB" b="1" cap="none" dirty="0"/>
              <a:t>Airbags:</a:t>
            </a:r>
            <a:r>
              <a:rPr lang="en-GB" cap="none" dirty="0"/>
              <a:t> the number of airbags installed in the car.</a:t>
            </a:r>
          </a:p>
          <a:p>
            <a:pPr lvl="0" indent="-457200" algn="l" rtl="0">
              <a:lnSpc>
                <a:spcPct val="90000"/>
              </a:lnSpc>
              <a:spcBef>
                <a:spcPts val="1400"/>
              </a:spcBef>
              <a:spcAft>
                <a:spcPts val="0"/>
              </a:spcAft>
              <a:buSzPts val="2200"/>
              <a:buFont typeface="+mj-lt"/>
              <a:buAutoNum type="arabicPeriod" startAt="11"/>
            </a:pPr>
            <a:r>
              <a:rPr lang="en-GB" b="1" cap="none" dirty="0" err="1"/>
              <a:t>Is_esc</a:t>
            </a:r>
            <a:r>
              <a:rPr lang="en-GB" b="1" cap="none" dirty="0"/>
              <a:t>:</a:t>
            </a:r>
            <a:r>
              <a:rPr lang="en-GB" cap="none" dirty="0"/>
              <a:t> a binary variable indicating whether the car has an electronic stability control (esc) system.</a:t>
            </a:r>
          </a:p>
          <a:p>
            <a:pPr marL="548640" lvl="0" indent="-457200" algn="l" rtl="0">
              <a:lnSpc>
                <a:spcPct val="90000"/>
              </a:lnSpc>
              <a:spcBef>
                <a:spcPts val="1400"/>
              </a:spcBef>
              <a:spcAft>
                <a:spcPts val="0"/>
              </a:spcAft>
              <a:buSzPts val="2200"/>
              <a:buFont typeface="+mj-lt"/>
              <a:buAutoNum type="arabicPeriod" startAt="11"/>
            </a:pPr>
            <a:endParaRPr lang="en-GB" cap="none" dirty="0"/>
          </a:p>
          <a:p>
            <a:pPr lvl="0" indent="-457200" algn="l" rtl="0">
              <a:lnSpc>
                <a:spcPct val="90000"/>
              </a:lnSpc>
              <a:spcBef>
                <a:spcPts val="1400"/>
              </a:spcBef>
              <a:spcAft>
                <a:spcPts val="0"/>
              </a:spcAft>
              <a:buSzPts val="2200"/>
              <a:buFont typeface="+mj-lt"/>
              <a:buAutoNum type="arabicPeriod" startAt="11"/>
            </a:pPr>
            <a:r>
              <a:rPr lang="en-GB" b="1" cap="none" dirty="0" err="1"/>
              <a:t>Is_adjustable_steering</a:t>
            </a:r>
            <a:r>
              <a:rPr lang="en-GB" b="1" cap="none" dirty="0"/>
              <a:t>:</a:t>
            </a:r>
            <a:r>
              <a:rPr lang="en-GB" cap="none" dirty="0"/>
              <a:t> a binary variable indicating whether the car has adjustable steering.</a:t>
            </a:r>
          </a:p>
          <a:p>
            <a:pPr lvl="0" indent="-457200" algn="l" rtl="0">
              <a:lnSpc>
                <a:spcPct val="90000"/>
              </a:lnSpc>
              <a:spcBef>
                <a:spcPts val="1400"/>
              </a:spcBef>
              <a:spcAft>
                <a:spcPts val="0"/>
              </a:spcAft>
              <a:buSzPts val="2200"/>
              <a:buFont typeface="+mj-lt"/>
              <a:buAutoNum type="arabicPeriod" startAt="11"/>
            </a:pPr>
            <a:r>
              <a:rPr lang="en-GB" b="1" cap="none" dirty="0" err="1"/>
              <a:t>Is_tpms</a:t>
            </a:r>
            <a:r>
              <a:rPr lang="en-GB" cap="none" dirty="0"/>
              <a:t>: a binary variable indicating whether the car has a tire pressure monitoring system (</a:t>
            </a:r>
            <a:r>
              <a:rPr lang="en-GB" cap="none" dirty="0" err="1"/>
              <a:t>tpms</a:t>
            </a:r>
            <a:r>
              <a:rPr lang="en-GB" cap="none" dirty="0"/>
              <a:t>).</a:t>
            </a:r>
          </a:p>
          <a:p>
            <a:pPr lvl="0" indent="-457200" algn="l" rtl="0">
              <a:lnSpc>
                <a:spcPct val="90000"/>
              </a:lnSpc>
              <a:spcBef>
                <a:spcPts val="1400"/>
              </a:spcBef>
              <a:spcAft>
                <a:spcPts val="0"/>
              </a:spcAft>
              <a:buSzPts val="2200"/>
              <a:buFont typeface="+mj-lt"/>
              <a:buAutoNum type="arabicPeriod" startAt="11"/>
            </a:pPr>
            <a:r>
              <a:rPr lang="en-GB" b="1" cap="none" dirty="0" err="1"/>
              <a:t>Is_parking_sensors</a:t>
            </a:r>
            <a:r>
              <a:rPr lang="en-GB" b="1" cap="none" dirty="0"/>
              <a:t>:</a:t>
            </a:r>
            <a:r>
              <a:rPr lang="en-GB" cap="none" dirty="0"/>
              <a:t> a binary variable indicating whether the car has parking sensors.</a:t>
            </a:r>
          </a:p>
          <a:p>
            <a:pPr lvl="0" indent="-457200" algn="l" rtl="0">
              <a:lnSpc>
                <a:spcPct val="90000"/>
              </a:lnSpc>
              <a:spcBef>
                <a:spcPts val="1400"/>
              </a:spcBef>
              <a:spcAft>
                <a:spcPts val="0"/>
              </a:spcAft>
              <a:buSzPts val="2200"/>
              <a:buFont typeface="+mj-lt"/>
              <a:buAutoNum type="arabicPeriod" startAt="11"/>
            </a:pPr>
            <a:r>
              <a:rPr lang="en-GB" b="1" cap="none" dirty="0" err="1"/>
              <a:t>Is_parking_camera</a:t>
            </a:r>
            <a:r>
              <a:rPr lang="en-GB" b="1" cap="none" dirty="0"/>
              <a:t>:</a:t>
            </a:r>
            <a:r>
              <a:rPr lang="en-GB" cap="none" dirty="0"/>
              <a:t> a binary variable indicating whether the car has a parking camera.</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121"/>
        <p:cNvGrpSpPr/>
        <p:nvPr/>
      </p:nvGrpSpPr>
      <p:grpSpPr>
        <a:xfrm>
          <a:off x="0" y="0"/>
          <a:ext cx="0" cy="0"/>
          <a:chOff x="0" y="0"/>
          <a:chExt cx="0" cy="0"/>
        </a:xfrm>
      </p:grpSpPr>
      <p:pic>
        <p:nvPicPr>
          <p:cNvPr id="122" name="Google Shape;122;p5" descr="Learnbay | Facebook"/>
          <p:cNvPicPr preferRelativeResize="0"/>
          <p:nvPr/>
        </p:nvPicPr>
        <p:blipFill rotWithShape="1">
          <a:blip r:embed="rId4">
            <a:alphaModFix/>
          </a:blip>
          <a:srcRect/>
          <a:stretch/>
        </p:blipFill>
        <p:spPr>
          <a:xfrm>
            <a:off x="11350843" y="6045124"/>
            <a:ext cx="812876" cy="812876"/>
          </a:xfrm>
          <a:prstGeom prst="rect">
            <a:avLst/>
          </a:prstGeom>
          <a:noFill/>
          <a:ln>
            <a:noFill/>
          </a:ln>
        </p:spPr>
      </p:pic>
      <p:sp>
        <p:nvSpPr>
          <p:cNvPr id="123" name="Google Shape;123;p5"/>
          <p:cNvSpPr txBox="1">
            <a:spLocks noGrp="1"/>
          </p:cNvSpPr>
          <p:nvPr>
            <p:ph idx="1"/>
          </p:nvPr>
        </p:nvSpPr>
        <p:spPr>
          <a:xfrm>
            <a:off x="631596" y="216816"/>
            <a:ext cx="11453567" cy="6092544"/>
          </a:xfrm>
          <a:prstGeom prst="rect">
            <a:avLst/>
          </a:prstGeom>
          <a:noFill/>
          <a:ln>
            <a:noFill/>
          </a:ln>
        </p:spPr>
        <p:txBody>
          <a:bodyPr spcFirstLastPara="1" wrap="square" lIns="45700" tIns="45700" rIns="45700" bIns="45700" anchor="t" anchorCtr="0">
            <a:normAutofit/>
          </a:bodyPr>
          <a:lstStyle/>
          <a:p>
            <a:pPr lvl="0" indent="-457200" algn="l" rtl="0">
              <a:lnSpc>
                <a:spcPct val="90000"/>
              </a:lnSpc>
              <a:spcBef>
                <a:spcPts val="0"/>
              </a:spcBef>
              <a:spcAft>
                <a:spcPts val="0"/>
              </a:spcAft>
              <a:buSzPts val="2200"/>
              <a:buFont typeface="+mj-lt"/>
              <a:buAutoNum type="arabicPeriod" startAt="20"/>
            </a:pPr>
            <a:r>
              <a:rPr lang="en-GB" b="1" cap="none" dirty="0" err="1"/>
              <a:t>Rear_brakes_type</a:t>
            </a:r>
            <a:r>
              <a:rPr lang="en-GB" b="1" cap="none" dirty="0"/>
              <a:t>:</a:t>
            </a:r>
            <a:r>
              <a:rPr lang="en-GB" cap="none" dirty="0"/>
              <a:t> the type of rear brakes used in the car.</a:t>
            </a:r>
          </a:p>
          <a:p>
            <a:pPr lvl="0" indent="-457200" algn="l" rtl="0">
              <a:lnSpc>
                <a:spcPct val="90000"/>
              </a:lnSpc>
              <a:spcBef>
                <a:spcPts val="1400"/>
              </a:spcBef>
              <a:spcAft>
                <a:spcPts val="0"/>
              </a:spcAft>
              <a:buSzPts val="2200"/>
              <a:buFont typeface="+mj-lt"/>
              <a:buAutoNum type="arabicPeriod" startAt="20"/>
            </a:pPr>
            <a:r>
              <a:rPr lang="en-GB" b="1" cap="none" dirty="0"/>
              <a:t>Displacement:</a:t>
            </a:r>
            <a:r>
              <a:rPr lang="en-GB" cap="none" dirty="0"/>
              <a:t> the engine displacement of the car (typically measured in </a:t>
            </a:r>
            <a:r>
              <a:rPr lang="en-GB" cap="none" dirty="0" err="1"/>
              <a:t>liters</a:t>
            </a:r>
            <a:r>
              <a:rPr lang="en-GB" cap="none" dirty="0"/>
              <a:t> or cubic </a:t>
            </a:r>
            <a:r>
              <a:rPr lang="en-GB" cap="none" dirty="0" err="1"/>
              <a:t>centimeters</a:t>
            </a:r>
            <a:r>
              <a:rPr lang="en-GB" cap="none" dirty="0"/>
              <a:t>).</a:t>
            </a:r>
          </a:p>
          <a:p>
            <a:pPr lvl="0" indent="-457200" algn="l" rtl="0">
              <a:lnSpc>
                <a:spcPct val="90000"/>
              </a:lnSpc>
              <a:spcBef>
                <a:spcPts val="1400"/>
              </a:spcBef>
              <a:spcAft>
                <a:spcPts val="0"/>
              </a:spcAft>
              <a:buSzPts val="2200"/>
              <a:buFont typeface="+mj-lt"/>
              <a:buAutoNum type="arabicPeriod" startAt="20"/>
            </a:pPr>
            <a:r>
              <a:rPr lang="en-GB" b="1" cap="none" dirty="0"/>
              <a:t>Cylinder:</a:t>
            </a:r>
            <a:r>
              <a:rPr lang="en-GB" cap="none" dirty="0"/>
              <a:t> the number of cylinders in the car's </a:t>
            </a:r>
            <a:r>
              <a:rPr lang="en-GB" cap="none" dirty="0" err="1"/>
              <a:t>engine.T</a:t>
            </a:r>
            <a:r>
              <a:rPr lang="en-GB" b="1" cap="none" dirty="0" err="1"/>
              <a:t>ransmission_type</a:t>
            </a:r>
            <a:r>
              <a:rPr lang="en-GB" b="1" cap="none" dirty="0"/>
              <a:t>:</a:t>
            </a:r>
            <a:r>
              <a:rPr lang="en-GB" cap="none" dirty="0"/>
              <a:t> the type of transmission used in the car (</a:t>
            </a:r>
            <a:r>
              <a:rPr lang="en-GB" cap="none" dirty="0" err="1"/>
              <a:t>e.G.</a:t>
            </a:r>
            <a:r>
              <a:rPr lang="en-GB" cap="none" dirty="0"/>
              <a:t>, Manual, automatic).</a:t>
            </a:r>
          </a:p>
          <a:p>
            <a:pPr lvl="0" indent="-457200" algn="l" rtl="0">
              <a:lnSpc>
                <a:spcPct val="90000"/>
              </a:lnSpc>
              <a:spcBef>
                <a:spcPts val="1400"/>
              </a:spcBef>
              <a:spcAft>
                <a:spcPts val="0"/>
              </a:spcAft>
              <a:buSzPts val="2400"/>
              <a:buFont typeface="+mj-lt"/>
              <a:buAutoNum type="arabicPeriod" startAt="20"/>
            </a:pPr>
            <a:r>
              <a:rPr lang="en-GB" sz="2400" b="1" cap="none" dirty="0" err="1"/>
              <a:t>Gear_box</a:t>
            </a:r>
            <a:r>
              <a:rPr lang="en-GB" sz="2400" b="1" cap="none" dirty="0"/>
              <a:t>:</a:t>
            </a:r>
            <a:r>
              <a:rPr lang="en-GB" sz="2400" cap="none" dirty="0"/>
              <a:t> the number of gears in the car's gearbox.</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err="1"/>
              <a:t>Steering_type</a:t>
            </a:r>
            <a:r>
              <a:rPr lang="en-GB" sz="2400" b="1" cap="none" dirty="0"/>
              <a:t>:</a:t>
            </a:r>
            <a:r>
              <a:rPr lang="en-GB" sz="2400" cap="none" dirty="0"/>
              <a:t> the type of steering system used in the car.</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err="1"/>
              <a:t>Turning_radius</a:t>
            </a:r>
            <a:r>
              <a:rPr lang="en-GB" sz="2400" b="1" cap="none" dirty="0"/>
              <a:t>:</a:t>
            </a:r>
            <a:r>
              <a:rPr lang="en-GB" sz="2400" cap="none" dirty="0"/>
              <a:t> the minimum radius of the circular path that the car can make.</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a:t>Length:</a:t>
            </a:r>
            <a:r>
              <a:rPr lang="en-GB" sz="2400" cap="none" dirty="0"/>
              <a:t> the length of the car.</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a:t>Width:</a:t>
            </a:r>
            <a:r>
              <a:rPr lang="en-GB" sz="2400" cap="none" dirty="0"/>
              <a:t> the width of the car.</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a:t>Height:</a:t>
            </a:r>
            <a:r>
              <a:rPr lang="en-GB" sz="2400" cap="none" dirty="0"/>
              <a:t> the height of the car.</a:t>
            </a:r>
            <a:endParaRPr lang="en-GB" cap="none" dirty="0"/>
          </a:p>
          <a:p>
            <a:pPr lvl="0" indent="-457200" algn="l" rtl="0">
              <a:lnSpc>
                <a:spcPct val="90000"/>
              </a:lnSpc>
              <a:spcBef>
                <a:spcPts val="1400"/>
              </a:spcBef>
              <a:spcAft>
                <a:spcPts val="0"/>
              </a:spcAft>
              <a:buSzPts val="2400"/>
              <a:buFont typeface="+mj-lt"/>
              <a:buAutoNum type="arabicPeriod" startAt="20"/>
            </a:pPr>
            <a:r>
              <a:rPr lang="en-GB" sz="2400" b="1" cap="none" dirty="0" err="1"/>
              <a:t>Gross_weight</a:t>
            </a:r>
            <a:r>
              <a:rPr lang="en-GB" sz="2400" b="1" cap="none" dirty="0"/>
              <a:t>:</a:t>
            </a:r>
            <a:r>
              <a:rPr lang="en-GB" sz="2400" cap="none" dirty="0"/>
              <a:t> the gross weight or total weight of the car.</a:t>
            </a:r>
            <a:endParaRPr lang="en-GB" cap="none" dirty="0"/>
          </a:p>
          <a:p>
            <a:pPr marL="548640" lvl="0" indent="-457200" algn="l" rtl="0">
              <a:lnSpc>
                <a:spcPct val="90000"/>
              </a:lnSpc>
              <a:spcBef>
                <a:spcPts val="1400"/>
              </a:spcBef>
              <a:spcAft>
                <a:spcPts val="0"/>
              </a:spcAft>
              <a:buSzPts val="2400"/>
              <a:buFont typeface="+mj-lt"/>
              <a:buAutoNum type="arabicPeriod" startAt="20"/>
            </a:pPr>
            <a:endParaRPr lang="en-GB" sz="2400" cap="none" dirty="0"/>
          </a:p>
          <a:p>
            <a:pPr marL="548640" lvl="0" indent="-457200" algn="l" rtl="0">
              <a:lnSpc>
                <a:spcPct val="90000"/>
              </a:lnSpc>
              <a:spcBef>
                <a:spcPts val="1400"/>
              </a:spcBef>
              <a:spcAft>
                <a:spcPts val="0"/>
              </a:spcAft>
              <a:buSzPts val="2200"/>
              <a:buFont typeface="+mj-lt"/>
              <a:buAutoNum type="arabicPeriod" startAt="20"/>
            </a:pPr>
            <a:endParaRPr lang="en-GB" cap="none" dirty="0"/>
          </a:p>
          <a:p>
            <a:pPr marL="548640" lvl="0" indent="-457200" algn="l" rtl="0">
              <a:lnSpc>
                <a:spcPct val="90000"/>
              </a:lnSpc>
              <a:spcBef>
                <a:spcPts val="1400"/>
              </a:spcBef>
              <a:spcAft>
                <a:spcPts val="0"/>
              </a:spcAft>
              <a:buSzPts val="2200"/>
              <a:buFont typeface="+mj-lt"/>
              <a:buAutoNum type="arabicPeriod" startAt="20"/>
            </a:pPr>
            <a:endParaRPr lang="en-GB" cap="none"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127"/>
        <p:cNvGrpSpPr/>
        <p:nvPr/>
      </p:nvGrpSpPr>
      <p:grpSpPr>
        <a:xfrm>
          <a:off x="0" y="0"/>
          <a:ext cx="0" cy="0"/>
          <a:chOff x="0" y="0"/>
          <a:chExt cx="0" cy="0"/>
        </a:xfrm>
      </p:grpSpPr>
      <p:sp>
        <p:nvSpPr>
          <p:cNvPr id="128" name="Google Shape;128;p6"/>
          <p:cNvSpPr txBox="1">
            <a:spLocks noGrp="1"/>
          </p:cNvSpPr>
          <p:nvPr>
            <p:ph idx="1"/>
          </p:nvPr>
        </p:nvSpPr>
        <p:spPr>
          <a:xfrm>
            <a:off x="772998" y="490194"/>
            <a:ext cx="10820691" cy="5819166"/>
          </a:xfrm>
          <a:prstGeom prst="rect">
            <a:avLst/>
          </a:prstGeom>
          <a:noFill/>
          <a:ln>
            <a:noFill/>
          </a:ln>
        </p:spPr>
        <p:txBody>
          <a:bodyPr spcFirstLastPara="1" wrap="square" lIns="45700" tIns="45700" rIns="45700" bIns="45700" anchor="t" anchorCtr="0">
            <a:normAutofit fontScale="92500" lnSpcReduction="10000"/>
          </a:bodyPr>
          <a:lstStyle/>
          <a:p>
            <a:pPr marL="454660" lvl="0" indent="-514350" algn="l" rtl="0">
              <a:lnSpc>
                <a:spcPct val="90000"/>
              </a:lnSpc>
              <a:spcBef>
                <a:spcPts val="0"/>
              </a:spcBef>
              <a:spcAft>
                <a:spcPts val="0"/>
              </a:spcAft>
              <a:buSzPct val="100000"/>
              <a:buFont typeface="+mj-lt"/>
              <a:buAutoNum type="arabicPeriod" startAt="30"/>
            </a:pPr>
            <a:r>
              <a:rPr lang="en-GB" sz="2800" b="1" cap="none" dirty="0" err="1"/>
              <a:t>Is_front_fog_lights</a:t>
            </a:r>
            <a:r>
              <a:rPr lang="en-GB" sz="2800" b="1" cap="none" dirty="0"/>
              <a:t>:</a:t>
            </a:r>
            <a:r>
              <a:rPr lang="en-GB" sz="2800" cap="none" dirty="0"/>
              <a:t> A binary variable indicating whether the car has front fog lights.</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Is_rear_window_wiper</a:t>
            </a:r>
            <a:r>
              <a:rPr lang="en-GB" sz="2800" b="1" cap="none" dirty="0"/>
              <a:t>: </a:t>
            </a:r>
            <a:r>
              <a:rPr lang="en-GB" sz="2800" cap="none" dirty="0"/>
              <a:t>a binary variable indicating whether the car has a rear window wiper.</a:t>
            </a:r>
            <a:endParaRPr lang="en-GB" cap="none" dirty="0"/>
          </a:p>
          <a:p>
            <a:pPr marL="465455" lvl="0" indent="-514350" algn="l" rtl="0">
              <a:lnSpc>
                <a:spcPct val="90000"/>
              </a:lnSpc>
              <a:spcBef>
                <a:spcPts val="1400"/>
              </a:spcBef>
              <a:spcAft>
                <a:spcPts val="0"/>
              </a:spcAft>
              <a:buSzPct val="100000"/>
              <a:buFont typeface="+mj-lt"/>
              <a:buAutoNum type="arabicPeriod" startAt="30"/>
            </a:pPr>
            <a:r>
              <a:rPr lang="en-GB" sz="2600" b="1" cap="none" dirty="0" err="1"/>
              <a:t>Is_rear_window_washer</a:t>
            </a:r>
            <a:r>
              <a:rPr lang="en-GB" sz="2600" b="1" cap="none" dirty="0"/>
              <a:t>:</a:t>
            </a:r>
            <a:r>
              <a:rPr lang="en-GB" sz="2600" cap="none" dirty="0"/>
              <a:t> a binary variable indicating whether the car has a rear window washer.</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Is_rear_window_defogger</a:t>
            </a:r>
            <a:r>
              <a:rPr lang="en-GB" sz="2800" cap="none" dirty="0"/>
              <a:t>: a binary variable indicating whether the car has a rear window defogger.</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Is_brake_assist</a:t>
            </a:r>
            <a:r>
              <a:rPr lang="en-GB" sz="2800" b="1" cap="none" dirty="0"/>
              <a:t>:</a:t>
            </a:r>
            <a:r>
              <a:rPr lang="en-GB" sz="2800" cap="none" dirty="0"/>
              <a:t> a binary variable indicating whether the car has a brake assist system.</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Is_power_door_locks</a:t>
            </a:r>
            <a:r>
              <a:rPr lang="en-GB" sz="2800" cap="none" dirty="0"/>
              <a:t>: a binary variable indicating whether the car has power door locks.</a:t>
            </a:r>
            <a:endParaRPr lang="en-GB" cap="none" dirty="0"/>
          </a:p>
          <a:p>
            <a:pPr marL="454660" lvl="0" indent="-514350" algn="l" rtl="0">
              <a:lnSpc>
                <a:spcPct val="90000"/>
              </a:lnSpc>
              <a:spcBef>
                <a:spcPts val="1400"/>
              </a:spcBef>
              <a:spcAft>
                <a:spcPts val="0"/>
              </a:spcAft>
              <a:buSzPct val="100000"/>
              <a:buFont typeface="+mj-lt"/>
              <a:buAutoNum type="arabicPeriod" startAt="30"/>
            </a:pPr>
            <a:r>
              <a:rPr lang="en-GB" sz="2800" b="1" cap="none" dirty="0" err="1"/>
              <a:t>Is_central_locking</a:t>
            </a:r>
            <a:r>
              <a:rPr lang="en-GB" sz="2800" cap="none" dirty="0"/>
              <a:t>: a binary variable indicating whether the car has central locking.</a:t>
            </a:r>
            <a:endParaRPr lang="en-GB" cap="none" dirty="0"/>
          </a:p>
          <a:p>
            <a:pPr marL="605790" lvl="0" indent="-514350" algn="l" rtl="0">
              <a:lnSpc>
                <a:spcPct val="90000"/>
              </a:lnSpc>
              <a:spcBef>
                <a:spcPts val="1400"/>
              </a:spcBef>
              <a:spcAft>
                <a:spcPts val="0"/>
              </a:spcAft>
              <a:buSzPct val="100000"/>
              <a:buFont typeface="+mj-lt"/>
              <a:buAutoNum type="arabicPeriod" startAt="30"/>
            </a:pPr>
            <a:endParaRPr lang="en-GB" sz="2600" cap="none" dirty="0"/>
          </a:p>
          <a:p>
            <a:pPr marL="548640" lvl="0" indent="-457200" algn="l" rtl="0">
              <a:lnSpc>
                <a:spcPct val="90000"/>
              </a:lnSpc>
              <a:spcBef>
                <a:spcPts val="1400"/>
              </a:spcBef>
              <a:spcAft>
                <a:spcPts val="0"/>
              </a:spcAft>
              <a:buSzPct val="100000"/>
              <a:buFont typeface="+mj-lt"/>
              <a:buAutoNum type="arabicPeriod" startAt="30"/>
            </a:pPr>
            <a:endParaRPr lang="en-GB" cap="none" dirty="0"/>
          </a:p>
          <a:p>
            <a:pPr marL="0" lvl="0" indent="0" algn="l" rtl="0">
              <a:lnSpc>
                <a:spcPct val="90000"/>
              </a:lnSpc>
              <a:spcBef>
                <a:spcPts val="1400"/>
              </a:spcBef>
              <a:spcAft>
                <a:spcPts val="0"/>
              </a:spcAft>
              <a:buSzPct val="100000"/>
              <a:buNone/>
            </a:pPr>
            <a:endParaRPr lang="en-GB" cap="none" dirty="0"/>
          </a:p>
          <a:p>
            <a:pPr marL="548640" lvl="0" indent="-457200" algn="l" rtl="0">
              <a:lnSpc>
                <a:spcPct val="90000"/>
              </a:lnSpc>
              <a:spcBef>
                <a:spcPts val="1400"/>
              </a:spcBef>
              <a:spcAft>
                <a:spcPts val="0"/>
              </a:spcAft>
              <a:buSzPct val="100000"/>
              <a:buFont typeface="+mj-lt"/>
              <a:buAutoNum type="arabicPeriod" startAt="30"/>
            </a:pPr>
            <a:endParaRPr lang="en-GB" cap="none"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Shape 132"/>
        <p:cNvGrpSpPr/>
        <p:nvPr/>
      </p:nvGrpSpPr>
      <p:grpSpPr>
        <a:xfrm>
          <a:off x="0" y="0"/>
          <a:ext cx="0" cy="0"/>
          <a:chOff x="0" y="0"/>
          <a:chExt cx="0" cy="0"/>
        </a:xfrm>
      </p:grpSpPr>
      <p:sp>
        <p:nvSpPr>
          <p:cNvPr id="133" name="Google Shape;133;p7"/>
          <p:cNvSpPr txBox="1">
            <a:spLocks noGrp="1"/>
          </p:cNvSpPr>
          <p:nvPr>
            <p:ph idx="1"/>
          </p:nvPr>
        </p:nvSpPr>
        <p:spPr>
          <a:xfrm>
            <a:off x="735291" y="518474"/>
            <a:ext cx="11349872" cy="5790886"/>
          </a:xfrm>
          <a:prstGeom prst="rect">
            <a:avLst/>
          </a:prstGeom>
          <a:noFill/>
          <a:ln>
            <a:noFill/>
          </a:ln>
        </p:spPr>
        <p:txBody>
          <a:bodyPr spcFirstLastPara="1" wrap="square" lIns="45700" tIns="45700" rIns="45700" bIns="45700" anchor="t" anchorCtr="0">
            <a:normAutofit/>
          </a:bodyPr>
          <a:lstStyle/>
          <a:p>
            <a:pPr lvl="0" indent="-457200" algn="l" rtl="0">
              <a:lnSpc>
                <a:spcPct val="90000"/>
              </a:lnSpc>
              <a:spcBef>
                <a:spcPts val="0"/>
              </a:spcBef>
              <a:spcAft>
                <a:spcPts val="0"/>
              </a:spcAft>
              <a:buSzPts val="2200"/>
              <a:buFont typeface="+mj-lt"/>
              <a:buAutoNum type="arabicPeriod" startAt="37"/>
            </a:pPr>
            <a:r>
              <a:rPr lang="en-GB" b="1" cap="none" dirty="0" err="1"/>
              <a:t>Is_power_steering</a:t>
            </a:r>
            <a:r>
              <a:rPr lang="en-GB" b="1" cap="none" dirty="0"/>
              <a:t>:</a:t>
            </a:r>
            <a:r>
              <a:rPr lang="en-GB" cap="none" dirty="0"/>
              <a:t> A binary variable indicating whether the car has power steering.</a:t>
            </a:r>
          </a:p>
          <a:p>
            <a:pPr lvl="0" indent="-457200" algn="l" rtl="0">
              <a:lnSpc>
                <a:spcPct val="90000"/>
              </a:lnSpc>
              <a:spcBef>
                <a:spcPts val="1400"/>
              </a:spcBef>
              <a:spcAft>
                <a:spcPts val="0"/>
              </a:spcAft>
              <a:buSzPts val="2200"/>
              <a:buFont typeface="+mj-lt"/>
              <a:buAutoNum type="arabicPeriod" startAt="37"/>
            </a:pPr>
            <a:r>
              <a:rPr lang="en-GB" b="1" cap="none" dirty="0" err="1"/>
              <a:t>Is_driver_seat_height_adjustable</a:t>
            </a:r>
            <a:r>
              <a:rPr lang="en-GB" b="1" cap="none" dirty="0"/>
              <a:t>:</a:t>
            </a:r>
            <a:r>
              <a:rPr lang="en-GB" cap="none" dirty="0"/>
              <a:t> a binary variable indicating whether the driver's seat height is adjustable.</a:t>
            </a:r>
          </a:p>
          <a:p>
            <a:pPr lvl="0" indent="-457200" algn="l" rtl="0">
              <a:lnSpc>
                <a:spcPct val="90000"/>
              </a:lnSpc>
              <a:spcBef>
                <a:spcPts val="1400"/>
              </a:spcBef>
              <a:spcAft>
                <a:spcPts val="0"/>
              </a:spcAft>
              <a:buSzPts val="2200"/>
              <a:buFont typeface="+mj-lt"/>
              <a:buAutoNum type="arabicPeriod" startAt="37"/>
            </a:pPr>
            <a:r>
              <a:rPr lang="en-GB" b="1" cap="none" dirty="0" err="1"/>
              <a:t>Is_day_night_rear_view_mirror</a:t>
            </a:r>
            <a:r>
              <a:rPr lang="en-GB" b="1" cap="none" dirty="0"/>
              <a:t>:</a:t>
            </a:r>
            <a:r>
              <a:rPr lang="en-GB" cap="none" dirty="0"/>
              <a:t> a binary variable indicating whether the car has a day/night rearview mirror</a:t>
            </a:r>
          </a:p>
          <a:p>
            <a:pPr lvl="0" indent="-457200" algn="l" rtl="0">
              <a:lnSpc>
                <a:spcPct val="90000"/>
              </a:lnSpc>
              <a:spcBef>
                <a:spcPts val="1400"/>
              </a:spcBef>
              <a:spcAft>
                <a:spcPts val="0"/>
              </a:spcAft>
              <a:buSzPts val="2200"/>
              <a:buFont typeface="+mj-lt"/>
              <a:buAutoNum type="arabicPeriod" startAt="37"/>
            </a:pPr>
            <a:r>
              <a:rPr lang="en-GB" b="1" cap="none" dirty="0" err="1"/>
              <a:t>Is_ecw</a:t>
            </a:r>
            <a:r>
              <a:rPr lang="en-GB" b="1" cap="none" dirty="0"/>
              <a:t>:</a:t>
            </a:r>
            <a:r>
              <a:rPr lang="en-GB" cap="none" dirty="0"/>
              <a:t> A binary variable indicating whether the car has an electronic crash warning (ECW) system. ECW systems use sensors and algorithms to detect potential collisions and provide warnings to the driver.</a:t>
            </a:r>
          </a:p>
          <a:p>
            <a:pPr lvl="0" indent="-457200" algn="l" rtl="0">
              <a:lnSpc>
                <a:spcPct val="90000"/>
              </a:lnSpc>
              <a:spcBef>
                <a:spcPts val="1400"/>
              </a:spcBef>
              <a:spcAft>
                <a:spcPts val="0"/>
              </a:spcAft>
              <a:buSzPts val="2200"/>
              <a:buFont typeface="+mj-lt"/>
              <a:buAutoNum type="arabicPeriod" startAt="37"/>
            </a:pPr>
            <a:r>
              <a:rPr lang="en-GB" b="1" cap="none" dirty="0" err="1"/>
              <a:t>Is_speed_alert</a:t>
            </a:r>
            <a:r>
              <a:rPr lang="en-GB" b="1" cap="none" dirty="0"/>
              <a:t>:</a:t>
            </a:r>
            <a:r>
              <a:rPr lang="en-GB" cap="none" dirty="0"/>
              <a:t> a binary variable indicating whether the car has a speed alert system. Speed alert systems typically monitor the vehicle's speed and provide warnings or alerts to the driver when they exceed a predetermined speed limit.</a:t>
            </a:r>
          </a:p>
          <a:p>
            <a:pPr marL="482600" lvl="0" indent="-457200" algn="l" rtl="0">
              <a:lnSpc>
                <a:spcPct val="90000"/>
              </a:lnSpc>
              <a:spcBef>
                <a:spcPts val="1400"/>
              </a:spcBef>
              <a:spcAft>
                <a:spcPts val="0"/>
              </a:spcAft>
              <a:buSzPts val="1800"/>
              <a:buFont typeface="+mj-lt"/>
              <a:buAutoNum type="arabicPeriod" startAt="37"/>
            </a:pPr>
            <a:r>
              <a:rPr lang="en-GB" b="1" cap="none" dirty="0" err="1"/>
              <a:t>Ncap_rating</a:t>
            </a:r>
            <a:r>
              <a:rPr lang="en-GB" b="1" cap="none" dirty="0"/>
              <a:t>-</a:t>
            </a:r>
            <a:r>
              <a:rPr lang="en-GB" cap="none" dirty="0"/>
              <a:t> information about the safety rating of the car.</a:t>
            </a:r>
            <a:endParaRPr lang="en-GB" sz="2900" cap="none" dirty="0"/>
          </a:p>
          <a:p>
            <a:pPr marL="482600" lvl="0" indent="-457200" algn="l" rtl="0">
              <a:lnSpc>
                <a:spcPct val="90000"/>
              </a:lnSpc>
              <a:spcBef>
                <a:spcPts val="1400"/>
              </a:spcBef>
              <a:spcAft>
                <a:spcPts val="0"/>
              </a:spcAft>
              <a:buSzPts val="1800"/>
              <a:buFont typeface="+mj-lt"/>
              <a:buAutoNum type="arabicPeriod" startAt="37"/>
            </a:pPr>
            <a:r>
              <a:rPr lang="en-GB" b="1" cap="none" dirty="0" err="1"/>
              <a:t>Is_claim</a:t>
            </a:r>
            <a:r>
              <a:rPr lang="en-GB" b="1" cap="none" dirty="0"/>
              <a:t>-(target column)- 0- no, 1- yes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73A6-1D4E-5585-2E5A-1B80ADA50CB1}"/>
              </a:ext>
            </a:extLst>
          </p:cNvPr>
          <p:cNvSpPr>
            <a:spLocks noGrp="1"/>
          </p:cNvSpPr>
          <p:nvPr>
            <p:ph type="title"/>
          </p:nvPr>
        </p:nvSpPr>
        <p:spPr>
          <a:xfrm>
            <a:off x="618776" y="226998"/>
            <a:ext cx="9720072" cy="517720"/>
          </a:xfrm>
        </p:spPr>
        <p:txBody>
          <a:bodyPr>
            <a:normAutofit fontScale="90000"/>
          </a:bodyPr>
          <a:lstStyle/>
          <a:p>
            <a:r>
              <a:rPr lang="en-GB" sz="3200" b="1" dirty="0"/>
              <a:t>Steps taken in dataset analysis and model building</a:t>
            </a:r>
            <a:endParaRPr lang="en-IN" sz="3200" b="1" dirty="0"/>
          </a:p>
        </p:txBody>
      </p:sp>
      <p:sp>
        <p:nvSpPr>
          <p:cNvPr id="3" name="Text Placeholder 2">
            <a:extLst>
              <a:ext uri="{FF2B5EF4-FFF2-40B4-BE49-F238E27FC236}">
                <a16:creationId xmlns:a16="http://schemas.microsoft.com/office/drawing/2014/main" id="{E2A37FB6-8F46-3F2A-F2C4-8D895C0B1DF0}"/>
              </a:ext>
            </a:extLst>
          </p:cNvPr>
          <p:cNvSpPr>
            <a:spLocks noGrp="1"/>
          </p:cNvSpPr>
          <p:nvPr>
            <p:ph idx="1"/>
          </p:nvPr>
        </p:nvSpPr>
        <p:spPr>
          <a:xfrm>
            <a:off x="805382" y="1190322"/>
            <a:ext cx="9720073" cy="5440680"/>
          </a:xfrm>
        </p:spPr>
        <p:txBody>
          <a:bodyPr>
            <a:normAutofit fontScale="92500" lnSpcReduction="10000"/>
          </a:bodyPr>
          <a:lstStyle/>
          <a:p>
            <a:pPr>
              <a:buClrTx/>
              <a:buFont typeface="Wingdings" panose="05000000000000000000" pitchFamily="2" charset="2"/>
              <a:buChar char="§"/>
            </a:pPr>
            <a:r>
              <a:rPr lang="en-GB" cap="none" dirty="0">
                <a:solidFill>
                  <a:schemeClr val="tx1"/>
                </a:solidFill>
              </a:rPr>
              <a:t>Importing necessary libraries.</a:t>
            </a:r>
          </a:p>
          <a:p>
            <a:pPr>
              <a:buClrTx/>
              <a:buFont typeface="Wingdings" panose="05000000000000000000" pitchFamily="2" charset="2"/>
              <a:buChar char="§"/>
            </a:pPr>
            <a:r>
              <a:rPr lang="en-GB" cap="none" dirty="0">
                <a:solidFill>
                  <a:schemeClr val="tx1"/>
                </a:solidFill>
              </a:rPr>
              <a:t>Fetching information about the data.</a:t>
            </a:r>
          </a:p>
          <a:p>
            <a:pPr>
              <a:buClrTx/>
              <a:buFont typeface="Wingdings" panose="05000000000000000000" pitchFamily="2" charset="2"/>
              <a:buChar char="§"/>
            </a:pPr>
            <a:r>
              <a:rPr lang="en-GB" cap="none" dirty="0">
                <a:solidFill>
                  <a:schemeClr val="tx1"/>
                </a:solidFill>
              </a:rPr>
              <a:t>Exploratory data analysis.</a:t>
            </a:r>
          </a:p>
          <a:p>
            <a:pPr>
              <a:buClrTx/>
              <a:buFont typeface="Wingdings" panose="05000000000000000000" pitchFamily="2" charset="2"/>
              <a:buChar char="§"/>
            </a:pPr>
            <a:r>
              <a:rPr lang="en-GB" cap="none" dirty="0">
                <a:solidFill>
                  <a:schemeClr val="tx1"/>
                </a:solidFill>
              </a:rPr>
              <a:t>Dropping the un-necessary columns and fetching the categorical and numerical columns.</a:t>
            </a:r>
          </a:p>
          <a:p>
            <a:pPr>
              <a:buClrTx/>
              <a:buFont typeface="Wingdings" panose="05000000000000000000" pitchFamily="2" charset="2"/>
              <a:buChar char="§"/>
            </a:pPr>
            <a:r>
              <a:rPr lang="en-GB" cap="none" dirty="0">
                <a:solidFill>
                  <a:schemeClr val="tx1"/>
                </a:solidFill>
              </a:rPr>
              <a:t>Outlier removal using numerical columns.</a:t>
            </a:r>
          </a:p>
          <a:p>
            <a:pPr>
              <a:buClrTx/>
              <a:buFont typeface="Wingdings" panose="05000000000000000000" pitchFamily="2" charset="2"/>
              <a:buChar char="§"/>
            </a:pPr>
            <a:r>
              <a:rPr lang="en-GB" cap="none" dirty="0">
                <a:solidFill>
                  <a:schemeClr val="tx1"/>
                </a:solidFill>
              </a:rPr>
              <a:t>Use min-max scaler for scaling the numerical columns.</a:t>
            </a:r>
          </a:p>
          <a:p>
            <a:pPr>
              <a:buClrTx/>
              <a:buFont typeface="Wingdings" panose="05000000000000000000" pitchFamily="2" charset="2"/>
              <a:buChar char="§"/>
            </a:pPr>
            <a:r>
              <a:rPr lang="en-GB" cap="none" dirty="0">
                <a:solidFill>
                  <a:schemeClr val="tx1"/>
                </a:solidFill>
              </a:rPr>
              <a:t>Use label encoder for categorical columns</a:t>
            </a:r>
          </a:p>
          <a:p>
            <a:pPr>
              <a:buClrTx/>
              <a:buFont typeface="Wingdings" panose="05000000000000000000" pitchFamily="2" charset="2"/>
              <a:buChar char="§"/>
            </a:pPr>
            <a:r>
              <a:rPr lang="en-GB" cap="none" dirty="0">
                <a:solidFill>
                  <a:schemeClr val="tx1"/>
                </a:solidFill>
              </a:rPr>
              <a:t>Dropping the columns using correlation ,skewness  and kurtosis.</a:t>
            </a:r>
          </a:p>
          <a:p>
            <a:pPr>
              <a:buClrTx/>
              <a:buFont typeface="Wingdings" panose="05000000000000000000" pitchFamily="2" charset="2"/>
              <a:buChar char="§"/>
            </a:pPr>
            <a:r>
              <a:rPr lang="en-GB" cap="none" dirty="0">
                <a:solidFill>
                  <a:schemeClr val="tx1"/>
                </a:solidFill>
              </a:rPr>
              <a:t>Oversampling for the unbalanced dataset</a:t>
            </a:r>
          </a:p>
          <a:p>
            <a:pPr>
              <a:buClrTx/>
              <a:buFont typeface="Wingdings" panose="05000000000000000000" pitchFamily="2" charset="2"/>
              <a:buChar char="§"/>
            </a:pPr>
            <a:r>
              <a:rPr lang="en-GB" cap="none" dirty="0">
                <a:solidFill>
                  <a:schemeClr val="tx1"/>
                </a:solidFill>
              </a:rPr>
              <a:t>Model building  using different classification algorithms.</a:t>
            </a:r>
          </a:p>
          <a:p>
            <a:pPr>
              <a:buClrTx/>
              <a:buFont typeface="Wingdings" panose="05000000000000000000" pitchFamily="2" charset="2"/>
              <a:buChar char="§"/>
            </a:pPr>
            <a:r>
              <a:rPr lang="en-GB" cap="none" dirty="0">
                <a:solidFill>
                  <a:schemeClr val="tx1"/>
                </a:solidFill>
              </a:rPr>
              <a:t>Hyperparameter tuning for random forest</a:t>
            </a:r>
          </a:p>
          <a:p>
            <a:pPr>
              <a:buClrTx/>
              <a:buFont typeface="Wingdings" panose="05000000000000000000" pitchFamily="2" charset="2"/>
              <a:buChar char="§"/>
            </a:pPr>
            <a:r>
              <a:rPr lang="en-GB" cap="none" dirty="0">
                <a:solidFill>
                  <a:schemeClr val="tx1"/>
                </a:solidFill>
              </a:rPr>
              <a:t>Conclusion</a:t>
            </a:r>
          </a:p>
          <a:p>
            <a:pPr>
              <a:buClrTx/>
              <a:buFont typeface="Wingdings" panose="05000000000000000000" pitchFamily="2" charset="2"/>
              <a:buChar char="§"/>
            </a:pPr>
            <a:endParaRPr lang="en-GB" cap="none" dirty="0">
              <a:solidFill>
                <a:schemeClr val="tx1"/>
              </a:solidFill>
            </a:endParaRPr>
          </a:p>
          <a:p>
            <a:pPr>
              <a:buClrTx/>
              <a:buFont typeface="Wingdings" panose="05000000000000000000" pitchFamily="2" charset="2"/>
              <a:buChar char="§"/>
            </a:pPr>
            <a:endParaRPr lang="en-IN" cap="none" dirty="0">
              <a:solidFill>
                <a:schemeClr val="tx1"/>
              </a:solidFill>
            </a:endParaRPr>
          </a:p>
        </p:txBody>
      </p:sp>
    </p:spTree>
    <p:extLst>
      <p:ext uri="{BB962C8B-B14F-4D97-AF65-F5344CB8AC3E}">
        <p14:creationId xmlns:p14="http://schemas.microsoft.com/office/powerpoint/2010/main" val="79069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DA66ED-1137-56BC-9497-473610A8000F}"/>
              </a:ext>
            </a:extLst>
          </p:cNvPr>
          <p:cNvSpPr txBox="1"/>
          <p:nvPr/>
        </p:nvSpPr>
        <p:spPr>
          <a:xfrm>
            <a:off x="304801" y="1167123"/>
            <a:ext cx="4696691" cy="307777"/>
          </a:xfrm>
          <a:prstGeom prst="rect">
            <a:avLst/>
          </a:prstGeom>
          <a:noFill/>
        </p:spPr>
        <p:txBody>
          <a:bodyPr wrap="square" rtlCol="0">
            <a:spAutoFit/>
          </a:bodyPr>
          <a:lstStyle/>
          <a:p>
            <a:r>
              <a:rPr lang="en-GB" b="1" dirty="0"/>
              <a:t>EDA :1) Target Variable : </a:t>
            </a:r>
            <a:r>
              <a:rPr lang="en-GB" b="1" dirty="0" err="1"/>
              <a:t>is_claim</a:t>
            </a:r>
            <a:r>
              <a:rPr lang="en-GB" b="1" dirty="0"/>
              <a:t> </a:t>
            </a:r>
            <a:endParaRPr lang="en-IN" b="1" dirty="0"/>
          </a:p>
        </p:txBody>
      </p:sp>
      <p:pic>
        <p:nvPicPr>
          <p:cNvPr id="8" name="Picture 7">
            <a:extLst>
              <a:ext uri="{FF2B5EF4-FFF2-40B4-BE49-F238E27FC236}">
                <a16:creationId xmlns:a16="http://schemas.microsoft.com/office/drawing/2014/main" id="{0CC3C6C4-8AB9-DB0C-3A7E-68A7F5C2A774}"/>
              </a:ext>
            </a:extLst>
          </p:cNvPr>
          <p:cNvPicPr>
            <a:picLocks noChangeAspect="1"/>
          </p:cNvPicPr>
          <p:nvPr/>
        </p:nvPicPr>
        <p:blipFill>
          <a:blip r:embed="rId2"/>
          <a:stretch>
            <a:fillRect/>
          </a:stretch>
        </p:blipFill>
        <p:spPr>
          <a:xfrm>
            <a:off x="4143775" y="349944"/>
            <a:ext cx="5474153" cy="1986936"/>
          </a:xfrm>
          <a:prstGeom prst="rect">
            <a:avLst/>
          </a:prstGeom>
        </p:spPr>
      </p:pic>
      <p:pic>
        <p:nvPicPr>
          <p:cNvPr id="10" name="Picture 9">
            <a:extLst>
              <a:ext uri="{FF2B5EF4-FFF2-40B4-BE49-F238E27FC236}">
                <a16:creationId xmlns:a16="http://schemas.microsoft.com/office/drawing/2014/main" id="{4A537381-F389-567C-1901-6097702E654B}"/>
              </a:ext>
            </a:extLst>
          </p:cNvPr>
          <p:cNvPicPr>
            <a:picLocks noChangeAspect="1"/>
          </p:cNvPicPr>
          <p:nvPr/>
        </p:nvPicPr>
        <p:blipFill>
          <a:blip r:embed="rId3"/>
          <a:stretch>
            <a:fillRect/>
          </a:stretch>
        </p:blipFill>
        <p:spPr>
          <a:xfrm>
            <a:off x="3284038" y="2575943"/>
            <a:ext cx="8026693" cy="4130481"/>
          </a:xfrm>
          <a:prstGeom prst="rect">
            <a:avLst/>
          </a:prstGeom>
        </p:spPr>
      </p:pic>
      <p:sp>
        <p:nvSpPr>
          <p:cNvPr id="11" name="TextBox 10">
            <a:extLst>
              <a:ext uri="{FF2B5EF4-FFF2-40B4-BE49-F238E27FC236}">
                <a16:creationId xmlns:a16="http://schemas.microsoft.com/office/drawing/2014/main" id="{E277FDEC-F249-FC69-FFC0-5F1B4296F623}"/>
              </a:ext>
            </a:extLst>
          </p:cNvPr>
          <p:cNvSpPr txBox="1"/>
          <p:nvPr/>
        </p:nvSpPr>
        <p:spPr>
          <a:xfrm>
            <a:off x="161366" y="4282057"/>
            <a:ext cx="3469340" cy="307777"/>
          </a:xfrm>
          <a:prstGeom prst="rect">
            <a:avLst/>
          </a:prstGeom>
          <a:noFill/>
        </p:spPr>
        <p:txBody>
          <a:bodyPr wrap="square" rtlCol="0">
            <a:spAutoFit/>
          </a:bodyPr>
          <a:lstStyle/>
          <a:p>
            <a:r>
              <a:rPr lang="en-GB" b="1" dirty="0"/>
              <a:t>2.Distribution of Numerical Columns</a:t>
            </a:r>
            <a:endParaRPr lang="en-IN" b="1" dirty="0"/>
          </a:p>
        </p:txBody>
      </p:sp>
    </p:spTree>
    <p:extLst>
      <p:ext uri="{BB962C8B-B14F-4D97-AF65-F5344CB8AC3E}">
        <p14:creationId xmlns:p14="http://schemas.microsoft.com/office/powerpoint/2010/main" val="286962345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themeOverride>
</file>

<file path=ppt/theme/themeOverride2.xml><?xml version="1.0" encoding="utf-8"?>
<a:themeOverride xmlns:a="http://schemas.openxmlformats.org/drawingml/2006/main">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themeOverride>
</file>

<file path=ppt/theme/themeOverride3.xml><?xml version="1.0" encoding="utf-8"?>
<a:themeOverride xmlns:a="http://schemas.openxmlformats.org/drawingml/2006/main">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themeOverride>
</file>

<file path=ppt/theme/themeOverride4.xml><?xml version="1.0" encoding="utf-8"?>
<a:themeOverride xmlns:a="http://schemas.openxmlformats.org/drawingml/2006/main">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themeOverride>
</file>

<file path=docProps/app.xml><?xml version="1.0" encoding="utf-8"?>
<Properties xmlns="http://schemas.openxmlformats.org/officeDocument/2006/extended-properties" xmlns:vt="http://schemas.openxmlformats.org/officeDocument/2006/docPropsVTypes">
  <Template/>
  <TotalTime>71</TotalTime>
  <Words>1135</Words>
  <Application>Microsoft Office PowerPoint</Application>
  <PresentationFormat>Widescreen</PresentationFormat>
  <Paragraphs>103</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Times New Roman</vt:lpstr>
      <vt:lpstr>Tw Cen MT</vt:lpstr>
      <vt:lpstr>Twentieth Century</vt:lpstr>
      <vt:lpstr>Wingdings</vt:lpstr>
      <vt:lpstr>Droplet</vt:lpstr>
      <vt:lpstr>Name -Talole Prajakta Vijay </vt:lpstr>
      <vt:lpstr>PowerPoint Presentation</vt:lpstr>
      <vt:lpstr>PowerPoint Presentation</vt:lpstr>
      <vt:lpstr>PowerPoint Presentation</vt:lpstr>
      <vt:lpstr>PowerPoint Presentation</vt:lpstr>
      <vt:lpstr>PowerPoint Presentation</vt:lpstr>
      <vt:lpstr>PowerPoint Presentation</vt:lpstr>
      <vt:lpstr>Steps taken in dataset analysis and 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-Talole Prajakta Vijay </dc:title>
  <dc:creator>Prajakta Talole</dc:creator>
  <cp:lastModifiedBy>Prajakta Talole</cp:lastModifiedBy>
  <cp:revision>7</cp:revision>
  <dcterms:created xsi:type="dcterms:W3CDTF">2023-10-05T12:30:42Z</dcterms:created>
  <dcterms:modified xsi:type="dcterms:W3CDTF">2024-09-22T08:05:23Z</dcterms:modified>
</cp:coreProperties>
</file>