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5" r:id="rId4"/>
    <p:sldId id="256" r:id="rId5"/>
    <p:sldId id="257" r:id="rId6"/>
    <p:sldId id="258" r:id="rId7"/>
    <p:sldId id="259" r:id="rId8"/>
    <p:sldId id="260" r:id="rId9"/>
    <p:sldId id="261" r:id="rId10"/>
    <p:sldId id="262" r:id="rId11"/>
    <p:sldId id="263"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9690-7547-4302-A5A2-FD56CE4BE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33AB99-F3AF-409E-89DA-14B822429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E819C7-34E1-4536-BBC6-CCC6F3D49087}"/>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7A1599A8-A86C-4A8D-990D-561ED03EA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29AA-7207-4FF9-BEED-744D95AF510D}"/>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146377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994B1-0F16-4931-95DB-68B89C1AF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54A93-9E17-4A9A-B1B5-830AA7070B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DBDAF-5C7F-499B-A732-DF5C36EA1972}"/>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13372662-487E-4917-808B-EA4DA2C79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A20F9-99A0-468E-9A0B-6089185437F3}"/>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150181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17A06-4912-4AEC-B66F-CCDF909BA8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6CAAA-244F-4360-9785-C256F953FA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7AD96-CE5E-4E56-AF92-5B95FCC546E8}"/>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0512F14F-A12C-4572-8844-121344C56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76CE0-9C4A-4F2C-9E9E-36AF5EC7843E}"/>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175986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8294-90E9-47ED-AD90-8DAEE5B2E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57C80-D8D2-4C86-9C0C-95FC8B2708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8BB21-16F7-4F22-B9A3-F40AAAEEE4EE}"/>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46988198-BCD4-47AE-AEFB-3600B20C1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DDFB5-FEB5-42E1-B6D5-DC189ECB98E1}"/>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210047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B7D8-20D2-4BDA-800D-C67A9F156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0AEB1-FF8D-4314-8395-444954CCB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7F23E7-0779-4651-B0EA-6767BCD4394D}"/>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0B45CE27-8708-40FF-883B-FDB77560D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91E43-B646-4B53-B7DB-3087029E28A3}"/>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250617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2046-7BDD-4D19-BD76-430EE74B4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80E16-680F-4ED9-90E7-BC52FF3866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7AF68-D542-498C-A976-0F13E49FAB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FFA02-C5FD-4D0C-8045-B0BCC9099EE8}"/>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6" name="Footer Placeholder 5">
            <a:extLst>
              <a:ext uri="{FF2B5EF4-FFF2-40B4-BE49-F238E27FC236}">
                <a16:creationId xmlns:a16="http://schemas.microsoft.com/office/drawing/2014/main" id="{48952611-B270-44BE-AD30-8C32AAEC7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23D14-F692-4308-8C08-699A0C22B675}"/>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305843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D183-DDBF-4158-95AD-6C3C69FB1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F3269E-FDBD-48A9-A416-B6D13064E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EC33FB-C516-4F2B-8D00-8F2AC8A365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6F7207-84F0-4385-A19C-D63CE99E3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756992-0F88-4E65-BCE5-BFD088A6B7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75E039-2BD9-4FA9-9871-D1E6A9483100}"/>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8" name="Footer Placeholder 7">
            <a:extLst>
              <a:ext uri="{FF2B5EF4-FFF2-40B4-BE49-F238E27FC236}">
                <a16:creationId xmlns:a16="http://schemas.microsoft.com/office/drawing/2014/main" id="{E222E0CE-C3A6-4E35-A85A-A75E45E19B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14DF0-C449-49F3-9AA2-462579EF0A1D}"/>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124259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0EA4-878E-47E6-A976-6DAB33707C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278852-2C86-4419-8B8E-A4CEBB28BF33}"/>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4" name="Footer Placeholder 3">
            <a:extLst>
              <a:ext uri="{FF2B5EF4-FFF2-40B4-BE49-F238E27FC236}">
                <a16:creationId xmlns:a16="http://schemas.microsoft.com/office/drawing/2014/main" id="{BE0245CA-39A1-4677-87CA-8859D2F25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FEE7C2-4EE1-4426-B4C2-E7398D98CCCA}"/>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22838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C1DA5-8413-4959-9E49-3A3EFA29DB91}"/>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3" name="Footer Placeholder 2">
            <a:extLst>
              <a:ext uri="{FF2B5EF4-FFF2-40B4-BE49-F238E27FC236}">
                <a16:creationId xmlns:a16="http://schemas.microsoft.com/office/drawing/2014/main" id="{03612C06-6714-4A31-A5A0-ACD4A7FFB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F4C09-5FCC-4F86-95DF-114FDA87051E}"/>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361484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EDE9-DB7F-499F-AAB4-F5B759210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A49A70-BE6B-4C0E-8C22-DC20930BB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A3CFF4-DBA2-4C68-9CCD-8807484CA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26D77-4F17-430E-8B77-36576E5CA857}"/>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6" name="Footer Placeholder 5">
            <a:extLst>
              <a:ext uri="{FF2B5EF4-FFF2-40B4-BE49-F238E27FC236}">
                <a16:creationId xmlns:a16="http://schemas.microsoft.com/office/drawing/2014/main" id="{C2338618-80F4-4E9B-B797-79318488A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1DE53-989E-4545-82D6-57CDA9B95F53}"/>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212603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7793-514E-4303-92B2-DBE9E812D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525E0-B7A1-42E7-8EC2-0EA1AAC9A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A2D5-9F1F-43B0-B3D2-88B34DADA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57314C-6A13-4291-A545-E97F20D188C1}"/>
              </a:ext>
            </a:extLst>
          </p:cNvPr>
          <p:cNvSpPr>
            <a:spLocks noGrp="1"/>
          </p:cNvSpPr>
          <p:nvPr>
            <p:ph type="dt" sz="half" idx="10"/>
          </p:nvPr>
        </p:nvSpPr>
        <p:spPr/>
        <p:txBody>
          <a:bodyPr/>
          <a:lstStyle/>
          <a:p>
            <a:fld id="{D1E54D48-44E1-42D1-8C4C-4BA88A6798F9}" type="datetimeFigureOut">
              <a:rPr lang="en-US" smtClean="0"/>
              <a:t>6/7/2024</a:t>
            </a:fld>
            <a:endParaRPr lang="en-US"/>
          </a:p>
        </p:txBody>
      </p:sp>
      <p:sp>
        <p:nvSpPr>
          <p:cNvPr id="6" name="Footer Placeholder 5">
            <a:extLst>
              <a:ext uri="{FF2B5EF4-FFF2-40B4-BE49-F238E27FC236}">
                <a16:creationId xmlns:a16="http://schemas.microsoft.com/office/drawing/2014/main" id="{82C70EFD-4B90-4DAE-87B6-381E06D0B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CF2EC-2DCE-4461-8A66-9BE1145755D1}"/>
              </a:ext>
            </a:extLst>
          </p:cNvPr>
          <p:cNvSpPr>
            <a:spLocks noGrp="1"/>
          </p:cNvSpPr>
          <p:nvPr>
            <p:ph type="sldNum" sz="quarter" idx="12"/>
          </p:nvPr>
        </p:nvSpPr>
        <p:spPr/>
        <p:txBody>
          <a:bodyPr/>
          <a:lstStyle/>
          <a:p>
            <a:fld id="{112722C2-14C2-454C-9B93-8CEA23405746}" type="slidenum">
              <a:rPr lang="en-US" smtClean="0"/>
              <a:t>‹#›</a:t>
            </a:fld>
            <a:endParaRPr lang="en-US"/>
          </a:p>
        </p:txBody>
      </p:sp>
    </p:spTree>
    <p:extLst>
      <p:ext uri="{BB962C8B-B14F-4D97-AF65-F5344CB8AC3E}">
        <p14:creationId xmlns:p14="http://schemas.microsoft.com/office/powerpoint/2010/main" val="308281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E62EC-38D6-4963-8FE1-EB04F458D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D3794-BB6B-4844-A624-4D7E8D6C1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2DB01-138B-4E2F-B1C2-2D789AC22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54D48-44E1-42D1-8C4C-4BA88A6798F9}" type="datetimeFigureOut">
              <a:rPr lang="en-US" smtClean="0"/>
              <a:t>6/7/2024</a:t>
            </a:fld>
            <a:endParaRPr lang="en-US"/>
          </a:p>
        </p:txBody>
      </p:sp>
      <p:sp>
        <p:nvSpPr>
          <p:cNvPr id="5" name="Footer Placeholder 4">
            <a:extLst>
              <a:ext uri="{FF2B5EF4-FFF2-40B4-BE49-F238E27FC236}">
                <a16:creationId xmlns:a16="http://schemas.microsoft.com/office/drawing/2014/main" id="{9908E532-1D4A-440D-87EE-32B057DB2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1BD61B-444A-44B8-930C-8813CDAD1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722C2-14C2-454C-9B93-8CEA23405746}" type="slidenum">
              <a:rPr lang="en-US" smtClean="0"/>
              <a:t>‹#›</a:t>
            </a:fld>
            <a:endParaRPr lang="en-US"/>
          </a:p>
        </p:txBody>
      </p:sp>
    </p:spTree>
    <p:extLst>
      <p:ext uri="{BB962C8B-B14F-4D97-AF65-F5344CB8AC3E}">
        <p14:creationId xmlns:p14="http://schemas.microsoft.com/office/powerpoint/2010/main" val="125822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B2E4-D6A9-4CA6-8D2C-45290266A900}"/>
              </a:ext>
            </a:extLst>
          </p:cNvPr>
          <p:cNvSpPr>
            <a:spLocks noGrp="1"/>
          </p:cNvSpPr>
          <p:nvPr>
            <p:ph type="title"/>
          </p:nvPr>
        </p:nvSpPr>
        <p:spPr/>
        <p:txBody>
          <a:bodyPr/>
          <a:lstStyle/>
          <a:p>
            <a:r>
              <a:rPr lang="en-US" b="1" dirty="0"/>
              <a:t>Data Science :</a:t>
            </a:r>
            <a:br>
              <a:rPr lang="en-US" dirty="0"/>
            </a:br>
            <a:endParaRPr lang="en-US" dirty="0"/>
          </a:p>
        </p:txBody>
      </p:sp>
      <p:sp>
        <p:nvSpPr>
          <p:cNvPr id="3" name="Content Placeholder 2">
            <a:extLst>
              <a:ext uri="{FF2B5EF4-FFF2-40B4-BE49-F238E27FC236}">
                <a16:creationId xmlns:a16="http://schemas.microsoft.com/office/drawing/2014/main" id="{2C8D6789-0F7C-4C82-AB0E-2AA66058164B}"/>
              </a:ext>
            </a:extLst>
          </p:cNvPr>
          <p:cNvSpPr>
            <a:spLocks noGrp="1"/>
          </p:cNvSpPr>
          <p:nvPr>
            <p:ph idx="1"/>
          </p:nvPr>
        </p:nvSpPr>
        <p:spPr>
          <a:xfrm>
            <a:off x="838200" y="1825625"/>
            <a:ext cx="10515600" cy="3000375"/>
          </a:xfrm>
        </p:spPr>
        <p:txBody>
          <a:bodyPr/>
          <a:lstStyle/>
          <a:p>
            <a:r>
              <a:rPr lang="en-US" dirty="0"/>
              <a:t>Is an interdisciplinary field which uses statistics ,</a:t>
            </a:r>
            <a:r>
              <a:rPr lang="en-US" dirty="0" err="1"/>
              <a:t>maths,algorithms</a:t>
            </a:r>
            <a:r>
              <a:rPr lang="en-US" dirty="0"/>
              <a:t> to extract information</a:t>
            </a:r>
          </a:p>
          <a:p>
            <a:r>
              <a:rPr lang="en-US" dirty="0"/>
              <a:t>from structured and unstructured data and uses this information for business </a:t>
            </a:r>
            <a:r>
              <a:rPr lang="en-US" dirty="0" err="1"/>
              <a:t>descision</a:t>
            </a:r>
            <a:r>
              <a:rPr lang="en-US" dirty="0"/>
              <a: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37051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F7B9-E703-4DC8-8195-5F04B56DBD45}"/>
              </a:ext>
            </a:extLst>
          </p:cNvPr>
          <p:cNvSpPr>
            <a:spLocks noGrp="1"/>
          </p:cNvSpPr>
          <p:nvPr>
            <p:ph type="title"/>
          </p:nvPr>
        </p:nvSpPr>
        <p:spPr/>
        <p:txBody>
          <a:bodyPr/>
          <a:lstStyle/>
          <a:p>
            <a:r>
              <a:rPr lang="en-US" b="1" dirty="0"/>
              <a:t>2. Unsupervised Machine Learning</a:t>
            </a:r>
            <a:br>
              <a:rPr lang="en-US" dirty="0"/>
            </a:br>
            <a:endParaRPr lang="en-US" dirty="0"/>
          </a:p>
        </p:txBody>
      </p:sp>
      <p:sp>
        <p:nvSpPr>
          <p:cNvPr id="3" name="Content Placeholder 2">
            <a:extLst>
              <a:ext uri="{FF2B5EF4-FFF2-40B4-BE49-F238E27FC236}">
                <a16:creationId xmlns:a16="http://schemas.microsoft.com/office/drawing/2014/main" id="{C9C6546F-345C-4F2F-8862-342FD1C61248}"/>
              </a:ext>
            </a:extLst>
          </p:cNvPr>
          <p:cNvSpPr>
            <a:spLocks noGrp="1"/>
          </p:cNvSpPr>
          <p:nvPr>
            <p:ph idx="1"/>
          </p:nvPr>
        </p:nvSpPr>
        <p:spPr/>
        <p:txBody>
          <a:bodyPr/>
          <a:lstStyle/>
          <a:p>
            <a:r>
              <a:rPr lang="en-US" u="sng" dirty="0">
                <a:hlinkClick r:id="rId2"/>
              </a:rPr>
              <a:t>Unsupervised learnin</a:t>
            </a:r>
            <a:r>
              <a:rPr lang="en-US" dirty="0"/>
              <a:t>g is different from the Supervised learning technique; as its name suggests, there is no need for supervision. It means, in unsupervised machine learning, the machine is trained using the unlabeled dataset, and the machine predicts the output without any supervision.</a:t>
            </a:r>
          </a:p>
          <a:p>
            <a:r>
              <a:rPr lang="en-US" dirty="0"/>
              <a:t>In unsupervised learning, the models are trained with the data that is neither classified nor labelled, and the model acts on that data without any supervision.</a:t>
            </a:r>
          </a:p>
          <a:p>
            <a:endParaRPr lang="en-US" dirty="0"/>
          </a:p>
        </p:txBody>
      </p:sp>
    </p:spTree>
    <p:extLst>
      <p:ext uri="{BB962C8B-B14F-4D97-AF65-F5344CB8AC3E}">
        <p14:creationId xmlns:p14="http://schemas.microsoft.com/office/powerpoint/2010/main" val="54337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A3D92-6E56-4844-A80D-5369BDBB123B}"/>
              </a:ext>
            </a:extLst>
          </p:cNvPr>
          <p:cNvSpPr>
            <a:spLocks noGrp="1"/>
          </p:cNvSpPr>
          <p:nvPr>
            <p:ph idx="1"/>
          </p:nvPr>
        </p:nvSpPr>
        <p:spPr>
          <a:xfrm>
            <a:off x="584200" y="382905"/>
            <a:ext cx="10515600" cy="4351338"/>
          </a:xfrm>
        </p:spPr>
        <p:txBody>
          <a:bodyPr/>
          <a:lstStyle/>
          <a:p>
            <a:r>
              <a:rPr lang="en-US" b="1" dirty="0"/>
              <a:t>The main aim of the unsupervised learning algorithm is to group or categories the unsorted dataset according to the similarities, patter</a:t>
            </a:r>
            <a:endParaRPr lang="en-US" dirty="0"/>
          </a:p>
        </p:txBody>
      </p:sp>
      <p:sp>
        <p:nvSpPr>
          <p:cNvPr id="4" name="Rectangle 3">
            <a:extLst>
              <a:ext uri="{FF2B5EF4-FFF2-40B4-BE49-F238E27FC236}">
                <a16:creationId xmlns:a16="http://schemas.microsoft.com/office/drawing/2014/main" id="{649BB4C7-4DE0-4A19-850D-67802334431A}"/>
              </a:ext>
            </a:extLst>
          </p:cNvPr>
          <p:cNvSpPr/>
          <p:nvPr/>
        </p:nvSpPr>
        <p:spPr>
          <a:xfrm>
            <a:off x="873760" y="1721396"/>
            <a:ext cx="10226040" cy="1569660"/>
          </a:xfrm>
          <a:prstGeom prst="rect">
            <a:avLst/>
          </a:prstGeom>
        </p:spPr>
        <p:txBody>
          <a:bodyPr wrap="square">
            <a:spAutoFit/>
          </a:bodyPr>
          <a:lstStyle/>
          <a:p>
            <a:pPr algn="just"/>
            <a:r>
              <a:rPr lang="en-US" sz="2400" b="0" i="0" dirty="0">
                <a:solidFill>
                  <a:srgbClr val="333333"/>
                </a:solidFill>
                <a:effectLst/>
                <a:latin typeface="inter-regular"/>
              </a:rPr>
              <a:t>Unsupervised Learning can be further classified into two types, which are given below:</a:t>
            </a:r>
          </a:p>
          <a:p>
            <a:pPr algn="just">
              <a:buFont typeface="Arial" panose="020B0604020202020204" pitchFamily="34" charset="0"/>
              <a:buChar char="•"/>
            </a:pPr>
            <a:r>
              <a:rPr lang="en-US" sz="2400" b="1" i="0" dirty="0">
                <a:solidFill>
                  <a:srgbClr val="000000"/>
                </a:solidFill>
                <a:effectLst/>
                <a:latin typeface="inter-bold"/>
              </a:rPr>
              <a:t>Clustering</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Association</a:t>
            </a: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53170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5668-3A2F-4680-B240-FC0A21A1ABAC}"/>
              </a:ext>
            </a:extLst>
          </p:cNvPr>
          <p:cNvSpPr>
            <a:spLocks noGrp="1"/>
          </p:cNvSpPr>
          <p:nvPr>
            <p:ph type="title"/>
          </p:nvPr>
        </p:nvSpPr>
        <p:spPr/>
        <p:txBody>
          <a:bodyPr/>
          <a:lstStyle/>
          <a:p>
            <a:r>
              <a:rPr lang="en-US" b="1" dirty="0"/>
              <a:t>1) Clustering</a:t>
            </a:r>
            <a:br>
              <a:rPr lang="en-US" dirty="0"/>
            </a:br>
            <a:endParaRPr lang="en-US" dirty="0"/>
          </a:p>
        </p:txBody>
      </p:sp>
      <p:sp>
        <p:nvSpPr>
          <p:cNvPr id="3" name="Content Placeholder 2">
            <a:extLst>
              <a:ext uri="{FF2B5EF4-FFF2-40B4-BE49-F238E27FC236}">
                <a16:creationId xmlns:a16="http://schemas.microsoft.com/office/drawing/2014/main" id="{88652E8E-E3C0-43F7-A4C2-348F4E2DB700}"/>
              </a:ext>
            </a:extLst>
          </p:cNvPr>
          <p:cNvSpPr>
            <a:spLocks noGrp="1"/>
          </p:cNvSpPr>
          <p:nvPr>
            <p:ph idx="1"/>
          </p:nvPr>
        </p:nvSpPr>
        <p:spPr/>
        <p:txBody>
          <a:bodyPr>
            <a:noAutofit/>
          </a:bodyPr>
          <a:lstStyle/>
          <a:p>
            <a:r>
              <a:rPr lang="en-US" sz="2400" dirty="0"/>
              <a:t>The clustering technique is used when we want to find the inherent groups from the data. It is a way to group the objects into a cluster such that the objects with the most similarities remain in one group and have fewer or no similarities with the objects of other groups. An example of the clustering algorithm is grouping the customers by their purchasing </a:t>
            </a:r>
            <a:r>
              <a:rPr lang="en-US" sz="2400" dirty="0" err="1"/>
              <a:t>behaviour</a:t>
            </a:r>
            <a:r>
              <a:rPr lang="en-US" sz="2400" dirty="0"/>
              <a:t>.</a:t>
            </a:r>
          </a:p>
          <a:p>
            <a:endParaRPr lang="en-US" sz="2400" dirty="0"/>
          </a:p>
          <a:p>
            <a:endParaRPr lang="en-US" sz="2400" dirty="0"/>
          </a:p>
          <a:p>
            <a:endParaRPr lang="en-US" sz="2400" dirty="0"/>
          </a:p>
        </p:txBody>
      </p:sp>
    </p:spTree>
    <p:extLst>
      <p:ext uri="{BB962C8B-B14F-4D97-AF65-F5344CB8AC3E}">
        <p14:creationId xmlns:p14="http://schemas.microsoft.com/office/powerpoint/2010/main" val="201261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2450-5141-409D-978C-0FCA5FD799F9}"/>
              </a:ext>
            </a:extLst>
          </p:cNvPr>
          <p:cNvSpPr>
            <a:spLocks noGrp="1"/>
          </p:cNvSpPr>
          <p:nvPr>
            <p:ph type="title"/>
          </p:nvPr>
        </p:nvSpPr>
        <p:spPr/>
        <p:txBody>
          <a:bodyPr>
            <a:normAutofit fontScale="90000"/>
          </a:bodyPr>
          <a:lstStyle/>
          <a:p>
            <a:r>
              <a:rPr lang="en-US" b="1" dirty="0"/>
              <a:t>Some of the popular clustering algorithms are given below:</a:t>
            </a:r>
            <a:br>
              <a:rPr lang="en-US" dirty="0"/>
            </a:br>
            <a:endParaRPr lang="en-US" dirty="0"/>
          </a:p>
        </p:txBody>
      </p:sp>
      <p:sp>
        <p:nvSpPr>
          <p:cNvPr id="3" name="Content Placeholder 2">
            <a:extLst>
              <a:ext uri="{FF2B5EF4-FFF2-40B4-BE49-F238E27FC236}">
                <a16:creationId xmlns:a16="http://schemas.microsoft.com/office/drawing/2014/main" id="{1BE646E4-ACBF-492D-B522-3B2D3F2F97C7}"/>
              </a:ext>
            </a:extLst>
          </p:cNvPr>
          <p:cNvSpPr>
            <a:spLocks noGrp="1"/>
          </p:cNvSpPr>
          <p:nvPr>
            <p:ph idx="1"/>
          </p:nvPr>
        </p:nvSpPr>
        <p:spPr/>
        <p:txBody>
          <a:bodyPr/>
          <a:lstStyle/>
          <a:p>
            <a:r>
              <a:rPr lang="en-US" b="1" dirty="0"/>
              <a:t>K-Means Clustering algorithm</a:t>
            </a:r>
            <a:endParaRPr lang="en-US" dirty="0"/>
          </a:p>
          <a:p>
            <a:r>
              <a:rPr lang="en-US" b="1" dirty="0"/>
              <a:t>Mean-shift algorithm</a:t>
            </a:r>
            <a:endParaRPr lang="en-US" dirty="0"/>
          </a:p>
          <a:p>
            <a:r>
              <a:rPr lang="en-US" b="1" dirty="0"/>
              <a:t>DBSCAN Algorithm</a:t>
            </a:r>
            <a:endParaRPr lang="en-US" dirty="0"/>
          </a:p>
          <a:p>
            <a:r>
              <a:rPr lang="en-US" b="1" dirty="0"/>
              <a:t>Principal Component Analysis</a:t>
            </a:r>
            <a:endParaRPr lang="en-US" dirty="0"/>
          </a:p>
          <a:p>
            <a:r>
              <a:rPr lang="en-US" b="1" dirty="0"/>
              <a:t>Independent Component Analysis</a:t>
            </a:r>
            <a:endParaRPr lang="en-US" dirty="0"/>
          </a:p>
          <a:p>
            <a:endParaRPr lang="en-US" dirty="0"/>
          </a:p>
        </p:txBody>
      </p:sp>
    </p:spTree>
    <p:extLst>
      <p:ext uri="{BB962C8B-B14F-4D97-AF65-F5344CB8AC3E}">
        <p14:creationId xmlns:p14="http://schemas.microsoft.com/office/powerpoint/2010/main" val="80343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B998-A4A4-4DAF-9E87-A2D7DC32C978}"/>
              </a:ext>
            </a:extLst>
          </p:cNvPr>
          <p:cNvSpPr>
            <a:spLocks noGrp="1"/>
          </p:cNvSpPr>
          <p:nvPr>
            <p:ph type="title"/>
          </p:nvPr>
        </p:nvSpPr>
        <p:spPr/>
        <p:txBody>
          <a:bodyPr/>
          <a:lstStyle/>
          <a:p>
            <a:r>
              <a:rPr lang="en-US" b="1" dirty="0"/>
              <a:t>2) Association</a:t>
            </a:r>
            <a:br>
              <a:rPr lang="en-US" dirty="0"/>
            </a:br>
            <a:endParaRPr lang="en-US" dirty="0"/>
          </a:p>
        </p:txBody>
      </p:sp>
      <p:sp>
        <p:nvSpPr>
          <p:cNvPr id="3" name="Content Placeholder 2">
            <a:extLst>
              <a:ext uri="{FF2B5EF4-FFF2-40B4-BE49-F238E27FC236}">
                <a16:creationId xmlns:a16="http://schemas.microsoft.com/office/drawing/2014/main" id="{E9D6D151-F2DB-4A97-942F-45CA00B6A638}"/>
              </a:ext>
            </a:extLst>
          </p:cNvPr>
          <p:cNvSpPr>
            <a:spLocks noGrp="1"/>
          </p:cNvSpPr>
          <p:nvPr>
            <p:ph idx="1"/>
          </p:nvPr>
        </p:nvSpPr>
        <p:spPr/>
        <p:txBody>
          <a:bodyPr/>
          <a:lstStyle/>
          <a:p>
            <a:r>
              <a:rPr lang="en-US" dirty="0"/>
              <a:t>Association rule learning is an unsupervised learning technique, which finds interesting relations among variables within a large dataset. The main aim of this learning algorithm is to find the dependency of one data item on another data item and map those variables accordingly so that it can generate maximum profit. This algorithm is mainly applied in </a:t>
            </a:r>
            <a:r>
              <a:rPr lang="en-US" b="1" dirty="0"/>
              <a:t>Market Basket analysis, Web usage mining, </a:t>
            </a:r>
          </a:p>
          <a:p>
            <a:r>
              <a:rPr lang="en-US" dirty="0"/>
              <a:t>Some popular algorithms of Association rule learning are </a:t>
            </a:r>
            <a:r>
              <a:rPr lang="en-US" b="1" dirty="0" err="1"/>
              <a:t>Apriori</a:t>
            </a:r>
            <a:r>
              <a:rPr lang="en-US" b="1" dirty="0"/>
              <a:t> Algorithm, Eclat, FP-growth algorithm.</a:t>
            </a:r>
            <a:endParaRPr lang="en-US" dirty="0"/>
          </a:p>
        </p:txBody>
      </p:sp>
    </p:spTree>
    <p:extLst>
      <p:ext uri="{BB962C8B-B14F-4D97-AF65-F5344CB8AC3E}">
        <p14:creationId xmlns:p14="http://schemas.microsoft.com/office/powerpoint/2010/main" val="160112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27FF8-0F9D-4E30-A5A6-AB6100D18D37}"/>
              </a:ext>
            </a:extLst>
          </p:cNvPr>
          <p:cNvSpPr>
            <a:spLocks noGrp="1"/>
          </p:cNvSpPr>
          <p:nvPr>
            <p:ph idx="1"/>
          </p:nvPr>
        </p:nvSpPr>
        <p:spPr>
          <a:xfrm>
            <a:off x="838200" y="1002665"/>
            <a:ext cx="10515600" cy="4351338"/>
          </a:xfrm>
        </p:spPr>
        <p:txBody>
          <a:bodyPr>
            <a:normAutofit lnSpcReduction="10000"/>
          </a:bodyPr>
          <a:lstStyle/>
          <a:p>
            <a:endParaRPr lang="en-US" b="1" dirty="0"/>
          </a:p>
          <a:p>
            <a:r>
              <a:rPr lang="en-US" b="1" dirty="0"/>
              <a:t>DS ====&gt; </a:t>
            </a:r>
            <a:r>
              <a:rPr lang="en-US" b="1" dirty="0" err="1"/>
              <a:t>Maths</a:t>
            </a:r>
            <a:r>
              <a:rPr lang="en-US" b="1" dirty="0"/>
              <a:t> ,stats ,Programming ,Domain knowledge.</a:t>
            </a:r>
          </a:p>
          <a:p>
            <a:endParaRPr lang="en-US" dirty="0"/>
          </a:p>
          <a:p>
            <a:r>
              <a:rPr lang="en-US" dirty="0"/>
              <a:t>Structured data ===&gt; Tabular format ====&gt;df</a:t>
            </a:r>
          </a:p>
          <a:p>
            <a:r>
              <a:rPr lang="en-US" dirty="0"/>
              <a:t>Unstructured data ====&gt;File ,Website ,notebook, Text ,Audio ,Video ,Image</a:t>
            </a:r>
          </a:p>
          <a:p>
            <a:endParaRPr lang="en-US" dirty="0"/>
          </a:p>
          <a:p>
            <a:r>
              <a:rPr lang="en-US" dirty="0" err="1"/>
              <a:t>TeXt</a:t>
            </a:r>
            <a:r>
              <a:rPr lang="en-US" dirty="0"/>
              <a:t> Audio==&gt;NLP</a:t>
            </a:r>
          </a:p>
          <a:p>
            <a:r>
              <a:rPr lang="en-US" dirty="0"/>
              <a:t>Image ,Video===&gt;computer vision.</a:t>
            </a:r>
          </a:p>
        </p:txBody>
      </p:sp>
    </p:spTree>
    <p:extLst>
      <p:ext uri="{BB962C8B-B14F-4D97-AF65-F5344CB8AC3E}">
        <p14:creationId xmlns:p14="http://schemas.microsoft.com/office/powerpoint/2010/main" val="288951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A497-5B6F-409F-B5D5-BBE48E4E3972}"/>
              </a:ext>
            </a:extLst>
          </p:cNvPr>
          <p:cNvSpPr>
            <a:spLocks noGrp="1"/>
          </p:cNvSpPr>
          <p:nvPr>
            <p:ph type="title"/>
          </p:nvPr>
        </p:nvSpPr>
        <p:spPr/>
        <p:txBody>
          <a:bodyPr/>
          <a:lstStyle/>
          <a:p>
            <a:r>
              <a:rPr lang="en-US" b="1" dirty="0"/>
              <a:t>Machine Learning :</a:t>
            </a:r>
          </a:p>
        </p:txBody>
      </p:sp>
      <p:sp>
        <p:nvSpPr>
          <p:cNvPr id="3" name="Content Placeholder 2">
            <a:extLst>
              <a:ext uri="{FF2B5EF4-FFF2-40B4-BE49-F238E27FC236}">
                <a16:creationId xmlns:a16="http://schemas.microsoft.com/office/drawing/2014/main" id="{C55BD09E-1F23-487D-BCCB-ED47B82D5BC8}"/>
              </a:ext>
            </a:extLst>
          </p:cNvPr>
          <p:cNvSpPr>
            <a:spLocks noGrp="1"/>
          </p:cNvSpPr>
          <p:nvPr>
            <p:ph idx="1"/>
          </p:nvPr>
        </p:nvSpPr>
        <p:spPr/>
        <p:txBody>
          <a:bodyPr/>
          <a:lstStyle/>
          <a:p>
            <a:r>
              <a:rPr lang="en-US" b="1" dirty="0"/>
              <a:t>Machine learning is a subset of AI, which enables the machine to automatically learn from data, improve performance from past experiences, and make predictions</a:t>
            </a:r>
            <a:r>
              <a:rPr lang="en-US" dirty="0"/>
              <a:t>.</a:t>
            </a:r>
          </a:p>
          <a:p>
            <a:endParaRPr lang="en-US" dirty="0"/>
          </a:p>
          <a:p>
            <a:pPr marL="0" indent="0">
              <a:buNone/>
            </a:pPr>
            <a:r>
              <a:rPr lang="en-US" dirty="0"/>
              <a:t> Machine learning contains a set of algorithms that work on a huge amount of data. Data is fed to these algorithms to train them, and on the basis of training, they build the model &amp; perform a specific task.</a:t>
            </a:r>
          </a:p>
        </p:txBody>
      </p:sp>
    </p:spTree>
    <p:extLst>
      <p:ext uri="{BB962C8B-B14F-4D97-AF65-F5344CB8AC3E}">
        <p14:creationId xmlns:p14="http://schemas.microsoft.com/office/powerpoint/2010/main" val="95940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6B3601-0C61-4247-8AF9-99A84E71BFB6}"/>
              </a:ext>
            </a:extLst>
          </p:cNvPr>
          <p:cNvSpPr/>
          <p:nvPr/>
        </p:nvSpPr>
        <p:spPr>
          <a:xfrm>
            <a:off x="833120" y="844957"/>
            <a:ext cx="9489440" cy="2677656"/>
          </a:xfrm>
          <a:prstGeom prst="rect">
            <a:avLst/>
          </a:prstGeom>
        </p:spPr>
        <p:txBody>
          <a:bodyPr wrap="square">
            <a:spAutoFit/>
          </a:bodyPr>
          <a:lstStyle/>
          <a:p>
            <a:pPr algn="just"/>
            <a:r>
              <a:rPr lang="en-US" sz="2400" b="1" i="0" dirty="0">
                <a:solidFill>
                  <a:srgbClr val="333333"/>
                </a:solidFill>
                <a:effectLst/>
                <a:latin typeface="Times New Roman" panose="02020603050405020304" pitchFamily="18" charset="0"/>
                <a:cs typeface="Times New Roman" panose="02020603050405020304" pitchFamily="18" charset="0"/>
              </a:rPr>
              <a:t>Based on the methods and way of learning, machine learning is divided into mainly four types, which are:</a:t>
            </a:r>
          </a:p>
          <a:p>
            <a:pPr algn="just"/>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Supervised Machine Learning</a:t>
            </a: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Unsupervised Machine Learning</a:t>
            </a: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Semi-Supervised Machine Learning</a:t>
            </a: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Reinforcement Learning</a:t>
            </a:r>
          </a:p>
        </p:txBody>
      </p:sp>
    </p:spTree>
    <p:extLst>
      <p:ext uri="{BB962C8B-B14F-4D97-AF65-F5344CB8AC3E}">
        <p14:creationId xmlns:p14="http://schemas.microsoft.com/office/powerpoint/2010/main" val="332077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Machine Learning">
            <a:extLst>
              <a:ext uri="{FF2B5EF4-FFF2-40B4-BE49-F238E27FC236}">
                <a16:creationId xmlns:a16="http://schemas.microsoft.com/office/drawing/2014/main" id="{583A95F5-713B-457F-91FB-C097E95489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5760" y="629920"/>
            <a:ext cx="8818880" cy="509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96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DEF5-9E28-4FCC-A1D5-4B2FF5245880}"/>
              </a:ext>
            </a:extLst>
          </p:cNvPr>
          <p:cNvSpPr>
            <a:spLocks noGrp="1"/>
          </p:cNvSpPr>
          <p:nvPr>
            <p:ph type="title"/>
          </p:nvPr>
        </p:nvSpPr>
        <p:spPr/>
        <p:txBody>
          <a:bodyPr/>
          <a:lstStyle/>
          <a:p>
            <a:r>
              <a:rPr lang="en-US" b="1" dirty="0"/>
              <a:t>. Supervised Machine Learning</a:t>
            </a:r>
          </a:p>
        </p:txBody>
      </p:sp>
      <p:sp>
        <p:nvSpPr>
          <p:cNvPr id="3" name="Content Placeholder 2">
            <a:extLst>
              <a:ext uri="{FF2B5EF4-FFF2-40B4-BE49-F238E27FC236}">
                <a16:creationId xmlns:a16="http://schemas.microsoft.com/office/drawing/2014/main" id="{E72ED535-5282-4B89-8780-04764BA89B17}"/>
              </a:ext>
            </a:extLst>
          </p:cNvPr>
          <p:cNvSpPr>
            <a:spLocks noGrp="1"/>
          </p:cNvSpPr>
          <p:nvPr>
            <p:ph idx="1"/>
          </p:nvPr>
        </p:nvSpPr>
        <p:spPr/>
        <p:txBody>
          <a:bodyPr/>
          <a:lstStyle/>
          <a:p>
            <a:r>
              <a:rPr lang="en-US" dirty="0"/>
              <a:t>As its name suggests, </a:t>
            </a:r>
            <a:r>
              <a:rPr lang="en-US" dirty="0">
                <a:hlinkClick r:id="rId2"/>
              </a:rPr>
              <a:t>Supervised machine learning</a:t>
            </a:r>
            <a:r>
              <a:rPr lang="en-US" dirty="0"/>
              <a:t> is based on supervision. It means in the supervised learning technique, we train the machines using the "labelled" dataset, and based on the training, the machine predicts the output. Here, the labelled data specifies that some of the inputs are already mapped to the output. More preciously, we can say; first, we train the machine with the input and corresponding output, and then we ask the machine to predict the output using the test dataset.</a:t>
            </a:r>
          </a:p>
          <a:p>
            <a:endParaRPr lang="en-US" dirty="0"/>
          </a:p>
        </p:txBody>
      </p:sp>
    </p:spTree>
    <p:extLst>
      <p:ext uri="{BB962C8B-B14F-4D97-AF65-F5344CB8AC3E}">
        <p14:creationId xmlns:p14="http://schemas.microsoft.com/office/powerpoint/2010/main" val="387078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9B20F-9435-41EF-A2D9-0F706F8910D3}"/>
              </a:ext>
            </a:extLst>
          </p:cNvPr>
          <p:cNvSpPr>
            <a:spLocks noGrp="1"/>
          </p:cNvSpPr>
          <p:nvPr>
            <p:ph idx="1"/>
          </p:nvPr>
        </p:nvSpPr>
        <p:spPr>
          <a:xfrm>
            <a:off x="502920" y="352425"/>
            <a:ext cx="10515600" cy="4351338"/>
          </a:xfrm>
        </p:spPr>
        <p:txBody>
          <a:bodyPr/>
          <a:lstStyle/>
          <a:p>
            <a:r>
              <a:rPr lang="en-US" b="1" dirty="0"/>
              <a:t>The main goal of the supervised learning technique is to map the input variable(x) with the output variable(y).</a:t>
            </a:r>
            <a:r>
              <a:rPr lang="en-US" dirty="0"/>
              <a:t> Some real-world applications of supervised learning are </a:t>
            </a:r>
            <a:r>
              <a:rPr lang="en-US" b="1" dirty="0"/>
              <a:t>Risk Assessment, Fraud Detection, Spam filtering,</a:t>
            </a:r>
            <a:r>
              <a:rPr lang="en-US" dirty="0"/>
              <a:t> etc.</a:t>
            </a:r>
          </a:p>
          <a:p>
            <a:endParaRPr lang="en-US" dirty="0"/>
          </a:p>
          <a:p>
            <a:r>
              <a:rPr lang="en-US" dirty="0"/>
              <a:t>Categories of Supervised Machine Learning</a:t>
            </a:r>
          </a:p>
          <a:p>
            <a:r>
              <a:rPr lang="en-US" b="1" dirty="0"/>
              <a:t>Classification</a:t>
            </a:r>
            <a:endParaRPr lang="en-US" dirty="0"/>
          </a:p>
          <a:p>
            <a:r>
              <a:rPr lang="en-US" b="1" dirty="0"/>
              <a:t>Regression</a:t>
            </a:r>
            <a:endParaRPr lang="en-US" dirty="0"/>
          </a:p>
          <a:p>
            <a:pPr marL="0" indent="0">
              <a:buNone/>
            </a:pPr>
            <a:endParaRPr lang="en-US" dirty="0"/>
          </a:p>
        </p:txBody>
      </p:sp>
    </p:spTree>
    <p:extLst>
      <p:ext uri="{BB962C8B-B14F-4D97-AF65-F5344CB8AC3E}">
        <p14:creationId xmlns:p14="http://schemas.microsoft.com/office/powerpoint/2010/main" val="113716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18B3-ADEE-4A0C-AD8B-202A495A2F1C}"/>
              </a:ext>
            </a:extLst>
          </p:cNvPr>
          <p:cNvSpPr>
            <a:spLocks noGrp="1"/>
          </p:cNvSpPr>
          <p:nvPr>
            <p:ph type="title"/>
          </p:nvPr>
        </p:nvSpPr>
        <p:spPr/>
        <p:txBody>
          <a:bodyPr>
            <a:normAutofit fontScale="90000"/>
          </a:bodyPr>
          <a:lstStyle/>
          <a:p>
            <a:br>
              <a:rPr lang="en-US" b="1" dirty="0"/>
            </a:br>
            <a:r>
              <a:rPr lang="en-US" b="1" dirty="0"/>
              <a:t>a) Classification</a:t>
            </a:r>
            <a:br>
              <a:rPr lang="en-US" dirty="0"/>
            </a:br>
            <a:endParaRPr lang="en-US" dirty="0"/>
          </a:p>
        </p:txBody>
      </p:sp>
      <p:sp>
        <p:nvSpPr>
          <p:cNvPr id="3" name="Content Placeholder 2">
            <a:extLst>
              <a:ext uri="{FF2B5EF4-FFF2-40B4-BE49-F238E27FC236}">
                <a16:creationId xmlns:a16="http://schemas.microsoft.com/office/drawing/2014/main" id="{DA1F0874-C616-45FD-8760-F7949CA7336D}"/>
              </a:ext>
            </a:extLst>
          </p:cNvPr>
          <p:cNvSpPr>
            <a:spLocks noGrp="1"/>
          </p:cNvSpPr>
          <p:nvPr>
            <p:ph idx="1"/>
          </p:nvPr>
        </p:nvSpPr>
        <p:spPr/>
        <p:txBody>
          <a:bodyPr/>
          <a:lstStyle/>
          <a:p>
            <a:r>
              <a:rPr lang="en-US" dirty="0"/>
              <a:t>Classification algorithms are used to solve the classification problems in which the output variable is categorical, such as "</a:t>
            </a:r>
            <a:r>
              <a:rPr lang="en-US" b="1" dirty="0"/>
              <a:t>Yes" or No, Male or Female, Red or Blue, etc</a:t>
            </a:r>
            <a:r>
              <a:rPr lang="en-US" dirty="0"/>
              <a:t>. The classification algorithms predict the categories present in the dataset. Some real-world examples of classification algorithms are </a:t>
            </a:r>
            <a:r>
              <a:rPr lang="en-US" b="1" dirty="0"/>
              <a:t>Spam Detection, Email filtering, etc.</a:t>
            </a:r>
            <a:endParaRPr lang="en-US" dirty="0"/>
          </a:p>
          <a:p>
            <a:r>
              <a:rPr lang="en-US" b="1" dirty="0"/>
              <a:t>Random Forest Algorithm</a:t>
            </a:r>
            <a:endParaRPr lang="en-US" dirty="0"/>
          </a:p>
          <a:p>
            <a:r>
              <a:rPr lang="en-US" b="1" dirty="0"/>
              <a:t>Decision Tree Algorithm</a:t>
            </a:r>
            <a:endParaRPr lang="en-US" dirty="0"/>
          </a:p>
          <a:p>
            <a:r>
              <a:rPr lang="en-US" b="1" dirty="0"/>
              <a:t>Logistic Regression Algorithm</a:t>
            </a:r>
            <a:endParaRPr lang="en-US" dirty="0"/>
          </a:p>
          <a:p>
            <a:r>
              <a:rPr lang="en-US" b="1" dirty="0"/>
              <a:t>Support Vector Machine Algorithm</a:t>
            </a:r>
            <a:endParaRPr lang="en-US" dirty="0"/>
          </a:p>
          <a:p>
            <a:endParaRPr lang="en-US" dirty="0"/>
          </a:p>
        </p:txBody>
      </p:sp>
    </p:spTree>
    <p:extLst>
      <p:ext uri="{BB962C8B-B14F-4D97-AF65-F5344CB8AC3E}">
        <p14:creationId xmlns:p14="http://schemas.microsoft.com/office/powerpoint/2010/main" val="35215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15BC-B30A-4AC7-9763-18103E4BDD12}"/>
              </a:ext>
            </a:extLst>
          </p:cNvPr>
          <p:cNvSpPr>
            <a:spLocks noGrp="1"/>
          </p:cNvSpPr>
          <p:nvPr>
            <p:ph type="title"/>
          </p:nvPr>
        </p:nvSpPr>
        <p:spPr/>
        <p:txBody>
          <a:bodyPr>
            <a:normAutofit fontScale="90000"/>
          </a:bodyPr>
          <a:lstStyle/>
          <a:p>
            <a:br>
              <a:rPr lang="en-US" b="1" dirty="0"/>
            </a:br>
            <a:r>
              <a:rPr lang="en-US" b="1" dirty="0"/>
              <a:t>b) Regression</a:t>
            </a:r>
            <a:br>
              <a:rPr lang="en-US" dirty="0"/>
            </a:br>
            <a:endParaRPr lang="en-US" dirty="0"/>
          </a:p>
        </p:txBody>
      </p:sp>
      <p:sp>
        <p:nvSpPr>
          <p:cNvPr id="3" name="Content Placeholder 2">
            <a:extLst>
              <a:ext uri="{FF2B5EF4-FFF2-40B4-BE49-F238E27FC236}">
                <a16:creationId xmlns:a16="http://schemas.microsoft.com/office/drawing/2014/main" id="{D73CFDD8-90DC-44AF-A5A8-215A634BB517}"/>
              </a:ext>
            </a:extLst>
          </p:cNvPr>
          <p:cNvSpPr>
            <a:spLocks noGrp="1"/>
          </p:cNvSpPr>
          <p:nvPr>
            <p:ph idx="1"/>
          </p:nvPr>
        </p:nvSpPr>
        <p:spPr/>
        <p:txBody>
          <a:bodyPr>
            <a:normAutofit/>
          </a:bodyPr>
          <a:lstStyle/>
          <a:p>
            <a:r>
              <a:rPr lang="en-US" dirty="0"/>
              <a:t>Regression algorithms are used to solve regression problems in which there is a linear relationship between input and output variables. These are used to predict continuous output variables, such as market trends, weather prediction, etc.</a:t>
            </a:r>
          </a:p>
          <a:p>
            <a:r>
              <a:rPr lang="en-US" dirty="0"/>
              <a:t>Some popular Regression algorithms are given below:</a:t>
            </a:r>
          </a:p>
          <a:p>
            <a:r>
              <a:rPr lang="en-US" b="1" dirty="0"/>
              <a:t>Simple Linear Regression Algorithm</a:t>
            </a:r>
            <a:endParaRPr lang="en-US" dirty="0"/>
          </a:p>
          <a:p>
            <a:r>
              <a:rPr lang="en-US" b="1" dirty="0"/>
              <a:t>Multivariate Regression Algorithm</a:t>
            </a:r>
            <a:endParaRPr lang="en-US" dirty="0"/>
          </a:p>
          <a:p>
            <a:r>
              <a:rPr lang="en-US" b="1" dirty="0"/>
              <a:t>Decision Tree Algorithm</a:t>
            </a:r>
            <a:endParaRPr lang="en-US" dirty="0"/>
          </a:p>
          <a:p>
            <a:r>
              <a:rPr lang="en-US" b="1" dirty="0"/>
              <a:t>Lasso Regression</a:t>
            </a:r>
            <a:endParaRPr lang="en-US" dirty="0"/>
          </a:p>
          <a:p>
            <a:endParaRPr lang="en-US" dirty="0"/>
          </a:p>
        </p:txBody>
      </p:sp>
    </p:spTree>
    <p:extLst>
      <p:ext uri="{BB962C8B-B14F-4D97-AF65-F5344CB8AC3E}">
        <p14:creationId xmlns:p14="http://schemas.microsoft.com/office/powerpoint/2010/main" val="17731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791</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inter-bold</vt:lpstr>
      <vt:lpstr>inter-regular</vt:lpstr>
      <vt:lpstr>Times New Roman</vt:lpstr>
      <vt:lpstr>Office Theme</vt:lpstr>
      <vt:lpstr>Data Science : </vt:lpstr>
      <vt:lpstr>PowerPoint Presentation</vt:lpstr>
      <vt:lpstr>Machine Learning :</vt:lpstr>
      <vt:lpstr>PowerPoint Presentation</vt:lpstr>
      <vt:lpstr>PowerPoint Presentation</vt:lpstr>
      <vt:lpstr>. Supervised Machine Learning</vt:lpstr>
      <vt:lpstr>PowerPoint Presentation</vt:lpstr>
      <vt:lpstr> a) Classification </vt:lpstr>
      <vt:lpstr> b) Regression </vt:lpstr>
      <vt:lpstr>2. Unsupervised Machine Learning </vt:lpstr>
      <vt:lpstr>PowerPoint Presentation</vt:lpstr>
      <vt:lpstr>1) Clustering </vt:lpstr>
      <vt:lpstr>Some of the popular clustering algorithms are given below: </vt:lpstr>
      <vt:lpstr>2) Association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2024-05-20T05:32:14Z</dcterms:created>
  <dcterms:modified xsi:type="dcterms:W3CDTF">2024-06-07T07:30:57Z</dcterms:modified>
</cp:coreProperties>
</file>