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3" r:id="rId10"/>
    <p:sldId id="266" r:id="rId11"/>
    <p:sldId id="267" r:id="rId12"/>
    <p:sldId id="268" r:id="rId13"/>
    <p:sldId id="262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3676489" y="2253418"/>
            <a:ext cx="6870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Water Quality Prediction </a:t>
            </a:r>
            <a:r>
              <a:rPr lang="en-IN" sz="40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4CBD157-F9CF-6DF2-F999-C7FAF50E296C}"/>
              </a:ext>
            </a:extLst>
          </p:cNvPr>
          <p:cNvSpPr txBox="1"/>
          <p:nvPr/>
        </p:nvSpPr>
        <p:spPr>
          <a:xfrm>
            <a:off x="4199502" y="3155002"/>
            <a:ext cx="6172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Prajan Kannan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16AF5C-BDDD-31A3-2017-A4FBE2923916}"/>
              </a:ext>
            </a:extLst>
          </p:cNvPr>
          <p:cNvSpPr txBox="1"/>
          <p:nvPr/>
        </p:nvSpPr>
        <p:spPr>
          <a:xfrm>
            <a:off x="5170747" y="3924528"/>
            <a:ext cx="501986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AICTE Internship Student Registration ID :</a:t>
            </a:r>
          </a:p>
          <a:p>
            <a:pPr algn="r"/>
            <a:r>
              <a:rPr lang="en-US" sz="22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STU66ee8be6e60f11726909414</a:t>
            </a:r>
            <a:endParaRPr lang="en-US" sz="2200" b="1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5F1193-BDF0-B330-6A71-7D3EFA079D51}"/>
              </a:ext>
            </a:extLst>
          </p:cNvPr>
          <p:cNvSpPr txBox="1"/>
          <p:nvPr/>
        </p:nvSpPr>
        <p:spPr>
          <a:xfrm>
            <a:off x="4054234" y="4887667"/>
            <a:ext cx="6172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2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AICTE Internship ID </a:t>
            </a:r>
            <a:r>
              <a:rPr lang="en-US" sz="2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r"/>
            <a:r>
              <a:rPr lang="en-US" sz="22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INTERNSHIP_1746416864681834e0e35d8</a:t>
            </a:r>
            <a:endParaRPr lang="en-US" sz="2200" b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D77798-C411-EBC1-C544-D3B5800E2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14" y="3931595"/>
            <a:ext cx="6049417" cy="27491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7CE87E-541F-0A6F-5E12-1DE078A64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14" y="905069"/>
            <a:ext cx="5646986" cy="282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075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EB40ED-8B84-0311-7108-83D984187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014234"/>
            <a:ext cx="6504251" cy="547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8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82DB40-7A2F-7DC3-27CA-F9E3F10EE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45" y="969250"/>
            <a:ext cx="2686425" cy="25530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437550-45FC-CE36-4FEF-504FBB216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459" y="969250"/>
            <a:ext cx="2779540" cy="25530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FB1CD2-A370-02A8-0CB2-18EDB24E39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288" y="964030"/>
            <a:ext cx="2686425" cy="25582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C62A00-03F2-1891-A80C-300E4274F1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745" y="3815086"/>
            <a:ext cx="2686425" cy="25530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8D8F7C-795C-A1C2-CCA7-C1B5B83343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6460" y="3815086"/>
            <a:ext cx="2779540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04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23731" y="97693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C70F7F-8C19-357C-3589-3C29849A61A5}"/>
              </a:ext>
            </a:extLst>
          </p:cNvPr>
          <p:cNvSpPr txBox="1"/>
          <p:nvPr/>
        </p:nvSpPr>
        <p:spPr>
          <a:xfrm>
            <a:off x="541174" y="1587583"/>
            <a:ext cx="1017036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fontAlgn="base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73B68"/>
                </a:solidFill>
                <a:effectLst/>
                <a:latin typeface="Public Sans"/>
              </a:rPr>
              <a:t>This project showcases the effective use of machine learning for multi-target regression in forecasting essential water quality parameters.</a:t>
            </a:r>
          </a:p>
          <a:p>
            <a:pPr marL="342900" indent="-342900" algn="l" fontAlgn="base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73B68"/>
                </a:solidFill>
                <a:effectLst/>
                <a:latin typeface="Public Sans"/>
              </a:rPr>
              <a:t>Using historical datasets along with relevant domain-specific metrics such as the Water Quality Index (WQI), predicting concentration of pollutants and classifies the overall water quality into tiered categories (</a:t>
            </a:r>
            <a:r>
              <a:rPr lang="en-US" sz="2400" b="0" i="0" dirty="0" err="1">
                <a:solidFill>
                  <a:srgbClr val="273B68"/>
                </a:solidFill>
                <a:effectLst/>
                <a:latin typeface="Public Sans"/>
              </a:rPr>
              <a:t>e.g</a:t>
            </a:r>
            <a:r>
              <a:rPr lang="en-US" sz="2400" dirty="0">
                <a:solidFill>
                  <a:srgbClr val="273B68"/>
                </a:solidFill>
                <a:latin typeface="Public Sans"/>
              </a:rPr>
              <a:t>:</a:t>
            </a:r>
            <a:r>
              <a:rPr lang="en-US" sz="2400" b="0" i="0" dirty="0">
                <a:solidFill>
                  <a:srgbClr val="273B68"/>
                </a:solidFill>
                <a:effectLst/>
                <a:latin typeface="Public Sans"/>
              </a:rPr>
              <a:t> Excellent, Good, etc.).</a:t>
            </a:r>
          </a:p>
          <a:p>
            <a:pPr marL="342900" indent="-342900" algn="l" fontAlgn="base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73B68"/>
                </a:solidFill>
                <a:effectLst/>
                <a:latin typeface="Public Sans"/>
              </a:rPr>
              <a:t>The reliability of the Random Forest-based multi-output model was robust; its integration with SHAP explainability enhanced understanding of feature impact, thus enabling its application in environmental monitoring and informed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2246DB-82DD-78ED-B8C9-9B8AA3F8111F}"/>
              </a:ext>
            </a:extLst>
          </p:cNvPr>
          <p:cNvSpPr txBox="1"/>
          <p:nvPr/>
        </p:nvSpPr>
        <p:spPr>
          <a:xfrm>
            <a:off x="345440" y="1369058"/>
            <a:ext cx="6842864" cy="466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Preprocessing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real-world environmental datasets,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 parsing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missing value handling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feature engineering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Apply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multi-output regression techniques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ensemble models like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 Forest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 model training, evaluation (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MSE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R²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 and performance reporting for multiple dependent variables.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Visualize model predictions using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confusion matrix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 metrics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WQI classification.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Explore environmental data science applications using machine learning for real-world impact.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35497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435FB5-7752-A3F9-E998-BC30756344AA}"/>
              </a:ext>
            </a:extLst>
          </p:cNvPr>
          <p:cNvSpPr txBox="1"/>
          <p:nvPr/>
        </p:nvSpPr>
        <p:spPr>
          <a:xfrm>
            <a:off x="135834" y="1631649"/>
            <a:ext cx="9376285" cy="3594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programming language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Numpy</a:t>
            </a:r>
            <a:r>
              <a:rPr lang="en-IN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IN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Pandas</a:t>
            </a:r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data handling and manipulation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Matplot</a:t>
            </a:r>
            <a:r>
              <a:rPr lang="en-IN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IN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Seaborn</a:t>
            </a:r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data visualization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Scikit-learn</a:t>
            </a:r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IN" sz="2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RandomForestRegressor</a:t>
            </a:r>
            <a:r>
              <a:rPr lang="en-IN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en-IN" sz="2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MultiOutputRegressor</a:t>
            </a:r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ML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MSE</a:t>
            </a:r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R²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Confusion Matrix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Evaluation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Joblib</a:t>
            </a:r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save the model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Google </a:t>
            </a:r>
            <a:r>
              <a:rPr lang="en-IN" sz="2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Colab</a:t>
            </a:r>
            <a:r>
              <a:rPr lang="en-IN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execution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857429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78E654-63A3-28C6-A820-181BF05A2ACC}"/>
              </a:ext>
            </a:extLst>
          </p:cNvPr>
          <p:cNvSpPr txBox="1"/>
          <p:nvPr/>
        </p:nvSpPr>
        <p:spPr>
          <a:xfrm>
            <a:off x="268356" y="1257539"/>
            <a:ext cx="8991564" cy="4661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Collection &amp; Import</a:t>
            </a:r>
            <a:b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Real-world water quality dataset was loaded using 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pandas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 includes timestamped records from multiple water monitoring stations.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Preprocessing</a:t>
            </a:r>
            <a:b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Converted date strings to datetime objects and extracted year and date.</a:t>
            </a: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Removed rows with missing values in key pollutant columns.</a:t>
            </a: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One-hot encoded categorical station IDs for machine learning compatibility.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Target Selection</a:t>
            </a:r>
            <a:b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Target variables included six major pollutants: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O₂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NO₃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NO₂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SO₄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PO₄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 pollutants were modeled as continuous variables for regression.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A97DA4-5088-8C9C-C468-9D7C857F04F9}"/>
              </a:ext>
            </a:extLst>
          </p:cNvPr>
          <p:cNvSpPr txBox="1"/>
          <p:nvPr/>
        </p:nvSpPr>
        <p:spPr>
          <a:xfrm>
            <a:off x="289248" y="813707"/>
            <a:ext cx="61022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600" b="1" dirty="0">
                <a:solidFill>
                  <a:srgbClr val="213163"/>
                </a:solidFill>
              </a:rPr>
              <a:t> 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39466A-921C-6A5F-8B78-6608E94DE0BC}"/>
              </a:ext>
            </a:extLst>
          </p:cNvPr>
          <p:cNvSpPr txBox="1"/>
          <p:nvPr/>
        </p:nvSpPr>
        <p:spPr>
          <a:xfrm>
            <a:off x="289248" y="1213817"/>
            <a:ext cx="6102220" cy="5035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Water Quality Index (WQI) Computation</a:t>
            </a:r>
            <a:b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Implemented formula-based WQI calculation using weighted quality ratings based on ideal and permissible limits.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Classified WQI values into quality classes: Excellent, Good, Poor and Not Suitable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Development</a:t>
            </a:r>
            <a:b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 a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 Forest Regressor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wrapped in </a:t>
            </a:r>
            <a:r>
              <a:rPr lang="en-US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MultiOutputRegressor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simultaneously predict all pollutant levels.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Split data into training and testing subsets (80:20 split) and training the model on encoded and scaled inputs.</a:t>
            </a:r>
          </a:p>
        </p:txBody>
      </p:sp>
    </p:spTree>
    <p:extLst>
      <p:ext uri="{BB962C8B-B14F-4D97-AF65-F5344CB8AC3E}">
        <p14:creationId xmlns:p14="http://schemas.microsoft.com/office/powerpoint/2010/main" val="754163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6FEB09-B3B0-9040-E3A7-657C5BE72AC5}"/>
              </a:ext>
            </a:extLst>
          </p:cNvPr>
          <p:cNvSpPr txBox="1"/>
          <p:nvPr/>
        </p:nvSpPr>
        <p:spPr>
          <a:xfrm>
            <a:off x="279917" y="832370"/>
            <a:ext cx="61022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 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03647F-CB31-B12F-100D-C164B92E17DA}"/>
              </a:ext>
            </a:extLst>
          </p:cNvPr>
          <p:cNvSpPr txBox="1"/>
          <p:nvPr/>
        </p:nvSpPr>
        <p:spPr>
          <a:xfrm>
            <a:off x="279917" y="1232480"/>
            <a:ext cx="11140752" cy="466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Evaluation</a:t>
            </a:r>
            <a:b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Evaluated per-pollutant performance using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Mean Squared Error (MSE)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R² score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Computed WQI from predicted pollutant levels and compared to actual WQI class.</a:t>
            </a: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Displayed a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confusion matrix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WQI class prediction.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Sample Validation</a:t>
            </a:r>
            <a:b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Generated random sample reports to compare predicted vs actual pollutant values and WQI classes for real-world interpretation.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Persistence</a:t>
            </a:r>
            <a:b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Saved the trained model, feature scaler, and input feature structure using 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joblib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deployment or reuse.</a:t>
            </a:r>
          </a:p>
        </p:txBody>
      </p:sp>
    </p:spTree>
    <p:extLst>
      <p:ext uri="{BB962C8B-B14F-4D97-AF65-F5344CB8AC3E}">
        <p14:creationId xmlns:p14="http://schemas.microsoft.com/office/powerpoint/2010/main" val="1761369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849139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2F6C52B-09BF-BD8C-140B-CE4DC5E21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104" y="1249249"/>
            <a:ext cx="10220325" cy="3780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800" dirty="0"/>
              <a:t>Ensuring access to clean and safe water is a global priority, yet real-time monitoring and prediction of water quality parameters remains a challenge due to environmental complexities and data variability. The problem this project addresses is: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800" b="1" dirty="0"/>
              <a:t>“” Can we accurately predict multiple key water pollutants and classify overall water quality using machine learning models, based on historical monitoring data from various water bodies? ””</a:t>
            </a:r>
            <a:br>
              <a:rPr lang="en-US" sz="1800" b="1" dirty="0"/>
            </a:br>
            <a:br>
              <a:rPr lang="en-US" sz="1800" b="1" dirty="0"/>
            </a:br>
            <a:r>
              <a:rPr lang="en-IN" sz="1800" dirty="0"/>
              <a:t>This involves :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6927E6F-98AA-EA4F-A84B-C6BE4C3AE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104" y="5029771"/>
            <a:ext cx="8509518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Predicting levels of major pollutants like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O₂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NO₂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SO₄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PO₄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Computing a reliable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Water Quality Index (WQI)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based on these predictions.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Classifying water quality into actionable categories (e.g.,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Excellent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Providing a model that generalizes well across monitoring stations and years.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80458" y="91034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5122" name="Picture 2" descr="Generated image">
            <a:extLst>
              <a:ext uri="{FF2B5EF4-FFF2-40B4-BE49-F238E27FC236}">
                <a16:creationId xmlns:a16="http://schemas.microsoft.com/office/drawing/2014/main" id="{BEDC861E-8EC2-9D98-D929-7FB9186B9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166" y="1057918"/>
            <a:ext cx="4572000" cy="580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27112" y="89579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43C13-0559-546C-E6D0-EF601AE46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35" y="1443997"/>
            <a:ext cx="6790429" cy="25495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AF6FD7-4791-D447-9F86-611F0248B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34" y="4340415"/>
            <a:ext cx="6790429" cy="214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203</TotalTime>
  <Words>647</Words>
  <Application>Microsoft Office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Public Sans</vt:lpstr>
      <vt:lpstr>Wingdings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Prajan K</cp:lastModifiedBy>
  <cp:revision>11</cp:revision>
  <dcterms:created xsi:type="dcterms:W3CDTF">2024-12-31T09:40:01Z</dcterms:created>
  <dcterms:modified xsi:type="dcterms:W3CDTF">2025-07-04T17:07:53Z</dcterms:modified>
</cp:coreProperties>
</file>