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1"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11/5/2024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321699" y="3462458"/>
            <a:ext cx="6643394" cy="3202502"/>
          </a:xfrm>
        </p:spPr>
        <p:txBody>
          <a:bodyPr>
            <a:noAutofit/>
          </a:bodyPr>
          <a:lstStyle/>
          <a:p>
            <a:pPr algn="r"/>
            <a:r>
              <a:rPr lang="en-US" b="0" dirty="0">
                <a:solidFill>
                  <a:srgbClr val="FF0000"/>
                </a:solidFill>
              </a:rPr>
              <a:t>Prajan Kannan</a:t>
            </a:r>
          </a:p>
          <a:p>
            <a:pPr algn="r"/>
            <a:r>
              <a:rPr lang="en-US" b="0" dirty="0">
                <a:solidFill>
                  <a:srgbClr val="0070C0"/>
                </a:solidFill>
              </a:rPr>
              <a:t>APPLY ID </a:t>
            </a:r>
            <a:r>
              <a:rPr lang="en-US" b="0" dirty="0">
                <a:solidFill>
                  <a:schemeClr val="tx1"/>
                </a:solidFill>
              </a:rPr>
              <a:t>= APPLY_172691061966ee909b1be68</a:t>
            </a:r>
            <a:endParaRPr lang="en-US" b="0" dirty="0">
              <a:solidFill>
                <a:srgbClr val="FF0000"/>
              </a:solidFill>
            </a:endParaRPr>
          </a:p>
          <a:p>
            <a:pPr algn="r"/>
            <a:r>
              <a:rPr lang="en-US" b="0" dirty="0">
                <a:solidFill>
                  <a:schemeClr val="accent3">
                    <a:lumMod val="75000"/>
                  </a:schemeClr>
                </a:solidFill>
              </a:rPr>
              <a:t>Internship ID </a:t>
            </a:r>
            <a:r>
              <a:rPr lang="en-US" b="0" dirty="0">
                <a:solidFill>
                  <a:schemeClr val="tx1"/>
                </a:solidFill>
              </a:rPr>
              <a:t>= INTERNSHIP_172663295366ea53f910591</a:t>
            </a:r>
          </a:p>
          <a:p>
            <a:pPr algn="r"/>
            <a:r>
              <a:rPr lang="en-US" b="0" dirty="0">
                <a:solidFill>
                  <a:schemeClr val="accent2"/>
                </a:solidFill>
              </a:rPr>
              <a:t>Vellore Institute of Technology, Chennai Off Campus</a:t>
            </a:r>
          </a:p>
          <a:p>
            <a:pPr algn="r"/>
            <a:r>
              <a:rPr lang="en-US" b="0" dirty="0">
                <a:solidFill>
                  <a:schemeClr val="accent5"/>
                </a:solidFill>
              </a:rPr>
              <a:t>Electronics and Computer Engineering</a:t>
            </a:r>
            <a:endParaRPr lang="en-IN" b="0" dirty="0">
              <a:solidFill>
                <a:schemeClr val="accent5"/>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027576" y="2050553"/>
            <a:ext cx="3424334" cy="743448"/>
          </a:xfrm>
        </p:spPr>
        <p:txBody>
          <a:bodyPr>
            <a:noAutofit/>
          </a:bodyPr>
          <a:lstStyle/>
          <a:p>
            <a:r>
              <a:rPr lang="en-IN" sz="4500" dirty="0"/>
              <a:t>Doctors Visit</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5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10AB21-452C-410E-49D9-D732ACF9603F}"/>
              </a:ext>
            </a:extLst>
          </p:cNvPr>
          <p:cNvPicPr>
            <a:picLocks noChangeAspect="1"/>
          </p:cNvPicPr>
          <p:nvPr/>
        </p:nvPicPr>
        <p:blipFill>
          <a:blip r:embed="rId2"/>
          <a:stretch>
            <a:fillRect/>
          </a:stretch>
        </p:blipFill>
        <p:spPr>
          <a:xfrm>
            <a:off x="2" y="0"/>
            <a:ext cx="5794308" cy="6858000"/>
          </a:xfrm>
          <a:prstGeom prst="rect">
            <a:avLst/>
          </a:prstGeom>
        </p:spPr>
      </p:pic>
      <p:pic>
        <p:nvPicPr>
          <p:cNvPr id="8" name="Picture 7">
            <a:extLst>
              <a:ext uri="{FF2B5EF4-FFF2-40B4-BE49-F238E27FC236}">
                <a16:creationId xmlns:a16="http://schemas.microsoft.com/office/drawing/2014/main" id="{59F8C4C5-F615-6CB0-94E8-AECCF9F15B89}"/>
              </a:ext>
            </a:extLst>
          </p:cNvPr>
          <p:cNvPicPr>
            <a:picLocks noChangeAspect="1"/>
          </p:cNvPicPr>
          <p:nvPr/>
        </p:nvPicPr>
        <p:blipFill>
          <a:blip r:embed="rId3"/>
          <a:stretch>
            <a:fillRect/>
          </a:stretch>
        </p:blipFill>
        <p:spPr>
          <a:xfrm>
            <a:off x="5794310" y="0"/>
            <a:ext cx="6397690" cy="6858000"/>
          </a:xfrm>
          <a:prstGeom prst="rect">
            <a:avLst/>
          </a:prstGeom>
        </p:spPr>
      </p:pic>
    </p:spTree>
    <p:extLst>
      <p:ext uri="{BB962C8B-B14F-4D97-AF65-F5344CB8AC3E}">
        <p14:creationId xmlns:p14="http://schemas.microsoft.com/office/powerpoint/2010/main" val="43786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5999" y="1282061"/>
            <a:ext cx="11340000" cy="640875"/>
          </a:xfrm>
          <a:prstGeom prst="rect">
            <a:avLst/>
          </a:prstGeom>
        </p:spPr>
        <p:txBody>
          <a:bodyPr anchor="ctr">
            <a:normAutofit fontScale="90000"/>
          </a:bodyPr>
          <a:lstStyle/>
          <a:p>
            <a:pPr algn="ctr"/>
            <a:r>
              <a:rPr lang="en-US" sz="4800" b="1" dirty="0">
                <a:solidFill>
                  <a:schemeClr val="tx1"/>
                </a:solidFill>
              </a:rPr>
              <a:t>Thank you</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740918" y="2602815"/>
            <a:ext cx="6710163" cy="3063929"/>
          </a:xfrm>
        </p:spPr>
        <p:txBody>
          <a:bodyPr>
            <a:normAutofit fontScale="92500" lnSpcReduction="20000"/>
          </a:bodyPr>
          <a:lstStyle/>
          <a:p>
            <a:r>
              <a:rPr lang="en-US" dirty="0"/>
              <a:t>Dear VOIS Team,</a:t>
            </a:r>
          </a:p>
          <a:p>
            <a:r>
              <a:rPr lang="en-US" dirty="0"/>
              <a:t>I would like to sincerely thank you for giving me the incredible opportunity to participate in the Data Analytics Virtual Internship. It has been an enriching experience, and I am grateful for the chance to work on such a meaningful major project. The knowledge and skills I gained throughout the program have been invaluable and I look forward to applying them in future endeavors.</a:t>
            </a:r>
          </a:p>
          <a:p>
            <a:pPr algn="l"/>
            <a:r>
              <a:rPr lang="en-US" dirty="0"/>
              <a:t>Yours Sincerely,</a:t>
            </a:r>
          </a:p>
          <a:p>
            <a:pPr algn="l"/>
            <a:r>
              <a:rPr lang="en-US" dirty="0">
                <a:solidFill>
                  <a:srgbClr val="FF0000"/>
                </a:solidFill>
              </a:rPr>
              <a:t>Prajan Kannan</a:t>
            </a:r>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nodePh="1">
                                  <p:stCondLst>
                                    <p:cond delay="0"/>
                                  </p:stCondLst>
                                  <p:endCondLst>
                                    <p:cond evt="begin" delay="0">
                                      <p:tn val="13"/>
                                    </p:cond>
                                  </p:end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p:tgtEl>
                                          <p:spTgt spid="17"/>
                                        </p:tgtEl>
                                        <p:attrNameLst>
                                          <p:attrName>ppt_y</p:attrName>
                                        </p:attrNameLst>
                                      </p:cBhvr>
                                      <p:tavLst>
                                        <p:tav tm="0">
                                          <p:val>
                                            <p:strVal val="#ppt_y+#ppt_h*1.125000"/>
                                          </p:val>
                                        </p:tav>
                                        <p:tav tm="100000">
                                          <p:val>
                                            <p:strVal val="#ppt_y"/>
                                          </p:val>
                                        </p:tav>
                                      </p:tavLst>
                                    </p:anim>
                                    <p:animEffect transition="in" filter="wipe(up)">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p:tgtEl>
                                          <p:spTgt spid="20"/>
                                        </p:tgtEl>
                                        <p:attrNameLst>
                                          <p:attrName>ppt_y</p:attrName>
                                        </p:attrNameLst>
                                      </p:cBhvr>
                                      <p:tavLst>
                                        <p:tav tm="0">
                                          <p:val>
                                            <p:strVal val="#ppt_y+#ppt_h*1.125000"/>
                                          </p:val>
                                        </p:tav>
                                        <p:tav tm="100000">
                                          <p:val>
                                            <p:strVal val="#ppt_y"/>
                                          </p:val>
                                        </p:tav>
                                      </p:tavLst>
                                    </p:anim>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nodePh="1">
                                  <p:stCondLst>
                                    <p:cond delay="0"/>
                                  </p:stCondLst>
                                  <p:endCondLst>
                                    <p:cond evt="begin" delay="0">
                                      <p:tn val="25"/>
                                    </p:cond>
                                  </p:end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p:cTn id="3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1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
                                            <p:txEl>
                                              <p:pRg st="1" end="1"/>
                                            </p:txEl>
                                          </p:spTgt>
                                        </p:tgtEl>
                                        <p:attrNameLst>
                                          <p:attrName>style.visibility</p:attrName>
                                        </p:attrNameLst>
                                      </p:cBhvr>
                                      <p:to>
                                        <p:strVal val="visible"/>
                                      </p:to>
                                    </p:set>
                                    <p:anim calcmode="lin" valueType="num">
                                      <p:cBhvr>
                                        <p:cTn id="40"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41"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42" dur="500"/>
                                        <p:tgtEl>
                                          <p:spTgt spid="1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 calcmode="lin" valueType="num">
                                      <p:cBhvr>
                                        <p:cTn id="47"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48"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49" dur="500"/>
                                        <p:tgtEl>
                                          <p:spTgt spid="12">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 calcmode="lin" valueType="num">
                                      <p:cBhvr>
                                        <p:cTn id="54"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55"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56"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9762" y="1175657"/>
            <a:ext cx="6781904" cy="5215811"/>
          </a:xfrm>
        </p:spPr>
        <p:txBody>
          <a:bodyPr>
            <a:noAutofit/>
          </a:bodyPr>
          <a:lstStyle/>
          <a:p>
            <a:pPr>
              <a:lnSpc>
                <a:spcPct val="150000"/>
              </a:lnSpc>
            </a:pPr>
            <a:r>
              <a:rPr lang="en-US" sz="1100" dirty="0"/>
              <a:t>Number of Duplicates found in the Dataset.</a:t>
            </a:r>
          </a:p>
          <a:p>
            <a:pPr>
              <a:lnSpc>
                <a:spcPct val="150000"/>
              </a:lnSpc>
            </a:pPr>
            <a:r>
              <a:rPr lang="en-US" sz="1100" dirty="0"/>
              <a:t>Find out Total number of People based on their count of illness.</a:t>
            </a:r>
          </a:p>
          <a:p>
            <a:pPr>
              <a:lnSpc>
                <a:spcPct val="150000"/>
              </a:lnSpc>
            </a:pPr>
            <a:r>
              <a:rPr lang="en-US" sz="1100" dirty="0"/>
              <a:t>Gender wise illness.</a:t>
            </a:r>
          </a:p>
          <a:p>
            <a:pPr>
              <a:lnSpc>
                <a:spcPct val="150000"/>
              </a:lnSpc>
            </a:pPr>
            <a:r>
              <a:rPr lang="en-US" sz="1100" dirty="0" err="1"/>
              <a:t>Analyse</a:t>
            </a:r>
            <a:r>
              <a:rPr lang="en-US" sz="1100" dirty="0"/>
              <a:t> Maximum, Minimum and Medium income People.</a:t>
            </a:r>
          </a:p>
          <a:p>
            <a:pPr>
              <a:lnSpc>
                <a:spcPct val="150000"/>
              </a:lnSpc>
            </a:pPr>
            <a:r>
              <a:rPr lang="en-US" sz="1100" dirty="0"/>
              <a:t>Find the number of days of reduced activity of Male and Female separately due to illness.</a:t>
            </a:r>
          </a:p>
          <a:p>
            <a:pPr>
              <a:lnSpc>
                <a:spcPct val="150000"/>
              </a:lnSpc>
            </a:pPr>
            <a:r>
              <a:rPr lang="en-US" sz="1100" dirty="0"/>
              <a:t>Visualize, is there any missing values in the dataset using Heat map chart.</a:t>
            </a:r>
          </a:p>
          <a:p>
            <a:pPr>
              <a:lnSpc>
                <a:spcPct val="150000"/>
              </a:lnSpc>
            </a:pPr>
            <a:r>
              <a:rPr lang="en-US" sz="1100" dirty="0"/>
              <a:t>Correlation between variables (means columns) of the dataset and identify which variables are mostly correlated.</a:t>
            </a:r>
          </a:p>
          <a:p>
            <a:pPr>
              <a:lnSpc>
                <a:spcPct val="150000"/>
              </a:lnSpc>
            </a:pPr>
            <a:r>
              <a:rPr lang="en-US" sz="1100" dirty="0" err="1"/>
              <a:t>Analyse</a:t>
            </a:r>
            <a:r>
              <a:rPr lang="en-US" sz="1100" dirty="0"/>
              <a:t> how income of People affects the number of visits to the Hospital.</a:t>
            </a:r>
          </a:p>
          <a:p>
            <a:pPr>
              <a:lnSpc>
                <a:spcPct val="150000"/>
              </a:lnSpc>
            </a:pPr>
            <a:r>
              <a:rPr lang="en-US" sz="1100" dirty="0"/>
              <a:t>Count and Visualize the number of Males and Females affected by illness.</a:t>
            </a:r>
          </a:p>
          <a:p>
            <a:pPr>
              <a:lnSpc>
                <a:spcPct val="150000"/>
              </a:lnSpc>
            </a:pPr>
            <a:r>
              <a:rPr lang="en-US" sz="1100" dirty="0"/>
              <a:t>Visualize the Percentage of People getting Govt. health insurance due to low income, due to old age. Also calculate the Percentage of People having Private Health Insurance.</a:t>
            </a:r>
          </a:p>
          <a:p>
            <a:pPr>
              <a:lnSpc>
                <a:spcPct val="150000"/>
              </a:lnSpc>
            </a:pPr>
            <a:r>
              <a:rPr lang="en-US" sz="1100" dirty="0"/>
              <a:t>Plot bar chart to </a:t>
            </a:r>
            <a:r>
              <a:rPr lang="en-US" sz="1100" dirty="0" err="1"/>
              <a:t>analyse</a:t>
            </a:r>
            <a:r>
              <a:rPr lang="en-US" sz="1100" dirty="0"/>
              <a:t> the reduced days of activity due to illness based on Gender.</a:t>
            </a:r>
          </a:p>
          <a:p>
            <a:pPr>
              <a:lnSpc>
                <a:spcPct val="150000"/>
              </a:lnSpc>
            </a:pPr>
            <a:r>
              <a:rPr lang="en-US" sz="1100" dirty="0"/>
              <a:t>Relation between Health status and Activity reduction using heat map chart.</a:t>
            </a:r>
            <a:endParaRPr lang="en-IN" sz="11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675958" y="306326"/>
            <a:ext cx="7730924" cy="645396"/>
          </a:xfrm>
        </p:spPr>
        <p:txBody>
          <a:bodyPr>
            <a:normAutofit/>
          </a:bodyPr>
          <a:lstStyle/>
          <a:p>
            <a:r>
              <a:rPr lang="en-US" sz="3500" dirty="0"/>
              <a:t>PROBLEM STATEMENT</a:t>
            </a:r>
            <a:endParaRPr lang="en-IN" sz="3500"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681073"/>
            <a:ext cx="7413684" cy="5495853"/>
          </a:xfrm>
        </p:spPr>
        <p:txBody>
          <a:bodyPr>
            <a:normAutofit/>
          </a:bodyPr>
          <a:lstStyle/>
          <a:p>
            <a:r>
              <a:rPr lang="en-GB" dirty="0"/>
              <a:t>Project Description</a:t>
            </a:r>
            <a:br>
              <a:rPr lang="en-GB" dirty="0"/>
            </a:br>
            <a:br>
              <a:rPr lang="en-GB" dirty="0"/>
            </a:br>
            <a:r>
              <a:rPr lang="en-US" sz="1400" b="0" dirty="0"/>
              <a:t>This project involves an analysis of doctor visit data to understand health patterns and socioeconomic influences on healthcare access and well-being. The dataset comprises 5,190 observations with 12 variables, including the number of doctor visits, gender, age, income, recent illness and activity reduction due to illness, health scores, and insurance details. By exploring demographic factors, income levels, and chronic conditions, the project aims to uncover patterns in healthcare usage and determine whether certain groups are more affected by illness, limited activity, or healthcare costs.</a:t>
            </a:r>
            <a:br>
              <a:rPr lang="en-US" sz="1400" b="0" dirty="0"/>
            </a:br>
            <a:br>
              <a:rPr lang="en-US" sz="1400" b="0" dirty="0"/>
            </a:br>
            <a:r>
              <a:rPr lang="en-US" sz="1400" b="0" dirty="0"/>
              <a:t>Mental well-being is assessed through GHQ-12 items, a set of questionnaire scores based on Goldberg's method. These scores provide insights into individuals' mental health by examining attributes like concentration, stress levels, social utility, and happiness. Positive scores indicate beneficial aspects of mental health, while negative scores highlight challenges. Through various data visualizations—heat maps, bar charts, and correlation matrices—the project aims to illustrate connections among income, health, activity reduction, and mental well-being, providing a comprehensive overview of factors influencing doctor visits and overall health status.</a:t>
            </a:r>
            <a:endParaRPr lang="en-IN" sz="14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2005724"/>
            <a:ext cx="8385319" cy="4302125"/>
          </a:xfrm>
        </p:spPr>
        <p:txBody>
          <a:bodyPr>
            <a:noAutofit/>
          </a:bodyPr>
          <a:lstStyle/>
          <a:p>
            <a:pPr algn="just">
              <a:lnSpc>
                <a:spcPct val="150000"/>
              </a:lnSpc>
            </a:pPr>
            <a:r>
              <a:rPr lang="en-US" sz="1200" b="1" dirty="0">
                <a:solidFill>
                  <a:schemeClr val="accent2"/>
                </a:solidFill>
              </a:rPr>
              <a:t>Healthcare Providers &amp; Practitioners</a:t>
            </a:r>
            <a:r>
              <a:rPr lang="en-US" sz="1200" dirty="0">
                <a:solidFill>
                  <a:schemeClr val="accent2"/>
                </a:solidFill>
              </a:rPr>
              <a:t>: </a:t>
            </a:r>
            <a:r>
              <a:rPr lang="en-US" sz="1200" dirty="0"/>
              <a:t>Enable doctors and medical staff to understand patient behavior, healthcare utilization, and social factors affecting doctor visits, allowing for more personalized, effective care.</a:t>
            </a:r>
          </a:p>
          <a:p>
            <a:pPr algn="just">
              <a:lnSpc>
                <a:spcPct val="150000"/>
              </a:lnSpc>
            </a:pPr>
            <a:r>
              <a:rPr lang="en-US" sz="1200" b="1" dirty="0">
                <a:solidFill>
                  <a:schemeClr val="accent2"/>
                </a:solidFill>
              </a:rPr>
              <a:t>Health Policy Makers &amp; Public Health Officials</a:t>
            </a:r>
            <a:r>
              <a:rPr lang="en-US" sz="1200" dirty="0">
                <a:solidFill>
                  <a:schemeClr val="accent2"/>
                </a:solidFill>
              </a:rPr>
              <a:t>: </a:t>
            </a:r>
            <a:r>
              <a:rPr lang="en-US" sz="1200" dirty="0"/>
              <a:t>Government agencies and health economists can use insights to create policies that improve healthcare access, address care disparities, and allocate resources more efficiently.</a:t>
            </a:r>
          </a:p>
          <a:p>
            <a:pPr algn="just">
              <a:lnSpc>
                <a:spcPct val="150000"/>
              </a:lnSpc>
            </a:pPr>
            <a:r>
              <a:rPr lang="en-US" sz="1200" b="1" dirty="0">
                <a:solidFill>
                  <a:schemeClr val="accent2"/>
                </a:solidFill>
              </a:rPr>
              <a:t>Researchers &amp; Academics</a:t>
            </a:r>
            <a:r>
              <a:rPr lang="en-US" sz="1200" dirty="0">
                <a:solidFill>
                  <a:schemeClr val="accent2"/>
                </a:solidFill>
              </a:rPr>
              <a:t>: </a:t>
            </a:r>
            <a:r>
              <a:rPr lang="en-US" sz="1200" dirty="0"/>
              <a:t>Epidemiologists, sociologists, and public health researchers can analyze the data to study disease prevalence and how social determinants like mental health and income impact healthcare usage.</a:t>
            </a:r>
          </a:p>
          <a:p>
            <a:pPr algn="just">
              <a:lnSpc>
                <a:spcPct val="150000"/>
              </a:lnSpc>
            </a:pPr>
            <a:r>
              <a:rPr lang="en-US" sz="1200" b="1" dirty="0">
                <a:solidFill>
                  <a:schemeClr val="accent2"/>
                </a:solidFill>
              </a:rPr>
              <a:t>Insurance Companies &amp; Actuaries</a:t>
            </a:r>
            <a:r>
              <a:rPr lang="en-US" sz="1200" dirty="0">
                <a:solidFill>
                  <a:schemeClr val="accent2"/>
                </a:solidFill>
              </a:rPr>
              <a:t>: </a:t>
            </a:r>
            <a:r>
              <a:rPr lang="en-US" sz="1200" dirty="0"/>
              <a:t>Health insurers and actuaries can assess patient profiles to design coverage that better meets the needs of people with various socioeconomic backgrounds and health statuses.</a:t>
            </a:r>
          </a:p>
          <a:p>
            <a:pPr algn="just">
              <a:lnSpc>
                <a:spcPct val="150000"/>
              </a:lnSpc>
            </a:pPr>
            <a:r>
              <a:rPr lang="en-US" sz="1200" b="1" dirty="0">
                <a:solidFill>
                  <a:schemeClr val="accent2"/>
                </a:solidFill>
              </a:rPr>
              <a:t>Non-Governmental Organizations (NGOs) &amp; Advocacy Groups</a:t>
            </a:r>
            <a:r>
              <a:rPr lang="en-US" sz="1200" dirty="0">
                <a:solidFill>
                  <a:schemeClr val="accent2"/>
                </a:solidFill>
              </a:rPr>
              <a:t>: </a:t>
            </a:r>
            <a:r>
              <a:rPr lang="en-US" sz="1200" dirty="0"/>
              <a:t>Health advocacy and community organizations can use the data to address health disparities, improve outreach, and advocate for equitable healthcare policies.</a:t>
            </a:r>
          </a:p>
          <a:p>
            <a:pPr algn="just">
              <a:lnSpc>
                <a:spcPct val="150000"/>
              </a:lnSpc>
            </a:pPr>
            <a:r>
              <a:rPr lang="en-US" sz="1200" b="1" dirty="0">
                <a:solidFill>
                  <a:schemeClr val="accent2"/>
                </a:solidFill>
              </a:rPr>
              <a:t>Employers &amp; Workplace Health Managers</a:t>
            </a:r>
            <a:r>
              <a:rPr lang="en-US" sz="1200" dirty="0">
                <a:solidFill>
                  <a:schemeClr val="accent2"/>
                </a:solidFill>
              </a:rPr>
              <a:t>: </a:t>
            </a:r>
            <a:r>
              <a:rPr lang="en-US" sz="1200" dirty="0"/>
              <a:t>Corporate wellness programs and HR can leverage insights to develop health initiatives and benefits that support employee well-being and productivity.</a:t>
            </a:r>
            <a:endParaRPr lang="en-IN" sz="12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905069"/>
            <a:ext cx="6547188" cy="830277"/>
          </a:xfrm>
        </p:spPr>
        <p:txBody>
          <a:bodyPr>
            <a:noAutofit/>
          </a:bodyPr>
          <a:lstStyle/>
          <a:p>
            <a:r>
              <a:rPr lang="en-US" sz="4000" dirty="0"/>
              <a:t>WHO ARE THE END USERS?</a:t>
            </a:r>
            <a:endParaRPr lang="en-IN" sz="4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167014"/>
            <a:ext cx="9027702" cy="5243448"/>
          </a:xfrm>
        </p:spPr>
        <p:txBody>
          <a:bodyPr>
            <a:normAutofit fontScale="92500" lnSpcReduction="20000"/>
          </a:bodyPr>
          <a:lstStyle/>
          <a:p>
            <a:pPr lvl="1">
              <a:lnSpc>
                <a:spcPct val="150000"/>
              </a:lnSpc>
            </a:pPr>
            <a:r>
              <a:rPr lang="en-US" b="1" dirty="0">
                <a:solidFill>
                  <a:schemeClr val="accent5"/>
                </a:solidFill>
              </a:rPr>
              <a:t>Python</a:t>
            </a:r>
            <a:r>
              <a:rPr lang="en-US" dirty="0"/>
              <a:t> – For data analysis and visualization.</a:t>
            </a:r>
          </a:p>
          <a:p>
            <a:pPr lvl="1">
              <a:lnSpc>
                <a:spcPct val="150000"/>
              </a:lnSpc>
            </a:pPr>
            <a:r>
              <a:rPr lang="en-US" b="1" dirty="0">
                <a:solidFill>
                  <a:schemeClr val="accent5"/>
                </a:solidFill>
              </a:rPr>
              <a:t>Pandas</a:t>
            </a:r>
            <a:r>
              <a:rPr lang="en-US" dirty="0"/>
              <a:t> – Data manipulation and handling of large datasets.</a:t>
            </a:r>
          </a:p>
          <a:p>
            <a:pPr lvl="1">
              <a:lnSpc>
                <a:spcPct val="150000"/>
              </a:lnSpc>
            </a:pPr>
            <a:r>
              <a:rPr lang="en-US" b="1" dirty="0">
                <a:solidFill>
                  <a:schemeClr val="accent5"/>
                </a:solidFill>
              </a:rPr>
              <a:t>NumPy</a:t>
            </a:r>
            <a:r>
              <a:rPr lang="en-US" dirty="0"/>
              <a:t> – Numerical operations and data processing.</a:t>
            </a:r>
          </a:p>
          <a:p>
            <a:pPr lvl="1">
              <a:lnSpc>
                <a:spcPct val="150000"/>
              </a:lnSpc>
            </a:pPr>
            <a:r>
              <a:rPr lang="en-US" b="1" dirty="0">
                <a:solidFill>
                  <a:schemeClr val="accent5"/>
                </a:solidFill>
              </a:rPr>
              <a:t>Matplotlib</a:t>
            </a:r>
            <a:r>
              <a:rPr lang="en-US" dirty="0"/>
              <a:t> – Basic data visualization (bar charts, line plots).</a:t>
            </a:r>
          </a:p>
          <a:p>
            <a:pPr lvl="1">
              <a:lnSpc>
                <a:spcPct val="150000"/>
              </a:lnSpc>
            </a:pPr>
            <a:r>
              <a:rPr lang="en-US" b="1" dirty="0">
                <a:solidFill>
                  <a:schemeClr val="accent5"/>
                </a:solidFill>
              </a:rPr>
              <a:t>Seaborn</a:t>
            </a:r>
            <a:r>
              <a:rPr lang="en-US" dirty="0"/>
              <a:t> – Enhanced data visualization (heatmaps, correlation matrices).</a:t>
            </a:r>
          </a:p>
          <a:p>
            <a:pPr lvl="1">
              <a:lnSpc>
                <a:spcPct val="150000"/>
              </a:lnSpc>
            </a:pPr>
            <a:r>
              <a:rPr lang="en-US" b="1" dirty="0" err="1">
                <a:solidFill>
                  <a:schemeClr val="accent5"/>
                </a:solidFill>
              </a:rPr>
              <a:t>Jupyter</a:t>
            </a:r>
            <a:r>
              <a:rPr lang="en-US" b="1" dirty="0">
                <a:solidFill>
                  <a:schemeClr val="accent5"/>
                </a:solidFill>
              </a:rPr>
              <a:t> Notebook</a:t>
            </a:r>
            <a:r>
              <a:rPr lang="en-US" dirty="0">
                <a:solidFill>
                  <a:schemeClr val="accent5"/>
                </a:solidFill>
              </a:rPr>
              <a:t> </a:t>
            </a:r>
            <a:r>
              <a:rPr lang="en-US" dirty="0"/>
              <a:t>– Interactive environment for coding and data exploration.</a:t>
            </a:r>
          </a:p>
          <a:p>
            <a:pPr lvl="1">
              <a:lnSpc>
                <a:spcPct val="150000"/>
              </a:lnSpc>
            </a:pPr>
            <a:r>
              <a:rPr lang="en-US" b="1" dirty="0">
                <a:solidFill>
                  <a:schemeClr val="accent5"/>
                </a:solidFill>
              </a:rPr>
              <a:t>PowerPoint</a:t>
            </a:r>
            <a:r>
              <a:rPr lang="en-US" dirty="0">
                <a:solidFill>
                  <a:schemeClr val="accent5"/>
                </a:solidFill>
              </a:rPr>
              <a:t> </a:t>
            </a:r>
            <a:r>
              <a:rPr lang="en-US" dirty="0"/>
              <a:t>– For presentation and visualization sharing.</a:t>
            </a:r>
          </a:p>
          <a:p>
            <a:pPr lvl="1">
              <a:lnSpc>
                <a:spcPct val="150000"/>
              </a:lnSpc>
            </a:pPr>
            <a:r>
              <a:rPr lang="en-US" b="1" dirty="0">
                <a:solidFill>
                  <a:schemeClr val="accent5"/>
                </a:solidFill>
              </a:rPr>
              <a:t>Excel</a:t>
            </a:r>
            <a:r>
              <a:rPr lang="en-US" dirty="0"/>
              <a:t> – Data preprocessing or basic analysis.</a:t>
            </a:r>
          </a:p>
          <a:p>
            <a:pPr lvl="1">
              <a:lnSpc>
                <a:spcPct val="150000"/>
              </a:lnSpc>
            </a:pPr>
            <a:r>
              <a:rPr lang="en-US" b="1" dirty="0">
                <a:solidFill>
                  <a:schemeClr val="accent5"/>
                </a:solidFill>
              </a:rPr>
              <a:t>Julius AI </a:t>
            </a:r>
            <a:r>
              <a:rPr lang="en-US" dirty="0"/>
              <a:t>(for research purpose) – For generating visualizations or analysis through AI tools.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299494"/>
            <a:ext cx="5306291" cy="867520"/>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fade">
                                      <p:cBhvr>
                                        <p:cTn id="54" dur="1000"/>
                                        <p:tgtEl>
                                          <p:spTgt spid="7">
                                            <p:txEl>
                                              <p:pRg st="8" end="8"/>
                                            </p:txEl>
                                          </p:spTgt>
                                        </p:tgtEl>
                                      </p:cBhvr>
                                    </p:animEffect>
                                    <p:anim calcmode="lin" valueType="num">
                                      <p:cBhvr>
                                        <p:cTn id="5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675957" y="1201586"/>
            <a:ext cx="4275138" cy="477520"/>
          </a:xfrm>
        </p:spPr>
        <p:txBody>
          <a:bodyPr/>
          <a:lstStyle/>
          <a:p>
            <a:pPr marL="0" indent="0">
              <a:buNone/>
            </a:pPr>
            <a:r>
              <a:rPr lang="en-US" dirty="0"/>
              <a:t>Here are the results :</a:t>
            </a:r>
            <a:endParaRPr lang="en-IN" dirty="0"/>
          </a:p>
        </p:txBody>
      </p:sp>
      <p:pic>
        <p:nvPicPr>
          <p:cNvPr id="3" name="Picture 2">
            <a:extLst>
              <a:ext uri="{FF2B5EF4-FFF2-40B4-BE49-F238E27FC236}">
                <a16:creationId xmlns:a16="http://schemas.microsoft.com/office/drawing/2014/main" id="{24951CA8-EDB6-B3EB-ADC4-79C6A0734CF7}"/>
              </a:ext>
            </a:extLst>
          </p:cNvPr>
          <p:cNvPicPr>
            <a:picLocks noChangeAspect="1"/>
          </p:cNvPicPr>
          <p:nvPr/>
        </p:nvPicPr>
        <p:blipFill>
          <a:blip r:embed="rId2"/>
          <a:stretch>
            <a:fillRect/>
          </a:stretch>
        </p:blipFill>
        <p:spPr>
          <a:xfrm>
            <a:off x="675957" y="1674441"/>
            <a:ext cx="4455880" cy="4651453"/>
          </a:xfrm>
          <a:prstGeom prst="rect">
            <a:avLst/>
          </a:prstGeom>
        </p:spPr>
      </p:pic>
      <p:pic>
        <p:nvPicPr>
          <p:cNvPr id="6" name="Picture 5">
            <a:extLst>
              <a:ext uri="{FF2B5EF4-FFF2-40B4-BE49-F238E27FC236}">
                <a16:creationId xmlns:a16="http://schemas.microsoft.com/office/drawing/2014/main" id="{FD48F62F-8CBD-C77E-DEBA-9CC05751938F}"/>
              </a:ext>
            </a:extLst>
          </p:cNvPr>
          <p:cNvPicPr>
            <a:picLocks noChangeAspect="1"/>
          </p:cNvPicPr>
          <p:nvPr/>
        </p:nvPicPr>
        <p:blipFill>
          <a:blip r:embed="rId3"/>
          <a:stretch>
            <a:fillRect/>
          </a:stretch>
        </p:blipFill>
        <p:spPr>
          <a:xfrm>
            <a:off x="5632246" y="1674441"/>
            <a:ext cx="4678081" cy="465145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C22FA-0454-A55F-7EBA-C7FE35326B7D}"/>
              </a:ext>
            </a:extLst>
          </p:cNvPr>
          <p:cNvPicPr>
            <a:picLocks noChangeAspect="1"/>
          </p:cNvPicPr>
          <p:nvPr/>
        </p:nvPicPr>
        <p:blipFill>
          <a:blip r:embed="rId2"/>
          <a:stretch>
            <a:fillRect/>
          </a:stretch>
        </p:blipFill>
        <p:spPr>
          <a:xfrm>
            <a:off x="1" y="0"/>
            <a:ext cx="6316823" cy="6858000"/>
          </a:xfrm>
          <a:prstGeom prst="rect">
            <a:avLst/>
          </a:prstGeom>
        </p:spPr>
      </p:pic>
      <p:pic>
        <p:nvPicPr>
          <p:cNvPr id="8" name="Picture 7">
            <a:extLst>
              <a:ext uri="{FF2B5EF4-FFF2-40B4-BE49-F238E27FC236}">
                <a16:creationId xmlns:a16="http://schemas.microsoft.com/office/drawing/2014/main" id="{D80D3F07-F58E-E0FB-F28A-02599129F4D6}"/>
              </a:ext>
            </a:extLst>
          </p:cNvPr>
          <p:cNvPicPr>
            <a:picLocks noChangeAspect="1"/>
          </p:cNvPicPr>
          <p:nvPr/>
        </p:nvPicPr>
        <p:blipFill>
          <a:blip r:embed="rId3"/>
          <a:stretch>
            <a:fillRect/>
          </a:stretch>
        </p:blipFill>
        <p:spPr>
          <a:xfrm>
            <a:off x="6316824" y="0"/>
            <a:ext cx="5875175" cy="6858000"/>
          </a:xfrm>
          <a:prstGeom prst="rect">
            <a:avLst/>
          </a:prstGeom>
        </p:spPr>
      </p:pic>
    </p:spTree>
    <p:extLst>
      <p:ext uri="{BB962C8B-B14F-4D97-AF65-F5344CB8AC3E}">
        <p14:creationId xmlns:p14="http://schemas.microsoft.com/office/powerpoint/2010/main" val="309443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841C8C-A818-AC50-EADE-D4D03F191D40}"/>
              </a:ext>
            </a:extLst>
          </p:cNvPr>
          <p:cNvPicPr>
            <a:picLocks noChangeAspect="1"/>
          </p:cNvPicPr>
          <p:nvPr/>
        </p:nvPicPr>
        <p:blipFill>
          <a:blip r:embed="rId2"/>
          <a:stretch>
            <a:fillRect/>
          </a:stretch>
        </p:blipFill>
        <p:spPr>
          <a:xfrm>
            <a:off x="2" y="0"/>
            <a:ext cx="6839336" cy="6858000"/>
          </a:xfrm>
          <a:prstGeom prst="rect">
            <a:avLst/>
          </a:prstGeom>
        </p:spPr>
      </p:pic>
      <p:pic>
        <p:nvPicPr>
          <p:cNvPr id="8" name="Picture 7">
            <a:extLst>
              <a:ext uri="{FF2B5EF4-FFF2-40B4-BE49-F238E27FC236}">
                <a16:creationId xmlns:a16="http://schemas.microsoft.com/office/drawing/2014/main" id="{DF5111C6-B031-3DD5-37EF-F66A9CE88370}"/>
              </a:ext>
            </a:extLst>
          </p:cNvPr>
          <p:cNvPicPr>
            <a:picLocks noChangeAspect="1"/>
          </p:cNvPicPr>
          <p:nvPr/>
        </p:nvPicPr>
        <p:blipFill>
          <a:blip r:embed="rId3"/>
          <a:stretch>
            <a:fillRect/>
          </a:stretch>
        </p:blipFill>
        <p:spPr>
          <a:xfrm>
            <a:off x="6839338" y="0"/>
            <a:ext cx="5352659" cy="6858000"/>
          </a:xfrm>
          <a:prstGeom prst="rect">
            <a:avLst/>
          </a:prstGeom>
        </p:spPr>
      </p:pic>
    </p:spTree>
    <p:extLst>
      <p:ext uri="{BB962C8B-B14F-4D97-AF65-F5344CB8AC3E}">
        <p14:creationId xmlns:p14="http://schemas.microsoft.com/office/powerpoint/2010/main" val="18897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B86E7E-AE06-72E9-E530-AE144ACFEC21}"/>
              </a:ext>
            </a:extLst>
          </p:cNvPr>
          <p:cNvPicPr>
            <a:picLocks noChangeAspect="1"/>
          </p:cNvPicPr>
          <p:nvPr/>
        </p:nvPicPr>
        <p:blipFill>
          <a:blip r:embed="rId2"/>
          <a:stretch>
            <a:fillRect/>
          </a:stretch>
        </p:blipFill>
        <p:spPr>
          <a:xfrm>
            <a:off x="1" y="0"/>
            <a:ext cx="4973216" cy="3918857"/>
          </a:xfrm>
          <a:prstGeom prst="rect">
            <a:avLst/>
          </a:prstGeom>
        </p:spPr>
      </p:pic>
      <p:pic>
        <p:nvPicPr>
          <p:cNvPr id="8" name="Picture 7">
            <a:extLst>
              <a:ext uri="{FF2B5EF4-FFF2-40B4-BE49-F238E27FC236}">
                <a16:creationId xmlns:a16="http://schemas.microsoft.com/office/drawing/2014/main" id="{0A738EF7-558D-31AC-6D95-9BB1FFD3CDAC}"/>
              </a:ext>
            </a:extLst>
          </p:cNvPr>
          <p:cNvPicPr>
            <a:picLocks noChangeAspect="1"/>
          </p:cNvPicPr>
          <p:nvPr/>
        </p:nvPicPr>
        <p:blipFill>
          <a:blip r:embed="rId3"/>
          <a:stretch>
            <a:fillRect/>
          </a:stretch>
        </p:blipFill>
        <p:spPr>
          <a:xfrm>
            <a:off x="5364469" y="-1"/>
            <a:ext cx="3708631" cy="3918858"/>
          </a:xfrm>
          <a:prstGeom prst="rect">
            <a:avLst/>
          </a:prstGeom>
        </p:spPr>
      </p:pic>
      <p:pic>
        <p:nvPicPr>
          <p:cNvPr id="12" name="Picture 11">
            <a:extLst>
              <a:ext uri="{FF2B5EF4-FFF2-40B4-BE49-F238E27FC236}">
                <a16:creationId xmlns:a16="http://schemas.microsoft.com/office/drawing/2014/main" id="{A227FBBE-51FB-C8DD-0AE2-1EC21C9D2A56}"/>
              </a:ext>
            </a:extLst>
          </p:cNvPr>
          <p:cNvPicPr>
            <a:picLocks noChangeAspect="1"/>
          </p:cNvPicPr>
          <p:nvPr/>
        </p:nvPicPr>
        <p:blipFill>
          <a:blip r:embed="rId4"/>
          <a:stretch>
            <a:fillRect/>
          </a:stretch>
        </p:blipFill>
        <p:spPr>
          <a:xfrm>
            <a:off x="2831422" y="3918857"/>
            <a:ext cx="5066093" cy="2938334"/>
          </a:xfrm>
          <a:prstGeom prst="rect">
            <a:avLst/>
          </a:prstGeom>
        </p:spPr>
      </p:pic>
    </p:spTree>
    <p:extLst>
      <p:ext uri="{BB962C8B-B14F-4D97-AF65-F5344CB8AC3E}">
        <p14:creationId xmlns:p14="http://schemas.microsoft.com/office/powerpoint/2010/main" val="20466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608</TotalTime>
  <Words>788</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Doctors Visit</vt:lpstr>
      <vt:lpstr>PROBLEM STATEMENT</vt:lpstr>
      <vt:lpstr>Project Description  This project involves an analysis of doctor visit data to understand health patterns and socioeconomic influences on healthcare access and well-being. The dataset comprises 5,190 observations with 12 variables, including the number of doctor visits, gender, age, income, recent illness and activity reduction due to illness, health scores, and insurance details. By exploring demographic factors, income levels, and chronic conditions, the project aims to uncover patterns in healthcare usage and determine whether certain groups are more affected by illness, limited activity, or healthcare costs.  Mental well-being is assessed through GHQ-12 items, a set of questionnaire scores based on Goldberg's method. These scores provide insights into individuals' mental health by examining attributes like concentration, stress levels, social utility, and happiness. Positive scores indicate beneficial aspects of mental health, while negative scores highlight challenges. Through various data visualizations—heat maps, bar charts, and correlation matrices—the project aims to illustrate connections among income, health, activity reduction, and mental well-being, providing a comprehensive overview of factors influencing doctor visits and overall health status.</vt:lpstr>
      <vt:lpstr>WHO ARE THE END USERS?</vt:lpstr>
      <vt:lpstr>Technology Used</vt:lpstr>
      <vt:lpstr>RESULTS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Prajan Kannan</cp:lastModifiedBy>
  <cp:revision>81</cp:revision>
  <dcterms:created xsi:type="dcterms:W3CDTF">2021-07-11T13:13:15Z</dcterms:created>
  <dcterms:modified xsi:type="dcterms:W3CDTF">2024-11-05T16:48:26Z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