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7"/>
  </p:notesMasterIdLst>
  <p:handoutMasterIdLst>
    <p:handoutMasterId r:id="rId18"/>
  </p:handoutMasterIdLst>
  <p:sldIdLst>
    <p:sldId id="338" r:id="rId5"/>
    <p:sldId id="327" r:id="rId6"/>
    <p:sldId id="315" r:id="rId7"/>
    <p:sldId id="329" r:id="rId8"/>
    <p:sldId id="302" r:id="rId9"/>
    <p:sldId id="339" r:id="rId10"/>
    <p:sldId id="340" r:id="rId11"/>
    <p:sldId id="341" r:id="rId12"/>
    <p:sldId id="342" r:id="rId13"/>
    <p:sldId id="343" r:id="rId14"/>
    <p:sldId id="344" r:id="rId15"/>
    <p:sldId id="30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67BBC5-90FB-0B4C-ED85-F72C7BA7CE4A}" v="1" dt="2022-06-06T12:10:26.221"/>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p:cViewPr varScale="1">
        <p:scale>
          <a:sx n="82" d="100"/>
          <a:sy n="82" d="100"/>
        </p:scale>
        <p:origin x="624" y="72"/>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10/27/2024</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10/27/2024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10/27/2024</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10/27/2024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10/27/2024</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9.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hyperlink" Target="https://colab.research.google.com/drive/1MztK0GQW-7MAWdJsWvYxRdr2vnS2M6_O?usp=sharin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9.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9.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2892490" y="3498981"/>
            <a:ext cx="6820471" cy="1119672"/>
          </a:xfrm>
        </p:spPr>
        <p:txBody>
          <a:bodyPr>
            <a:normAutofit/>
          </a:bodyPr>
          <a:lstStyle/>
          <a:p>
            <a:pPr algn="r"/>
            <a:r>
              <a:rPr lang="en-US" b="0" dirty="0">
                <a:solidFill>
                  <a:srgbClr val="FF0000"/>
                </a:solidFill>
              </a:rPr>
              <a:t>Prajan Kannan</a:t>
            </a:r>
            <a:br>
              <a:rPr lang="en-US" b="0" dirty="0">
                <a:solidFill>
                  <a:schemeClr val="tx1"/>
                </a:solidFill>
              </a:rPr>
            </a:br>
            <a:r>
              <a:rPr lang="en-US" b="0" dirty="0">
                <a:solidFill>
                  <a:srgbClr val="0070C0"/>
                </a:solidFill>
              </a:rPr>
              <a:t>APPLY ID </a:t>
            </a:r>
            <a:r>
              <a:rPr lang="en-US" b="0" dirty="0">
                <a:solidFill>
                  <a:schemeClr val="tx1"/>
                </a:solidFill>
              </a:rPr>
              <a:t>= APPLY_172691061966ee909b1be68</a:t>
            </a:r>
            <a:br>
              <a:rPr lang="en-US" b="0" dirty="0">
                <a:solidFill>
                  <a:schemeClr val="tx1"/>
                </a:solidFill>
              </a:rPr>
            </a:br>
            <a:r>
              <a:rPr lang="en-US" b="0" dirty="0">
                <a:solidFill>
                  <a:schemeClr val="accent3">
                    <a:lumMod val="75000"/>
                  </a:schemeClr>
                </a:solidFill>
              </a:rPr>
              <a:t>Internship ID </a:t>
            </a:r>
            <a:r>
              <a:rPr lang="en-US" b="0" dirty="0">
                <a:solidFill>
                  <a:schemeClr val="tx1"/>
                </a:solidFill>
              </a:rPr>
              <a:t>= INTERNSHIP_172663295366ea53f910591</a:t>
            </a:r>
            <a:endParaRPr lang="en-IN" b="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5791201" y="1614197"/>
            <a:ext cx="3809998" cy="1268962"/>
          </a:xfrm>
        </p:spPr>
        <p:txBody>
          <a:bodyPr>
            <a:normAutofit/>
          </a:bodyPr>
          <a:lstStyle/>
          <a:p>
            <a:r>
              <a:rPr lang="en-US" dirty="0"/>
              <a:t>Retail Insights from Superstore Data</a:t>
            </a:r>
            <a:endParaRPr lang="en-IN" sz="3200"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A5C48F9-02EC-5534-5619-FEBFACC0FCC2}"/>
              </a:ext>
            </a:extLst>
          </p:cNvPr>
          <p:cNvPicPr>
            <a:picLocks noChangeAspect="1"/>
          </p:cNvPicPr>
          <p:nvPr/>
        </p:nvPicPr>
        <p:blipFill>
          <a:blip r:embed="rId2"/>
          <a:stretch>
            <a:fillRect/>
          </a:stretch>
        </p:blipFill>
        <p:spPr>
          <a:xfrm>
            <a:off x="6736703" y="3347413"/>
            <a:ext cx="5455296" cy="3510587"/>
          </a:xfrm>
          <a:prstGeom prst="rect">
            <a:avLst/>
          </a:prstGeom>
        </p:spPr>
      </p:pic>
      <p:pic>
        <p:nvPicPr>
          <p:cNvPr id="11" name="Picture 10">
            <a:extLst>
              <a:ext uri="{FF2B5EF4-FFF2-40B4-BE49-F238E27FC236}">
                <a16:creationId xmlns:a16="http://schemas.microsoft.com/office/drawing/2014/main" id="{2B13C3B5-5AF8-D208-FF56-30741B70DD1F}"/>
              </a:ext>
            </a:extLst>
          </p:cNvPr>
          <p:cNvPicPr>
            <a:picLocks noChangeAspect="1"/>
          </p:cNvPicPr>
          <p:nvPr/>
        </p:nvPicPr>
        <p:blipFill>
          <a:blip r:embed="rId3"/>
          <a:stretch>
            <a:fillRect/>
          </a:stretch>
        </p:blipFill>
        <p:spPr>
          <a:xfrm>
            <a:off x="6736702" y="0"/>
            <a:ext cx="5455297" cy="3347413"/>
          </a:xfrm>
          <a:prstGeom prst="rect">
            <a:avLst/>
          </a:prstGeom>
        </p:spPr>
      </p:pic>
      <p:pic>
        <p:nvPicPr>
          <p:cNvPr id="12" name="Picture 11">
            <a:extLst>
              <a:ext uri="{FF2B5EF4-FFF2-40B4-BE49-F238E27FC236}">
                <a16:creationId xmlns:a16="http://schemas.microsoft.com/office/drawing/2014/main" id="{5465A5A4-3DD3-3675-4C22-A49FB2D0D758}"/>
              </a:ext>
            </a:extLst>
          </p:cNvPr>
          <p:cNvPicPr>
            <a:picLocks noChangeAspect="1"/>
          </p:cNvPicPr>
          <p:nvPr/>
        </p:nvPicPr>
        <p:blipFill>
          <a:blip r:embed="rId4"/>
          <a:stretch>
            <a:fillRect/>
          </a:stretch>
        </p:blipFill>
        <p:spPr>
          <a:xfrm>
            <a:off x="0" y="0"/>
            <a:ext cx="6736702" cy="6858000"/>
          </a:xfrm>
          <a:prstGeom prst="rect">
            <a:avLst/>
          </a:prstGeom>
        </p:spPr>
      </p:pic>
    </p:spTree>
    <p:extLst>
      <p:ext uri="{BB962C8B-B14F-4D97-AF65-F5344CB8AC3E}">
        <p14:creationId xmlns:p14="http://schemas.microsoft.com/office/powerpoint/2010/main" val="1312751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9C1278C-0AF3-B0A4-904D-4762EF38D032}"/>
              </a:ext>
            </a:extLst>
          </p:cNvPr>
          <p:cNvPicPr>
            <a:picLocks noChangeAspect="1"/>
          </p:cNvPicPr>
          <p:nvPr/>
        </p:nvPicPr>
        <p:blipFill>
          <a:blip r:embed="rId2"/>
          <a:stretch>
            <a:fillRect/>
          </a:stretch>
        </p:blipFill>
        <p:spPr>
          <a:xfrm>
            <a:off x="5719664" y="0"/>
            <a:ext cx="6472335" cy="6858000"/>
          </a:xfrm>
          <a:prstGeom prst="rect">
            <a:avLst/>
          </a:prstGeom>
        </p:spPr>
      </p:pic>
      <p:pic>
        <p:nvPicPr>
          <p:cNvPr id="10" name="Picture 9">
            <a:extLst>
              <a:ext uri="{FF2B5EF4-FFF2-40B4-BE49-F238E27FC236}">
                <a16:creationId xmlns:a16="http://schemas.microsoft.com/office/drawing/2014/main" id="{4C9F5247-E5A5-B52A-C46D-EF44EAACE425}"/>
              </a:ext>
            </a:extLst>
          </p:cNvPr>
          <p:cNvPicPr>
            <a:picLocks noChangeAspect="1"/>
          </p:cNvPicPr>
          <p:nvPr/>
        </p:nvPicPr>
        <p:blipFill>
          <a:blip r:embed="rId3"/>
          <a:stretch>
            <a:fillRect/>
          </a:stretch>
        </p:blipFill>
        <p:spPr>
          <a:xfrm>
            <a:off x="1" y="-1"/>
            <a:ext cx="5719664" cy="6857999"/>
          </a:xfrm>
          <a:prstGeom prst="rect">
            <a:avLst/>
          </a:prstGeom>
        </p:spPr>
      </p:pic>
    </p:spTree>
    <p:extLst>
      <p:ext uri="{BB962C8B-B14F-4D97-AF65-F5344CB8AC3E}">
        <p14:creationId xmlns:p14="http://schemas.microsoft.com/office/powerpoint/2010/main" val="726796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0" y="4641924"/>
            <a:ext cx="12192000" cy="1829996"/>
          </a:xfrm>
          <a:prstGeom prst="rect">
            <a:avLst/>
          </a:prstGeom>
        </p:spPr>
        <p:txBody>
          <a:bodyPr anchor="ctr">
            <a:normAutofit/>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12" name="Text Placeholder 11">
            <a:extLst>
              <a:ext uri="{FF2B5EF4-FFF2-40B4-BE49-F238E27FC236}">
                <a16:creationId xmlns:a16="http://schemas.microsoft.com/office/drawing/2014/main" id="{BC277FD7-925B-4C3D-A364-118403201507}"/>
              </a:ext>
            </a:extLst>
          </p:cNvPr>
          <p:cNvSpPr>
            <a:spLocks noGrp="1"/>
          </p:cNvSpPr>
          <p:nvPr>
            <p:ph type="body" sz="quarter" idx="12"/>
          </p:nvPr>
        </p:nvSpPr>
        <p:spPr>
          <a:xfrm>
            <a:off x="878337" y="1324947"/>
            <a:ext cx="8825500" cy="3316976"/>
          </a:xfrm>
        </p:spPr>
        <p:txBody>
          <a:bodyPr>
            <a:normAutofit/>
          </a:bodyPr>
          <a:lstStyle/>
          <a:p>
            <a:pPr marL="342900" indent="-342900">
              <a:buFont typeface="Arial" panose="020B0604020202020204" pitchFamily="34" charset="0"/>
              <a:buChar char="•"/>
            </a:pPr>
            <a:r>
              <a:rPr lang="en-US" dirty="0"/>
              <a:t>From this perspective, the analysis of data within a superstore reveals immense insight into helping business strategies and increasing efficiency in operations.</a:t>
            </a:r>
          </a:p>
          <a:p>
            <a:pPr marL="342900" indent="-342900">
              <a:buFont typeface="Arial" panose="020B0604020202020204" pitchFamily="34" charset="0"/>
              <a:buChar char="•"/>
            </a:pPr>
            <a:r>
              <a:rPr lang="en-US" dirty="0"/>
              <a:t>Sales trends in the customer behavior have therefore provided such a highlight for improvement.</a:t>
            </a:r>
          </a:p>
          <a:p>
            <a:pPr marL="342900" indent="-342900">
              <a:buFont typeface="Arial" panose="020B0604020202020204" pitchFamily="34" charset="0"/>
              <a:buChar char="•"/>
            </a:pPr>
            <a:r>
              <a:rPr lang="en-US" dirty="0"/>
              <a:t>Data-driven decision-making here reflects that targeted marketing and optimized inventory management can be performed for helping the organization to modify market demands for desired growth.</a:t>
            </a:r>
            <a:endParaRPr lang="en-IN" dirty="0"/>
          </a:p>
        </p:txBody>
      </p:sp>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30"/>
                                        </p:tgtEl>
                                        <p:attrNameLst>
                                          <p:attrName>style.visibility</p:attrName>
                                        </p:attrNameLst>
                                      </p:cBhvr>
                                      <p:to>
                                        <p:strVal val="visible"/>
                                      </p:to>
                                    </p:set>
                                    <p:anim calcmode="lin" valueType="num">
                                      <p:cBhvr additive="base">
                                        <p:cTn id="26" dur="500"/>
                                        <p:tgtEl>
                                          <p:spTgt spid="30"/>
                                        </p:tgtEl>
                                        <p:attrNameLst>
                                          <p:attrName>ppt_y</p:attrName>
                                        </p:attrNameLst>
                                      </p:cBhvr>
                                      <p:tavLst>
                                        <p:tav tm="0">
                                          <p:val>
                                            <p:strVal val="#ppt_y+#ppt_h*1.125000"/>
                                          </p:val>
                                        </p:tav>
                                        <p:tav tm="100000">
                                          <p:val>
                                            <p:strVal val="#ppt_y"/>
                                          </p:val>
                                        </p:tav>
                                      </p:tavLst>
                                    </p:anim>
                                    <p:animEffect transition="in" filter="wipe(up)">
                                      <p:cBhvr>
                                        <p:cTn id="27" dur="500"/>
                                        <p:tgtEl>
                                          <p:spTgt spid="3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23"/>
                                        </p:tgtEl>
                                        <p:attrNameLst>
                                          <p:attrName>style.visibility</p:attrName>
                                        </p:attrNameLst>
                                      </p:cBhvr>
                                      <p:to>
                                        <p:strVal val="visible"/>
                                      </p:to>
                                    </p:set>
                                    <p:anim calcmode="lin" valueType="num">
                                      <p:cBhvr additive="base">
                                        <p:cTn id="32" dur="500"/>
                                        <p:tgtEl>
                                          <p:spTgt spid="23"/>
                                        </p:tgtEl>
                                        <p:attrNameLst>
                                          <p:attrName>ppt_y</p:attrName>
                                        </p:attrNameLst>
                                      </p:cBhvr>
                                      <p:tavLst>
                                        <p:tav tm="0">
                                          <p:val>
                                            <p:strVal val="#ppt_y+#ppt_h*1.125000"/>
                                          </p:val>
                                        </p:tav>
                                        <p:tav tm="100000">
                                          <p:val>
                                            <p:strVal val="#ppt_y"/>
                                          </p:val>
                                        </p:tav>
                                      </p:tavLst>
                                    </p:anim>
                                    <p:animEffect transition="in" filter="wipe(up)">
                                      <p:cBhvr>
                                        <p:cTn id="33" dur="500"/>
                                        <p:tgtEl>
                                          <p:spTgt spid="23"/>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p:stCondLst>
                                    <p:cond delay="0"/>
                                  </p:stCondLst>
                                  <p:childTnLst>
                                    <p:set>
                                      <p:cBhvr>
                                        <p:cTn id="37" dur="1" fill="hold">
                                          <p:stCondLst>
                                            <p:cond delay="0"/>
                                          </p:stCondLst>
                                        </p:cTn>
                                        <p:tgtEl>
                                          <p:spTgt spid="32"/>
                                        </p:tgtEl>
                                        <p:attrNameLst>
                                          <p:attrName>style.visibility</p:attrName>
                                        </p:attrNameLst>
                                      </p:cBhvr>
                                      <p:to>
                                        <p:strVal val="visible"/>
                                      </p:to>
                                    </p:set>
                                    <p:anim calcmode="lin" valueType="num">
                                      <p:cBhvr additive="base">
                                        <p:cTn id="38" dur="500"/>
                                        <p:tgtEl>
                                          <p:spTgt spid="32"/>
                                        </p:tgtEl>
                                        <p:attrNameLst>
                                          <p:attrName>ppt_y</p:attrName>
                                        </p:attrNameLst>
                                      </p:cBhvr>
                                      <p:tavLst>
                                        <p:tav tm="0">
                                          <p:val>
                                            <p:strVal val="#ppt_y+#ppt_h*1.125000"/>
                                          </p:val>
                                        </p:tav>
                                        <p:tav tm="100000">
                                          <p:val>
                                            <p:strVal val="#ppt_y"/>
                                          </p:val>
                                        </p:tav>
                                      </p:tavLst>
                                    </p:anim>
                                    <p:animEffect transition="in" filter="wipe(up)">
                                      <p:cBhvr>
                                        <p:cTn id="39"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1046480" y="1875556"/>
            <a:ext cx="6431280" cy="3607987"/>
          </a:xfrm>
        </p:spPr>
        <p:txBody>
          <a:bodyPr>
            <a:normAutofit fontScale="92500" lnSpcReduction="20000"/>
          </a:bodyPr>
          <a:lstStyle/>
          <a:p>
            <a:pPr>
              <a:lnSpc>
                <a:spcPct val="150000"/>
              </a:lnSpc>
            </a:pPr>
            <a:r>
              <a:rPr lang="en-US" dirty="0"/>
              <a:t>The sales performances at the superstore vary by region, and some products perform quite differently. Analysis of these data can reveal which areas of influence on sales have been affecting sales trends for customers and their inventory turn-around.</a:t>
            </a:r>
          </a:p>
          <a:p>
            <a:pPr>
              <a:lnSpc>
                <a:spcPct val="150000"/>
              </a:lnSpc>
            </a:pPr>
            <a:r>
              <a:rPr lang="en-US" dirty="0"/>
              <a:t>Results should be used to understand the information that would assist the firms in bettering sales policies, improving the inventory replenishment strategy, and bringing customer satisfaction.</a:t>
            </a:r>
            <a:endParaRPr lang="en-IN" sz="2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60399" y="805213"/>
            <a:ext cx="6276109" cy="830997"/>
          </a:xfrm>
        </p:spPr>
        <p:txBody>
          <a:bodyPr>
            <a:normAutofit/>
          </a:bodyPr>
          <a:lstStyle/>
          <a:p>
            <a:r>
              <a:rPr lang="en-GB" dirty="0"/>
              <a:t>Project Description</a:t>
            </a: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4" name="TextBox 3">
            <a:extLst>
              <a:ext uri="{FF2B5EF4-FFF2-40B4-BE49-F238E27FC236}">
                <a16:creationId xmlns:a16="http://schemas.microsoft.com/office/drawing/2014/main" id="{094E329B-24D1-D9DF-4C3C-3C678B8DF7E7}"/>
              </a:ext>
            </a:extLst>
          </p:cNvPr>
          <p:cNvSpPr txBox="1"/>
          <p:nvPr/>
        </p:nvSpPr>
        <p:spPr>
          <a:xfrm>
            <a:off x="401215" y="1884785"/>
            <a:ext cx="9181323" cy="4040154"/>
          </a:xfrm>
          <a:prstGeom prst="rect">
            <a:avLst/>
          </a:prstGeom>
          <a:noFill/>
        </p:spPr>
        <p:txBody>
          <a:bodyPr wrap="square">
            <a:spAutoFit/>
          </a:bodyPr>
          <a:lstStyle/>
          <a:p>
            <a:pPr>
              <a:lnSpc>
                <a:spcPct val="150000"/>
              </a:lnSpc>
            </a:pPr>
            <a:r>
              <a:rPr lang="en-US" sz="1900" dirty="0"/>
              <a:t>This project analyzed superstore data in order to bring actionability in improving the performance of business activity. What was focused was on customers' demographics and sales trends, in order to identify determining factors for sales.</a:t>
            </a:r>
          </a:p>
          <a:p>
            <a:pPr>
              <a:lnSpc>
                <a:spcPct val="150000"/>
              </a:lnSpc>
            </a:pPr>
            <a:endParaRPr lang="en-US" sz="1900" dirty="0"/>
          </a:p>
          <a:p>
            <a:pPr>
              <a:lnSpc>
                <a:spcPct val="150000"/>
              </a:lnSpc>
            </a:pPr>
            <a:r>
              <a:rPr lang="en-US" sz="1900" dirty="0"/>
              <a:t>Some of the objectives would include an understanding of pattern recognition, optimized inventory, and returns. The methodology consisted of cleaning the data, exploratory analysis, and model establishment. Then it was to produce reports and visualizations that help communicate findings and support data-driven decisions to grow revenue and satisfaction.</a:t>
            </a:r>
            <a:endParaRPr lang="en-IN" sz="1900" dirty="0"/>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721359" y="1156219"/>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
        <p:nvSpPr>
          <p:cNvPr id="3" name="Rectangle 1">
            <a:extLst>
              <a:ext uri="{FF2B5EF4-FFF2-40B4-BE49-F238E27FC236}">
                <a16:creationId xmlns:a16="http://schemas.microsoft.com/office/drawing/2014/main" id="{84EE0830-C2DA-20A4-0BD1-F62B8AE0ED30}"/>
              </a:ext>
            </a:extLst>
          </p:cNvPr>
          <p:cNvSpPr>
            <a:spLocks noGrp="1" noChangeArrowheads="1"/>
          </p:cNvSpPr>
          <p:nvPr>
            <p:ph type="body" sz="quarter" idx="12"/>
          </p:nvPr>
        </p:nvSpPr>
        <p:spPr bwMode="auto">
          <a:xfrm>
            <a:off x="522514" y="2175793"/>
            <a:ext cx="10972799" cy="2569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1" i="0" u="none" strike="noStrike" cap="none" normalizeH="0" baseline="0" dirty="0">
                <a:ln>
                  <a:noFill/>
                </a:ln>
                <a:solidFill>
                  <a:schemeClr val="tx1"/>
                </a:solidFill>
                <a:effectLst/>
                <a:latin typeface="Arial" panose="020B0604020202020204" pitchFamily="34" charset="0"/>
              </a:rPr>
              <a:t>Retail Management</a:t>
            </a:r>
            <a:r>
              <a:rPr kumimoji="0" lang="en-US" altLang="en-US" sz="2300" b="0" i="0" u="none" strike="noStrike" cap="none" normalizeH="0" baseline="0" dirty="0">
                <a:ln>
                  <a:noFill/>
                </a:ln>
                <a:solidFill>
                  <a:schemeClr val="tx1"/>
                </a:solidFill>
                <a:effectLst/>
                <a:latin typeface="Arial" panose="020B0604020202020204" pitchFamily="34" charset="0"/>
              </a:rPr>
              <a:t>: Strategic decision-makers and executives.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1" i="0" u="none" strike="noStrike" cap="none" normalizeH="0" baseline="0" dirty="0">
                <a:ln>
                  <a:noFill/>
                </a:ln>
                <a:solidFill>
                  <a:schemeClr val="tx1"/>
                </a:solidFill>
                <a:effectLst/>
                <a:latin typeface="Arial" panose="020B0604020202020204" pitchFamily="34" charset="0"/>
              </a:rPr>
              <a:t>Marketing Team</a:t>
            </a:r>
            <a:r>
              <a:rPr kumimoji="0" lang="en-US" altLang="en-US" sz="2300" b="0" i="0" u="none" strike="noStrike" cap="none" normalizeH="0" baseline="0" dirty="0">
                <a:ln>
                  <a:noFill/>
                </a:ln>
                <a:solidFill>
                  <a:schemeClr val="tx1"/>
                </a:solidFill>
                <a:effectLst/>
                <a:latin typeface="Arial" panose="020B0604020202020204" pitchFamily="34" charset="0"/>
              </a:rPr>
              <a:t>: Targeted campaign developers and analysts.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1" i="0" u="none" strike="noStrike" cap="none" normalizeH="0" baseline="0" dirty="0">
                <a:ln>
                  <a:noFill/>
                </a:ln>
                <a:solidFill>
                  <a:schemeClr val="tx1"/>
                </a:solidFill>
                <a:effectLst/>
                <a:latin typeface="Arial" panose="020B0604020202020204" pitchFamily="34" charset="0"/>
              </a:rPr>
              <a:t>Inventory Control Team</a:t>
            </a:r>
            <a:r>
              <a:rPr kumimoji="0" lang="en-US" altLang="en-US" sz="2300" b="0" i="0" u="none" strike="noStrike" cap="none" normalizeH="0" baseline="0" dirty="0">
                <a:ln>
                  <a:noFill/>
                </a:ln>
                <a:solidFill>
                  <a:schemeClr val="tx1"/>
                </a:solidFill>
                <a:effectLst/>
                <a:latin typeface="Arial" panose="020B0604020202020204" pitchFamily="34" charset="0"/>
              </a:rPr>
              <a:t>: Stock management and optimization specialists.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1" i="0" u="none" strike="noStrike" cap="none" normalizeH="0" baseline="0" dirty="0">
                <a:ln>
                  <a:noFill/>
                </a:ln>
                <a:solidFill>
                  <a:schemeClr val="tx1"/>
                </a:solidFill>
                <a:effectLst/>
                <a:latin typeface="Arial" panose="020B0604020202020204" pitchFamily="34" charset="0"/>
              </a:rPr>
              <a:t>Sales Team</a:t>
            </a:r>
            <a:r>
              <a:rPr kumimoji="0" lang="en-US" altLang="en-US" sz="2300" b="0" i="0" u="none" strike="noStrike" cap="none" normalizeH="0" baseline="0" dirty="0">
                <a:ln>
                  <a:noFill/>
                </a:ln>
                <a:solidFill>
                  <a:schemeClr val="tx1"/>
                </a:solidFill>
                <a:effectLst/>
                <a:latin typeface="Arial" panose="020B0604020202020204" pitchFamily="34" charset="0"/>
              </a:rPr>
              <a:t>: Customer-focused sales representatives.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1" i="0" u="none" strike="noStrike" cap="none" normalizeH="0" baseline="0" dirty="0">
                <a:ln>
                  <a:noFill/>
                </a:ln>
                <a:solidFill>
                  <a:schemeClr val="tx1"/>
                </a:solidFill>
                <a:effectLst/>
                <a:latin typeface="Arial" panose="020B0604020202020204" pitchFamily="34" charset="0"/>
              </a:rPr>
              <a:t>Customer Service Department</a:t>
            </a:r>
            <a:r>
              <a:rPr kumimoji="0" lang="en-US" altLang="en-US" sz="2300" b="0" i="0" u="none" strike="noStrike" cap="none" normalizeH="0" baseline="0" dirty="0">
                <a:ln>
                  <a:noFill/>
                </a:ln>
                <a:solidFill>
                  <a:schemeClr val="tx1"/>
                </a:solidFill>
                <a:effectLst/>
                <a:latin typeface="Arial" panose="020B0604020202020204" pitchFamily="34" charset="0"/>
              </a:rPr>
              <a:t>: Service quality and issue resolution.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1" i="0" u="none" strike="noStrike" cap="none" normalizeH="0" baseline="0" dirty="0">
                <a:ln>
                  <a:noFill/>
                </a:ln>
                <a:solidFill>
                  <a:schemeClr val="tx1"/>
                </a:solidFill>
                <a:effectLst/>
                <a:latin typeface="Arial" panose="020B0604020202020204" pitchFamily="34" charset="0"/>
              </a:rPr>
              <a:t>Data Analysts</a:t>
            </a:r>
            <a:r>
              <a:rPr kumimoji="0" lang="en-US" altLang="en-US" sz="2300" b="0" i="0" u="none" strike="noStrike" cap="none" normalizeH="0" baseline="0" dirty="0">
                <a:ln>
                  <a:noFill/>
                </a:ln>
                <a:solidFill>
                  <a:schemeClr val="tx1"/>
                </a:solidFill>
                <a:effectLst/>
                <a:latin typeface="Arial" panose="020B0604020202020204" pitchFamily="34" charset="0"/>
              </a:rPr>
              <a:t>: Further analysis and reporting experts.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1" i="0" u="none" strike="noStrike" cap="none" normalizeH="0" baseline="0" dirty="0">
                <a:ln>
                  <a:noFill/>
                </a:ln>
                <a:solidFill>
                  <a:schemeClr val="tx1"/>
                </a:solidFill>
                <a:effectLst/>
                <a:latin typeface="Arial" panose="020B0604020202020204" pitchFamily="34" charset="0"/>
              </a:rPr>
              <a:t>Finance Team</a:t>
            </a:r>
            <a:r>
              <a:rPr kumimoji="0" lang="en-US" altLang="en-US" sz="2300" b="0" i="0" u="none" strike="noStrike" cap="none" normalizeH="0" baseline="0" dirty="0">
                <a:ln>
                  <a:noFill/>
                </a:ln>
                <a:solidFill>
                  <a:schemeClr val="tx1"/>
                </a:solidFill>
                <a:effectLst/>
                <a:latin typeface="Arial" panose="020B0604020202020204" pitchFamily="34" charset="0"/>
              </a:rPr>
              <a:t>: Budgeting and forecasting professionals.</a:t>
            </a:r>
          </a:p>
        </p:txBody>
      </p:sp>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grpId="0" nodeType="clickEffect">
                                  <p:stCondLst>
                                    <p:cond delay="0"/>
                                  </p:stCondLst>
                                  <p:childTnLst>
                                    <p:animClr clrSpc="rgb" dir="cw">
                                      <p:cBhvr override="childStyle">
                                        <p:cTn id="6" dur="250" autoRev="1" fill="remove"/>
                                        <p:tgtEl>
                                          <p:spTgt spid="4"/>
                                        </p:tgtEl>
                                        <p:attrNameLst>
                                          <p:attrName>style.color</p:attrName>
                                        </p:attrNameLst>
                                      </p:cBhvr>
                                      <p:to>
                                        <a:schemeClr val="bg1"/>
                                      </p:to>
                                    </p:animClr>
                                    <p:animClr clrSpc="rgb" dir="cw">
                                      <p:cBhvr>
                                        <p:cTn id="7" dur="250" autoRev="1" fill="remove"/>
                                        <p:tgtEl>
                                          <p:spTgt spid="4"/>
                                        </p:tgtEl>
                                        <p:attrNameLst>
                                          <p:attrName>fillcolor</p:attrName>
                                        </p:attrNameLst>
                                      </p:cBhvr>
                                      <p:to>
                                        <a:schemeClr val="bg1"/>
                                      </p:to>
                                    </p:animClr>
                                    <p:set>
                                      <p:cBhvr>
                                        <p:cTn id="8" dur="250" autoRev="1" fill="remove"/>
                                        <p:tgtEl>
                                          <p:spTgt spid="4"/>
                                        </p:tgtEl>
                                        <p:attrNameLst>
                                          <p:attrName>fill.type</p:attrName>
                                        </p:attrNameLst>
                                      </p:cBhvr>
                                      <p:to>
                                        <p:strVal val="solid"/>
                                      </p:to>
                                    </p:set>
                                    <p:set>
                                      <p:cBhvr>
                                        <p:cTn id="9" dur="250" autoRev="1" fill="remove"/>
                                        <p:tgtEl>
                                          <p:spTgt spid="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1520466" y="2080726"/>
            <a:ext cx="9536310" cy="4595281"/>
          </a:xfrm>
        </p:spPr>
        <p:txBody>
          <a:bodyPr>
            <a:normAutofit/>
          </a:bodyPr>
          <a:lstStyle/>
          <a:p>
            <a:pPr lvl="1">
              <a:lnSpc>
                <a:spcPct val="150000"/>
              </a:lnSpc>
            </a:pPr>
            <a:r>
              <a:rPr lang="en-IN" sz="2200" b="1" dirty="0"/>
              <a:t>Data Analytics Tools</a:t>
            </a:r>
            <a:r>
              <a:rPr lang="en-IN" sz="2200" dirty="0"/>
              <a:t>: Python</a:t>
            </a:r>
          </a:p>
          <a:p>
            <a:pPr lvl="1">
              <a:lnSpc>
                <a:spcPct val="150000"/>
              </a:lnSpc>
            </a:pPr>
            <a:r>
              <a:rPr lang="en-IN" sz="2200" b="1" dirty="0"/>
              <a:t>Data Visualization Tools</a:t>
            </a:r>
            <a:r>
              <a:rPr lang="en-IN" sz="2200" dirty="0"/>
              <a:t>: Power BI or Matplotlib</a:t>
            </a:r>
          </a:p>
          <a:p>
            <a:pPr lvl="1">
              <a:lnSpc>
                <a:spcPct val="150000"/>
              </a:lnSpc>
            </a:pPr>
            <a:r>
              <a:rPr lang="en-IN" sz="2200" b="1" dirty="0"/>
              <a:t>Data Cleaning Tools</a:t>
            </a:r>
            <a:r>
              <a:rPr lang="en-IN" sz="2200" dirty="0"/>
              <a:t>: MS Excel</a:t>
            </a:r>
          </a:p>
          <a:p>
            <a:pPr lvl="1">
              <a:lnSpc>
                <a:spcPct val="150000"/>
              </a:lnSpc>
            </a:pPr>
            <a:r>
              <a:rPr lang="en-IN" sz="2200" b="1" dirty="0"/>
              <a:t>Machine Learning Libraries</a:t>
            </a:r>
            <a:r>
              <a:rPr lang="en-IN" sz="2200" dirty="0"/>
              <a:t>: NumPy, Pandas, Scikit</a:t>
            </a:r>
          </a:p>
          <a:p>
            <a:pPr lvl="1">
              <a:lnSpc>
                <a:spcPct val="150000"/>
              </a:lnSpc>
            </a:pPr>
            <a:r>
              <a:rPr lang="en-IN" sz="2200" b="1" dirty="0"/>
              <a:t>Collaboration Tools</a:t>
            </a:r>
            <a:r>
              <a:rPr lang="en-IN" sz="2200" dirty="0"/>
              <a:t>: </a:t>
            </a:r>
            <a:r>
              <a:rPr lang="en-IN" sz="2200" dirty="0" err="1"/>
              <a:t>Jupyter</a:t>
            </a:r>
            <a:r>
              <a:rPr lang="en-IN" sz="2200" dirty="0"/>
              <a:t> Notebook and Google </a:t>
            </a:r>
            <a:r>
              <a:rPr lang="en-IN" sz="2200" dirty="0" err="1"/>
              <a:t>Colab</a:t>
            </a:r>
            <a:endParaRPr lang="en-IN" sz="2200"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1520466" y="483392"/>
            <a:ext cx="6653149" cy="897539"/>
          </a:xfrm>
        </p:spPr>
        <p:txBody>
          <a:bodyPr>
            <a:noAutofit/>
          </a:bodyPr>
          <a:lstStyle/>
          <a:p>
            <a:r>
              <a:rPr lang="en-US" sz="5500"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anim calcmode="lin" valueType="num">
                                      <p:cBhvr>
                                        <p:cTn id="2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fade">
                                      <p:cBhvr>
                                        <p:cTn id="24" dur="1000"/>
                                        <p:tgtEl>
                                          <p:spTgt spid="7">
                                            <p:txEl>
                                              <p:pRg st="2" end="2"/>
                                            </p:txEl>
                                          </p:spTgt>
                                        </p:tgtEl>
                                      </p:cBhvr>
                                    </p:animEffect>
                                    <p:anim calcmode="lin" valueType="num">
                                      <p:cBhvr>
                                        <p:cTn id="2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Effect transition="in" filter="fade">
                                      <p:cBhvr>
                                        <p:cTn id="29" dur="1000"/>
                                        <p:tgtEl>
                                          <p:spTgt spid="7">
                                            <p:txEl>
                                              <p:pRg st="3" end="3"/>
                                            </p:txEl>
                                          </p:spTgt>
                                        </p:tgtEl>
                                      </p:cBhvr>
                                    </p:animEffect>
                                    <p:anim calcmode="lin" valueType="num">
                                      <p:cBhvr>
                                        <p:cTn id="3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7">
                                            <p:txEl>
                                              <p:pRg st="4" end="4"/>
                                            </p:txEl>
                                          </p:spTgt>
                                        </p:tgtEl>
                                        <p:attrNameLst>
                                          <p:attrName>style.visibility</p:attrName>
                                        </p:attrNameLst>
                                      </p:cBhvr>
                                      <p:to>
                                        <p:strVal val="visible"/>
                                      </p:to>
                                    </p:set>
                                    <p:animEffect transition="in" filter="fade">
                                      <p:cBhvr>
                                        <p:cTn id="34" dur="1000"/>
                                        <p:tgtEl>
                                          <p:spTgt spid="7">
                                            <p:txEl>
                                              <p:pRg st="4" end="4"/>
                                            </p:txEl>
                                          </p:spTgt>
                                        </p:tgtEl>
                                      </p:cBhvr>
                                    </p:animEffect>
                                    <p:anim calcmode="lin" valueType="num">
                                      <p:cBhvr>
                                        <p:cTn id="3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1147301" y="1431693"/>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b="0" u="sng" dirty="0">
              <a:solidFill>
                <a:srgbClr val="0070C0"/>
              </a:solidFill>
            </a:endParaRPr>
          </a:p>
        </p:txBody>
      </p:sp>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807164" y="1431693"/>
            <a:ext cx="4275138" cy="477520"/>
          </a:xfrm>
        </p:spPr>
        <p:txBody>
          <a:bodyPr/>
          <a:lstStyle/>
          <a:p>
            <a:pPr marL="0" indent="0">
              <a:buNone/>
            </a:pPr>
            <a:r>
              <a:rPr lang="en-US" dirty="0"/>
              <a:t>Here are the screenshots…</a:t>
            </a:r>
            <a:endParaRPr lang="en-IN" dirty="0"/>
          </a:p>
        </p:txBody>
      </p:sp>
      <p:pic>
        <p:nvPicPr>
          <p:cNvPr id="3" name="Picture 2">
            <a:extLst>
              <a:ext uri="{FF2B5EF4-FFF2-40B4-BE49-F238E27FC236}">
                <a16:creationId xmlns:a16="http://schemas.microsoft.com/office/drawing/2014/main" id="{13EB50E4-546C-FB3C-1E29-828D3CD2C0EE}"/>
              </a:ext>
            </a:extLst>
          </p:cNvPr>
          <p:cNvPicPr>
            <a:picLocks noChangeAspect="1"/>
          </p:cNvPicPr>
          <p:nvPr/>
        </p:nvPicPr>
        <p:blipFill>
          <a:blip r:embed="rId3"/>
          <a:stretch>
            <a:fillRect/>
          </a:stretch>
        </p:blipFill>
        <p:spPr>
          <a:xfrm>
            <a:off x="675956" y="2194436"/>
            <a:ext cx="10819357" cy="3231871"/>
          </a:xfrm>
          <a:prstGeom prst="rect">
            <a:avLst/>
          </a:prstGeom>
        </p:spPr>
      </p:pic>
      <p:sp>
        <p:nvSpPr>
          <p:cNvPr id="6" name="TextBox 5">
            <a:hlinkClick r:id="rId4"/>
            <a:extLst>
              <a:ext uri="{FF2B5EF4-FFF2-40B4-BE49-F238E27FC236}">
                <a16:creationId xmlns:a16="http://schemas.microsoft.com/office/drawing/2014/main" id="{0401D530-88FC-3040-BCB7-EBC244B3CED4}"/>
              </a:ext>
            </a:extLst>
          </p:cNvPr>
          <p:cNvSpPr txBox="1"/>
          <p:nvPr/>
        </p:nvSpPr>
        <p:spPr>
          <a:xfrm>
            <a:off x="1147301" y="5920016"/>
            <a:ext cx="6102220" cy="369332"/>
          </a:xfrm>
          <a:prstGeom prst="rect">
            <a:avLst/>
          </a:prstGeom>
          <a:noFill/>
        </p:spPr>
        <p:txBody>
          <a:bodyPr wrap="square">
            <a:spAutoFit/>
          </a:bodyPr>
          <a:lstStyle/>
          <a:p>
            <a:r>
              <a:rPr lang="en-GB" dirty="0">
                <a:solidFill>
                  <a:schemeClr val="accent2"/>
                </a:solidFill>
              </a:rPr>
              <a:t>Link for Google </a:t>
            </a:r>
            <a:r>
              <a:rPr lang="en-GB" dirty="0" err="1">
                <a:solidFill>
                  <a:schemeClr val="accent2"/>
                </a:solidFill>
              </a:rPr>
              <a:t>Colab</a:t>
            </a:r>
            <a:r>
              <a:rPr lang="en-GB" dirty="0">
                <a:solidFill>
                  <a:schemeClr val="accent2"/>
                </a:solidFill>
              </a:rPr>
              <a:t> Notebook </a:t>
            </a:r>
            <a:endParaRPr lang="en-IN" dirty="0">
              <a:solidFill>
                <a:schemeClr val="accent2"/>
              </a:solidFill>
            </a:endParaRPr>
          </a:p>
        </p:txBody>
      </p:sp>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wipe(down)">
                                      <p:cBhvr>
                                        <p:cTn id="3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677403C-527E-70B6-200F-663E01E1D049}"/>
              </a:ext>
            </a:extLst>
          </p:cNvPr>
          <p:cNvPicPr>
            <a:picLocks noChangeAspect="1"/>
          </p:cNvPicPr>
          <p:nvPr/>
        </p:nvPicPr>
        <p:blipFill>
          <a:blip r:embed="rId2"/>
          <a:stretch>
            <a:fillRect/>
          </a:stretch>
        </p:blipFill>
        <p:spPr>
          <a:xfrm>
            <a:off x="1021920" y="272586"/>
            <a:ext cx="4833039" cy="2899823"/>
          </a:xfrm>
          <a:prstGeom prst="rect">
            <a:avLst/>
          </a:prstGeom>
        </p:spPr>
      </p:pic>
      <p:pic>
        <p:nvPicPr>
          <p:cNvPr id="8" name="Picture 7">
            <a:extLst>
              <a:ext uri="{FF2B5EF4-FFF2-40B4-BE49-F238E27FC236}">
                <a16:creationId xmlns:a16="http://schemas.microsoft.com/office/drawing/2014/main" id="{4DF120E9-9809-618C-D56C-3E2846B17BC5}"/>
              </a:ext>
            </a:extLst>
          </p:cNvPr>
          <p:cNvPicPr>
            <a:picLocks noChangeAspect="1"/>
          </p:cNvPicPr>
          <p:nvPr/>
        </p:nvPicPr>
        <p:blipFill>
          <a:blip r:embed="rId3"/>
          <a:stretch>
            <a:fillRect/>
          </a:stretch>
        </p:blipFill>
        <p:spPr>
          <a:xfrm>
            <a:off x="686019" y="3429000"/>
            <a:ext cx="2983022" cy="3302693"/>
          </a:xfrm>
          <a:prstGeom prst="rect">
            <a:avLst/>
          </a:prstGeom>
        </p:spPr>
      </p:pic>
      <p:pic>
        <p:nvPicPr>
          <p:cNvPr id="10" name="Picture 9">
            <a:extLst>
              <a:ext uri="{FF2B5EF4-FFF2-40B4-BE49-F238E27FC236}">
                <a16:creationId xmlns:a16="http://schemas.microsoft.com/office/drawing/2014/main" id="{27360B85-5E41-7E6D-71BA-C2E158C21DC9}"/>
              </a:ext>
            </a:extLst>
          </p:cNvPr>
          <p:cNvPicPr>
            <a:picLocks noChangeAspect="1"/>
          </p:cNvPicPr>
          <p:nvPr/>
        </p:nvPicPr>
        <p:blipFill>
          <a:blip r:embed="rId4"/>
          <a:stretch>
            <a:fillRect/>
          </a:stretch>
        </p:blipFill>
        <p:spPr>
          <a:xfrm>
            <a:off x="5192486" y="3429000"/>
            <a:ext cx="3989260" cy="3334089"/>
          </a:xfrm>
          <a:prstGeom prst="rect">
            <a:avLst/>
          </a:prstGeom>
        </p:spPr>
      </p:pic>
      <p:pic>
        <p:nvPicPr>
          <p:cNvPr id="12" name="Picture 11">
            <a:extLst>
              <a:ext uri="{FF2B5EF4-FFF2-40B4-BE49-F238E27FC236}">
                <a16:creationId xmlns:a16="http://schemas.microsoft.com/office/drawing/2014/main" id="{E568FD33-5950-C45B-C52A-595E4FEAAA42}"/>
              </a:ext>
            </a:extLst>
          </p:cNvPr>
          <p:cNvPicPr>
            <a:picLocks noChangeAspect="1"/>
          </p:cNvPicPr>
          <p:nvPr/>
        </p:nvPicPr>
        <p:blipFill>
          <a:blip r:embed="rId5"/>
          <a:stretch>
            <a:fillRect/>
          </a:stretch>
        </p:blipFill>
        <p:spPr>
          <a:xfrm>
            <a:off x="7675593" y="107718"/>
            <a:ext cx="4335851" cy="3064691"/>
          </a:xfrm>
          <a:prstGeom prst="rect">
            <a:avLst/>
          </a:prstGeom>
        </p:spPr>
      </p:pic>
    </p:spTree>
    <p:extLst>
      <p:ext uri="{BB962C8B-B14F-4D97-AF65-F5344CB8AC3E}">
        <p14:creationId xmlns:p14="http://schemas.microsoft.com/office/powerpoint/2010/main" val="2456782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B34A9A1-B901-963C-B246-30EF6F1ECAB9}"/>
              </a:ext>
            </a:extLst>
          </p:cNvPr>
          <p:cNvPicPr>
            <a:picLocks noChangeAspect="1"/>
          </p:cNvPicPr>
          <p:nvPr/>
        </p:nvPicPr>
        <p:blipFill>
          <a:blip r:embed="rId2"/>
          <a:stretch>
            <a:fillRect/>
          </a:stretch>
        </p:blipFill>
        <p:spPr>
          <a:xfrm>
            <a:off x="6811346" y="3429000"/>
            <a:ext cx="5380654" cy="3429000"/>
          </a:xfrm>
          <a:prstGeom prst="rect">
            <a:avLst/>
          </a:prstGeom>
        </p:spPr>
      </p:pic>
      <p:pic>
        <p:nvPicPr>
          <p:cNvPr id="10" name="Picture 9">
            <a:extLst>
              <a:ext uri="{FF2B5EF4-FFF2-40B4-BE49-F238E27FC236}">
                <a16:creationId xmlns:a16="http://schemas.microsoft.com/office/drawing/2014/main" id="{2D51952C-FD80-36F8-42CD-A146F900B97A}"/>
              </a:ext>
            </a:extLst>
          </p:cNvPr>
          <p:cNvPicPr>
            <a:picLocks noChangeAspect="1"/>
          </p:cNvPicPr>
          <p:nvPr/>
        </p:nvPicPr>
        <p:blipFill>
          <a:blip r:embed="rId3"/>
          <a:stretch>
            <a:fillRect/>
          </a:stretch>
        </p:blipFill>
        <p:spPr>
          <a:xfrm>
            <a:off x="6811347" y="0"/>
            <a:ext cx="5380654" cy="3429000"/>
          </a:xfrm>
          <a:prstGeom prst="rect">
            <a:avLst/>
          </a:prstGeom>
        </p:spPr>
      </p:pic>
      <p:pic>
        <p:nvPicPr>
          <p:cNvPr id="15" name="Picture 14">
            <a:extLst>
              <a:ext uri="{FF2B5EF4-FFF2-40B4-BE49-F238E27FC236}">
                <a16:creationId xmlns:a16="http://schemas.microsoft.com/office/drawing/2014/main" id="{44AE3017-DF8F-8271-9A3D-8BC22FBF74FA}"/>
              </a:ext>
            </a:extLst>
          </p:cNvPr>
          <p:cNvPicPr>
            <a:picLocks noChangeAspect="1"/>
          </p:cNvPicPr>
          <p:nvPr/>
        </p:nvPicPr>
        <p:blipFill>
          <a:blip r:embed="rId4"/>
          <a:stretch>
            <a:fillRect/>
          </a:stretch>
        </p:blipFill>
        <p:spPr>
          <a:xfrm>
            <a:off x="-1" y="0"/>
            <a:ext cx="6811347" cy="6858000"/>
          </a:xfrm>
          <a:prstGeom prst="rect">
            <a:avLst/>
          </a:prstGeom>
        </p:spPr>
      </p:pic>
    </p:spTree>
    <p:extLst>
      <p:ext uri="{BB962C8B-B14F-4D97-AF65-F5344CB8AC3E}">
        <p14:creationId xmlns:p14="http://schemas.microsoft.com/office/powerpoint/2010/main" val="3664472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EC7742A5-B4E0-FA6F-B674-13EAFF4D5CA0}"/>
              </a:ext>
            </a:extLst>
          </p:cNvPr>
          <p:cNvPicPr>
            <a:picLocks noChangeAspect="1"/>
          </p:cNvPicPr>
          <p:nvPr/>
        </p:nvPicPr>
        <p:blipFill>
          <a:blip r:embed="rId2"/>
          <a:stretch>
            <a:fillRect/>
          </a:stretch>
        </p:blipFill>
        <p:spPr>
          <a:xfrm>
            <a:off x="0" y="0"/>
            <a:ext cx="6096000" cy="6857999"/>
          </a:xfrm>
          <a:prstGeom prst="rect">
            <a:avLst/>
          </a:prstGeom>
        </p:spPr>
      </p:pic>
      <p:pic>
        <p:nvPicPr>
          <p:cNvPr id="6" name="Picture 5">
            <a:extLst>
              <a:ext uri="{FF2B5EF4-FFF2-40B4-BE49-F238E27FC236}">
                <a16:creationId xmlns:a16="http://schemas.microsoft.com/office/drawing/2014/main" id="{80C0137A-BA67-C266-620D-7D38B6D58075}"/>
              </a:ext>
            </a:extLst>
          </p:cNvPr>
          <p:cNvPicPr>
            <a:picLocks noChangeAspect="1"/>
          </p:cNvPicPr>
          <p:nvPr/>
        </p:nvPicPr>
        <p:blipFill>
          <a:blip r:embed="rId3"/>
          <a:stretch>
            <a:fillRect/>
          </a:stretch>
        </p:blipFill>
        <p:spPr>
          <a:xfrm>
            <a:off x="6096000" y="0"/>
            <a:ext cx="6096000" cy="6858000"/>
          </a:xfrm>
          <a:prstGeom prst="rect">
            <a:avLst/>
          </a:prstGeom>
        </p:spPr>
      </p:pic>
    </p:spTree>
    <p:extLst>
      <p:ext uri="{BB962C8B-B14F-4D97-AF65-F5344CB8AC3E}">
        <p14:creationId xmlns:p14="http://schemas.microsoft.com/office/powerpoint/2010/main" val="234493633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Facet</Template>
  <TotalTime>613</TotalTime>
  <Words>375</Words>
  <Application>Microsoft Office PowerPoint</Application>
  <PresentationFormat>Widescreen</PresentationFormat>
  <Paragraphs>33</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Trebuchet MS</vt:lpstr>
      <vt:lpstr>Wingdings</vt:lpstr>
      <vt:lpstr>Wingdings 3</vt:lpstr>
      <vt:lpstr>Facet</vt:lpstr>
      <vt:lpstr>Retail Insights from Superstore Data</vt:lpstr>
      <vt:lpstr>PROBLEM  STATEMENT</vt:lpstr>
      <vt:lpstr>Project Description</vt:lpstr>
      <vt:lpstr>WHO ARE THE END USERS?</vt:lpstr>
      <vt:lpstr>Technology Used</vt:lpstr>
      <vt:lpstr>RESULTS </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Prajan Kannan</cp:lastModifiedBy>
  <cp:revision>82</cp:revision>
  <dcterms:created xsi:type="dcterms:W3CDTF">2021-07-11T13:13:15Z</dcterms:created>
  <dcterms:modified xsi:type="dcterms:W3CDTF">2024-10-27T02:48:55Z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