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uce" panose="020B0604020202020204" charset="0"/>
      <p:regular r:id="rId19"/>
    </p:embeddedFont>
    <p:embeddedFont>
      <p:font typeface="Open Sauce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74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62165" y="-315444"/>
            <a:ext cx="3615339" cy="11101557"/>
            <a:chOff x="0" y="0"/>
            <a:chExt cx="952188" cy="2923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2188" cy="2923867"/>
            </a:xfrm>
            <a:custGeom>
              <a:avLst/>
              <a:gdLst/>
              <a:ahLst/>
              <a:cxnLst/>
              <a:rect l="l" t="t" r="r" b="b"/>
              <a:pathLst>
                <a:path w="952188" h="2923867">
                  <a:moveTo>
                    <a:pt x="0" y="0"/>
                  </a:moveTo>
                  <a:lnTo>
                    <a:pt x="952188" y="0"/>
                  </a:lnTo>
                  <a:lnTo>
                    <a:pt x="952188" y="2923867"/>
                  </a:lnTo>
                  <a:lnTo>
                    <a:pt x="0" y="2923867"/>
                  </a:ln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52188" cy="29619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716497" y="1132663"/>
            <a:ext cx="8145668" cy="8205343"/>
          </a:xfrm>
          <a:custGeom>
            <a:avLst/>
            <a:gdLst/>
            <a:ahLst/>
            <a:cxnLst/>
            <a:rect l="l" t="t" r="r" b="b"/>
            <a:pathLst>
              <a:path w="8145668" h="8205343">
                <a:moveTo>
                  <a:pt x="0" y="0"/>
                </a:moveTo>
                <a:lnTo>
                  <a:pt x="8145668" y="0"/>
                </a:lnTo>
                <a:lnTo>
                  <a:pt x="8145668" y="8205343"/>
                </a:lnTo>
                <a:lnTo>
                  <a:pt x="0" y="8205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836158" y="3249259"/>
            <a:ext cx="8407265" cy="1495233"/>
            <a:chOff x="0" y="0"/>
            <a:chExt cx="1584639" cy="2818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84639" cy="281828"/>
            </a:xfrm>
            <a:custGeom>
              <a:avLst/>
              <a:gdLst/>
              <a:ahLst/>
              <a:cxnLst/>
              <a:rect l="l" t="t" r="r" b="b"/>
              <a:pathLst>
                <a:path w="1584639" h="281828">
                  <a:moveTo>
                    <a:pt x="0" y="0"/>
                  </a:moveTo>
                  <a:lnTo>
                    <a:pt x="1584639" y="0"/>
                  </a:lnTo>
                  <a:lnTo>
                    <a:pt x="1584639" y="281828"/>
                  </a:lnTo>
                  <a:lnTo>
                    <a:pt x="0" y="281828"/>
                  </a:ln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584639" cy="3199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98289" y="5107129"/>
            <a:ext cx="9350143" cy="1495233"/>
            <a:chOff x="0" y="0"/>
            <a:chExt cx="1762357" cy="2818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2357" cy="281828"/>
            </a:xfrm>
            <a:custGeom>
              <a:avLst/>
              <a:gdLst/>
              <a:ahLst/>
              <a:cxnLst/>
              <a:rect l="l" t="t" r="r" b="b"/>
              <a:pathLst>
                <a:path w="1762357" h="281828">
                  <a:moveTo>
                    <a:pt x="0" y="0"/>
                  </a:moveTo>
                  <a:lnTo>
                    <a:pt x="1762357" y="0"/>
                  </a:lnTo>
                  <a:lnTo>
                    <a:pt x="1762357" y="281828"/>
                  </a:lnTo>
                  <a:lnTo>
                    <a:pt x="0" y="281828"/>
                  </a:ln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1762357" cy="405653"/>
            </a:xfrm>
            <a:prstGeom prst="rect">
              <a:avLst/>
            </a:prstGeom>
          </p:spPr>
          <p:txBody>
            <a:bodyPr lIns="54346" tIns="54346" rIns="54346" bIns="54346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720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DATA ANALYSIS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36158" y="3202214"/>
            <a:ext cx="8407265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58"/>
              </a:lnSpc>
            </a:pPr>
            <a:r>
              <a:rPr lang="en-US" sz="7132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ELECTION RESULT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16773" y="7061738"/>
            <a:ext cx="7252222" cy="391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1"/>
              </a:lnSpc>
              <a:spcBef>
                <a:spcPct val="0"/>
              </a:spcBef>
            </a:pPr>
            <a:r>
              <a:rPr lang="en-US" sz="2737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PRESENTED BY: KRISHNA PRAJAPATI</a:t>
            </a:r>
          </a:p>
        </p:txBody>
      </p:sp>
      <p:sp>
        <p:nvSpPr>
          <p:cNvPr id="14" name="Freeform 14"/>
          <p:cNvSpPr/>
          <p:nvPr/>
        </p:nvSpPr>
        <p:spPr>
          <a:xfrm rot="-2598766">
            <a:off x="-12371" y="8054694"/>
            <a:ext cx="2858287" cy="2780334"/>
          </a:xfrm>
          <a:custGeom>
            <a:avLst/>
            <a:gdLst/>
            <a:ahLst/>
            <a:cxnLst/>
            <a:rect l="l" t="t" r="r" b="b"/>
            <a:pathLst>
              <a:path w="2858287" h="2780334">
                <a:moveTo>
                  <a:pt x="0" y="0"/>
                </a:moveTo>
                <a:lnTo>
                  <a:pt x="2858288" y="0"/>
                </a:lnTo>
                <a:lnTo>
                  <a:pt x="2858288" y="2780334"/>
                </a:lnTo>
                <a:lnTo>
                  <a:pt x="0" y="2780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A4C15A-F9E6-4308-8F87-EAAC2546D471}"/>
              </a:ext>
            </a:extLst>
          </p:cNvPr>
          <p:cNvSpPr/>
          <p:nvPr/>
        </p:nvSpPr>
        <p:spPr>
          <a:xfrm>
            <a:off x="228600" y="190500"/>
            <a:ext cx="17830800" cy="838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accent3">
                    <a:lumMod val="75000"/>
                  </a:schemeClr>
                </a:solidFill>
              </a:rPr>
              <a:t>DASHBOARD FILTERED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C1021-735E-4E4D-A1CF-04A0AA73E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18288000" cy="910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96D5D6-0529-4252-B9BC-B2DF44A274AA}"/>
              </a:ext>
            </a:extLst>
          </p:cNvPr>
          <p:cNvSpPr/>
          <p:nvPr/>
        </p:nvSpPr>
        <p:spPr>
          <a:xfrm>
            <a:off x="228600" y="190500"/>
            <a:ext cx="17830800" cy="838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accent3">
                    <a:lumMod val="75000"/>
                  </a:schemeClr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7E94F-FCC2-4F20-99E5-062EEE89A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18287999" cy="910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676400" y="160441"/>
            <a:ext cx="13004441" cy="1291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360"/>
              </a:lnSpc>
            </a:pPr>
            <a:r>
              <a:rPr lang="en-US" sz="6600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RECOMMENDATIONS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4842" y="1781292"/>
            <a:ext cx="10279452" cy="799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1.) Address Critical Issues: Focus on major issues that are</a:t>
            </a: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important to voters, such as healthcare, economy, education, and</a:t>
            </a: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security. Present clear and actionable plans.</a:t>
            </a:r>
          </a:p>
          <a:p>
            <a:pPr>
              <a:lnSpc>
                <a:spcPts val="3300"/>
              </a:lnSpc>
            </a:pPr>
            <a:endParaRPr lang="en-US" sz="2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2.) Increase Voter Turnout: Implement strategies to boost voter</a:t>
            </a: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turnout, such as better voter registration drives, offering</a:t>
            </a: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transportation to polling stations, and encouraging early voting.</a:t>
            </a:r>
          </a:p>
          <a:p>
            <a:pPr>
              <a:lnSpc>
                <a:spcPts val="3300"/>
              </a:lnSpc>
            </a:pPr>
            <a:endParaRPr lang="en-US" sz="2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3.) Strengthen Ground Game: Build a robust ground campaign with</a:t>
            </a: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more volunteers for door-to-door canvassing, phone banking, and</a:t>
            </a: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local events to drive voter mobilization.</a:t>
            </a:r>
          </a:p>
          <a:p>
            <a:pPr>
              <a:lnSpc>
                <a:spcPts val="3300"/>
              </a:lnSpc>
            </a:pPr>
            <a:endParaRPr lang="en-US" sz="2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4.) Collaborate with Influencers: Partner with local influencers,</a:t>
            </a: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community leaders, and celebrities to gain endorsements and</a:t>
            </a: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amplify campaign messages.</a:t>
            </a:r>
          </a:p>
          <a:p>
            <a:pPr>
              <a:lnSpc>
                <a:spcPts val="3300"/>
              </a:lnSpc>
            </a:pPr>
            <a:endParaRPr lang="en-US" sz="2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5.) Monitor Opponent Strategies: Keep a close watch on</a:t>
            </a: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opponents’ strategies and counteract with timely and effective</a:t>
            </a:r>
          </a:p>
          <a:p>
            <a:pPr>
              <a:lnSpc>
                <a:spcPts val="33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responses to any misinformation or negative campaigning.</a:t>
            </a:r>
          </a:p>
        </p:txBody>
      </p:sp>
      <p:grpSp>
        <p:nvGrpSpPr>
          <p:cNvPr id="5" name="Group 5"/>
          <p:cNvGrpSpPr/>
          <p:nvPr/>
        </p:nvGrpSpPr>
        <p:grpSpPr>
          <a:xfrm rot="-851630">
            <a:off x="9993257" y="8527847"/>
            <a:ext cx="7763791" cy="819814"/>
            <a:chOff x="0" y="0"/>
            <a:chExt cx="3789096" cy="6787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89096" cy="678753"/>
            </a:xfrm>
            <a:custGeom>
              <a:avLst/>
              <a:gdLst/>
              <a:ahLst/>
              <a:cxnLst/>
              <a:rect l="l" t="t" r="r" b="b"/>
              <a:pathLst>
                <a:path w="3789096" h="678753">
                  <a:moveTo>
                    <a:pt x="0" y="0"/>
                  </a:moveTo>
                  <a:lnTo>
                    <a:pt x="3789096" y="0"/>
                  </a:lnTo>
                  <a:lnTo>
                    <a:pt x="3789096" y="678753"/>
                  </a:lnTo>
                  <a:lnTo>
                    <a:pt x="0" y="678753"/>
                  </a:lnTo>
                  <a:close/>
                </a:path>
              </a:pathLst>
            </a:custGeom>
            <a:solidFill>
              <a:srgbClr val="0038A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789096" cy="716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12275" y="511853"/>
            <a:ext cx="6944889" cy="9181944"/>
          </a:xfrm>
          <a:custGeom>
            <a:avLst/>
            <a:gdLst/>
            <a:ahLst/>
            <a:cxnLst/>
            <a:rect l="l" t="t" r="r" b="b"/>
            <a:pathLst>
              <a:path w="6944889" h="9181944">
                <a:moveTo>
                  <a:pt x="0" y="0"/>
                </a:moveTo>
                <a:lnTo>
                  <a:pt x="6944889" y="0"/>
                </a:lnTo>
                <a:lnTo>
                  <a:pt x="6944889" y="9181944"/>
                </a:lnTo>
                <a:lnTo>
                  <a:pt x="0" y="91819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7090834" y="9139909"/>
            <a:ext cx="635238" cy="635238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08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75858" y="1313880"/>
            <a:ext cx="13536284" cy="1301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0"/>
              </a:lnSpc>
            </a:pPr>
            <a:r>
              <a:rPr lang="en-US" sz="9154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 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831540" y="9538856"/>
            <a:ext cx="19343209" cy="2801803"/>
            <a:chOff x="0" y="0"/>
            <a:chExt cx="5094508" cy="7379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94508" cy="737923"/>
            </a:xfrm>
            <a:custGeom>
              <a:avLst/>
              <a:gdLst/>
              <a:ahLst/>
              <a:cxnLst/>
              <a:rect l="l" t="t" r="r" b="b"/>
              <a:pathLst>
                <a:path w="5094508" h="737923">
                  <a:moveTo>
                    <a:pt x="0" y="0"/>
                  </a:moveTo>
                  <a:lnTo>
                    <a:pt x="5094508" y="0"/>
                  </a:lnTo>
                  <a:lnTo>
                    <a:pt x="5094508" y="737923"/>
                  </a:lnTo>
                  <a:lnTo>
                    <a:pt x="0" y="737923"/>
                  </a:ln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94508" cy="7760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094984" y="4545636"/>
            <a:ext cx="14098032" cy="6023705"/>
          </a:xfrm>
          <a:custGeom>
            <a:avLst/>
            <a:gdLst/>
            <a:ahLst/>
            <a:cxnLst/>
            <a:rect l="l" t="t" r="r" b="b"/>
            <a:pathLst>
              <a:path w="14098032" h="6023705">
                <a:moveTo>
                  <a:pt x="0" y="0"/>
                </a:moveTo>
                <a:lnTo>
                  <a:pt x="14098032" y="0"/>
                </a:lnTo>
                <a:lnTo>
                  <a:pt x="14098032" y="6023704"/>
                </a:lnTo>
                <a:lnTo>
                  <a:pt x="0" y="6023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090834" y="9139909"/>
            <a:ext cx="635238" cy="63523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A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AFAF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10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0790" y="309562"/>
            <a:ext cx="10478067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20"/>
              </a:lnSpc>
            </a:pPr>
            <a:r>
              <a:rPr lang="en-US" sz="7767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OBJECTIVE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862165" y="-315444"/>
            <a:ext cx="3615339" cy="11101557"/>
            <a:chOff x="0" y="0"/>
            <a:chExt cx="952188" cy="29238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52188" cy="2923867"/>
            </a:xfrm>
            <a:custGeom>
              <a:avLst/>
              <a:gdLst/>
              <a:ahLst/>
              <a:cxnLst/>
              <a:rect l="l" t="t" r="r" b="b"/>
              <a:pathLst>
                <a:path w="952188" h="2923867">
                  <a:moveTo>
                    <a:pt x="0" y="0"/>
                  </a:moveTo>
                  <a:lnTo>
                    <a:pt x="952188" y="0"/>
                  </a:lnTo>
                  <a:lnTo>
                    <a:pt x="952188" y="2923867"/>
                  </a:lnTo>
                  <a:lnTo>
                    <a:pt x="0" y="2923867"/>
                  </a:ln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952188" cy="29619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506767" y="2191424"/>
            <a:ext cx="7453335" cy="8594688"/>
          </a:xfrm>
          <a:custGeom>
            <a:avLst/>
            <a:gdLst/>
            <a:ahLst/>
            <a:cxnLst/>
            <a:rect l="l" t="t" r="r" b="b"/>
            <a:pathLst>
              <a:path w="7453335" h="8594688">
                <a:moveTo>
                  <a:pt x="0" y="0"/>
                </a:moveTo>
                <a:lnTo>
                  <a:pt x="7453335" y="0"/>
                </a:lnTo>
                <a:lnTo>
                  <a:pt x="7453335" y="8594689"/>
                </a:lnTo>
                <a:lnTo>
                  <a:pt x="0" y="8594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9882"/>
            </a:stretch>
          </a:blipFill>
        </p:spPr>
      </p:sp>
      <p:grpSp>
        <p:nvGrpSpPr>
          <p:cNvPr id="7" name="Group 7"/>
          <p:cNvGrpSpPr/>
          <p:nvPr/>
        </p:nvGrpSpPr>
        <p:grpSpPr>
          <a:xfrm rot="458373">
            <a:off x="-1497111" y="9042553"/>
            <a:ext cx="12619379" cy="2488895"/>
            <a:chOff x="0" y="0"/>
            <a:chExt cx="16825839" cy="331852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836560" cy="2925576"/>
            </a:xfrm>
            <a:custGeom>
              <a:avLst/>
              <a:gdLst/>
              <a:ahLst/>
              <a:cxnLst/>
              <a:rect l="l" t="t" r="r" b="b"/>
              <a:pathLst>
                <a:path w="5836560" h="2925576">
                  <a:moveTo>
                    <a:pt x="0" y="0"/>
                  </a:moveTo>
                  <a:lnTo>
                    <a:pt x="5836560" y="0"/>
                  </a:lnTo>
                  <a:lnTo>
                    <a:pt x="5836560" y="2925576"/>
                  </a:lnTo>
                  <a:lnTo>
                    <a:pt x="0" y="2925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5525798" y="205119"/>
              <a:ext cx="5836560" cy="2925576"/>
            </a:xfrm>
            <a:custGeom>
              <a:avLst/>
              <a:gdLst/>
              <a:ahLst/>
              <a:cxnLst/>
              <a:rect l="l" t="t" r="r" b="b"/>
              <a:pathLst>
                <a:path w="5836560" h="2925576">
                  <a:moveTo>
                    <a:pt x="0" y="0"/>
                  </a:moveTo>
                  <a:lnTo>
                    <a:pt x="5836560" y="0"/>
                  </a:lnTo>
                  <a:lnTo>
                    <a:pt x="5836560" y="2925576"/>
                  </a:lnTo>
                  <a:lnTo>
                    <a:pt x="0" y="2925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0989279" y="392951"/>
              <a:ext cx="5836560" cy="2925576"/>
            </a:xfrm>
            <a:custGeom>
              <a:avLst/>
              <a:gdLst/>
              <a:ahLst/>
              <a:cxnLst/>
              <a:rect l="l" t="t" r="r" b="b"/>
              <a:pathLst>
                <a:path w="5836560" h="2925576">
                  <a:moveTo>
                    <a:pt x="0" y="0"/>
                  </a:moveTo>
                  <a:lnTo>
                    <a:pt x="5836560" y="0"/>
                  </a:lnTo>
                  <a:lnTo>
                    <a:pt x="5836560" y="2925576"/>
                  </a:lnTo>
                  <a:lnTo>
                    <a:pt x="0" y="2925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335172" y="2917864"/>
            <a:ext cx="11247795" cy="4393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29"/>
              </a:lnSpc>
            </a:pPr>
            <a:r>
              <a:rPr lang="en-US" sz="348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objective of this task is to analyze the 2024 election data to gain insights into the election results, party performance, and voter trends across various constituencies . </a:t>
            </a:r>
          </a:p>
          <a:p>
            <a:pPr algn="l">
              <a:lnSpc>
                <a:spcPts val="3829"/>
              </a:lnSpc>
            </a:pPr>
            <a:r>
              <a:rPr lang="en-US" sz="348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 will use Power BI to</a:t>
            </a:r>
          </a:p>
          <a:p>
            <a:pPr algn="l">
              <a:lnSpc>
                <a:spcPts val="3829"/>
              </a:lnSpc>
            </a:pPr>
            <a:r>
              <a:rPr lang="en-US" sz="348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create interactive visualizations and dashboards that will help stakeholders understand the election</a:t>
            </a:r>
          </a:p>
          <a:p>
            <a:pPr algn="l">
              <a:lnSpc>
                <a:spcPts val="3829"/>
              </a:lnSpc>
            </a:pPr>
            <a:r>
              <a:rPr lang="en-US" sz="348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outcomes and the dynamics between different political alliances.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090834" y="9139909"/>
            <a:ext cx="635238" cy="63523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A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AFAF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768071">
            <a:off x="-3274364" y="9154170"/>
            <a:ext cx="14386724" cy="2801803"/>
            <a:chOff x="0" y="0"/>
            <a:chExt cx="3789096" cy="737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89096" cy="737923"/>
            </a:xfrm>
            <a:custGeom>
              <a:avLst/>
              <a:gdLst/>
              <a:ahLst/>
              <a:cxnLst/>
              <a:rect l="l" t="t" r="r" b="b"/>
              <a:pathLst>
                <a:path w="3789096" h="737923">
                  <a:moveTo>
                    <a:pt x="0" y="0"/>
                  </a:moveTo>
                  <a:lnTo>
                    <a:pt x="3789096" y="0"/>
                  </a:lnTo>
                  <a:lnTo>
                    <a:pt x="3789096" y="737923"/>
                  </a:lnTo>
                  <a:lnTo>
                    <a:pt x="0" y="737923"/>
                  </a:ln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89096" cy="7760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2979" y="113122"/>
            <a:ext cx="6289318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20"/>
              </a:lnSpc>
            </a:pPr>
            <a:r>
              <a:rPr lang="en-US" sz="8267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55807" y="1047750"/>
            <a:ext cx="10228646" cy="873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86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1.)Created Card Visuals:</a:t>
            </a:r>
          </a:p>
          <a:p>
            <a:pPr marL="574090" lvl="1" indent="-287045" algn="l">
              <a:lnSpc>
                <a:spcPts val="2924"/>
              </a:lnSpc>
              <a:buFont typeface="Arial"/>
              <a:buChar char="•"/>
            </a:pPr>
            <a:r>
              <a:rPr lang="en-US" sz="2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Average Vote Margin: Displays the average difference in votes between the leading and trailing candidates.</a:t>
            </a:r>
          </a:p>
          <a:p>
            <a:pPr marL="574090" lvl="1" indent="-287045" algn="l">
              <a:lnSpc>
                <a:spcPts val="2924"/>
              </a:lnSpc>
              <a:buFont typeface="Arial"/>
              <a:buChar char="•"/>
            </a:pPr>
            <a:r>
              <a:rPr lang="en-US" sz="2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Total Number of Seats: Shows the total number of seats contested.</a:t>
            </a:r>
          </a:p>
          <a:p>
            <a:pPr marL="574090" lvl="1" indent="-287045" algn="l">
              <a:lnSpc>
                <a:spcPts val="2924"/>
              </a:lnSpc>
              <a:buFont typeface="Arial"/>
              <a:buChar char="•"/>
            </a:pPr>
            <a:r>
              <a:rPr lang="en-US" sz="2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Total States: Indicates the total number of states involved in the election.</a:t>
            </a:r>
          </a:p>
          <a:p>
            <a:pPr algn="l">
              <a:lnSpc>
                <a:spcPts val="3149"/>
              </a:lnSpc>
            </a:pPr>
            <a:endParaRPr lang="en-US" sz="265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149"/>
              </a:lnSpc>
            </a:pPr>
            <a:r>
              <a:rPr lang="en-US" sz="286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2.) Added Slicers:</a:t>
            </a:r>
          </a:p>
          <a:p>
            <a:pPr marL="574090" lvl="1" indent="-287045" algn="l">
              <a:lnSpc>
                <a:spcPts val="2924"/>
              </a:lnSpc>
              <a:buFont typeface="Arial"/>
              <a:buChar char="•"/>
            </a:pPr>
            <a:r>
              <a:rPr lang="en-US" sz="2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State: Allows filtering data by specific states.</a:t>
            </a:r>
          </a:p>
          <a:p>
            <a:pPr marL="574090" lvl="1" indent="-287045" algn="l">
              <a:lnSpc>
                <a:spcPts val="2924"/>
              </a:lnSpc>
              <a:buFont typeface="Arial"/>
              <a:buChar char="•"/>
            </a:pPr>
            <a:r>
              <a:rPr lang="en-US" sz="2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Constituency: Enables filtering by individual constituencies.</a:t>
            </a:r>
          </a:p>
          <a:p>
            <a:pPr marL="574090" lvl="1" indent="-287045" algn="l">
              <a:lnSpc>
                <a:spcPts val="2924"/>
              </a:lnSpc>
              <a:buFont typeface="Arial"/>
              <a:buChar char="•"/>
            </a:pPr>
            <a:r>
              <a:rPr lang="en-US" sz="2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Party Alliance: Facilitates filtering by different party alliances.</a:t>
            </a:r>
          </a:p>
          <a:p>
            <a:pPr algn="l">
              <a:lnSpc>
                <a:spcPts val="3149"/>
              </a:lnSpc>
            </a:pPr>
            <a:endParaRPr lang="en-US" sz="265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149"/>
              </a:lnSpc>
            </a:pPr>
            <a:r>
              <a:rPr lang="en-US" sz="286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3.) Added a Map Visual:</a:t>
            </a:r>
          </a:p>
          <a:p>
            <a:pPr marL="574090" lvl="1" indent="-287045" algn="l">
              <a:lnSpc>
                <a:spcPts val="2924"/>
              </a:lnSpc>
              <a:buFont typeface="Arial"/>
              <a:buChar char="•"/>
            </a:pPr>
            <a:r>
              <a:rPr lang="en-US" sz="2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Leading Party by State: Shows the party leading in each state visually on a map.</a:t>
            </a:r>
          </a:p>
          <a:p>
            <a:pPr algn="l">
              <a:lnSpc>
                <a:spcPts val="3149"/>
              </a:lnSpc>
            </a:pPr>
            <a:endParaRPr lang="en-US" sz="265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149"/>
              </a:lnSpc>
            </a:pPr>
            <a:r>
              <a:rPr lang="en-US" sz="286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4.) Added a Table:</a:t>
            </a:r>
          </a:p>
          <a:p>
            <a:pPr marL="574090" lvl="1" indent="-287045" algn="l">
              <a:lnSpc>
                <a:spcPts val="2924"/>
              </a:lnSpc>
              <a:buFont typeface="Arial"/>
              <a:buChar char="•"/>
            </a:pPr>
            <a:r>
              <a:rPr lang="en-US" sz="2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Leading Party Alliance by State: Lists the leading party alliances for each state.</a:t>
            </a:r>
          </a:p>
          <a:p>
            <a:pPr marL="574090" lvl="1" indent="-287045" algn="l">
              <a:lnSpc>
                <a:spcPts val="2924"/>
              </a:lnSpc>
              <a:buFont typeface="Arial"/>
              <a:buChar char="•"/>
            </a:pPr>
            <a:r>
              <a:rPr lang="en-US" sz="2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Leading Party vs Trailing Party by State: Compares the leading party with the trailing party in each state.</a:t>
            </a:r>
          </a:p>
        </p:txBody>
      </p:sp>
      <p:sp>
        <p:nvSpPr>
          <p:cNvPr id="7" name="Freeform 7"/>
          <p:cNvSpPr/>
          <p:nvPr/>
        </p:nvSpPr>
        <p:spPr>
          <a:xfrm>
            <a:off x="92979" y="1765605"/>
            <a:ext cx="5315971" cy="6534103"/>
          </a:xfrm>
          <a:custGeom>
            <a:avLst/>
            <a:gdLst/>
            <a:ahLst/>
            <a:cxnLst/>
            <a:rect l="l" t="t" r="r" b="b"/>
            <a:pathLst>
              <a:path w="5315971" h="6534103">
                <a:moveTo>
                  <a:pt x="0" y="0"/>
                </a:moveTo>
                <a:lnTo>
                  <a:pt x="5315972" y="0"/>
                </a:lnTo>
                <a:lnTo>
                  <a:pt x="5315972" y="6534103"/>
                </a:lnTo>
                <a:lnTo>
                  <a:pt x="0" y="65341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87672"/>
            </a:stretch>
          </a:blipFill>
        </p:spPr>
      </p:sp>
      <p:grpSp>
        <p:nvGrpSpPr>
          <p:cNvPr id="8" name="Group 8"/>
          <p:cNvGrpSpPr/>
          <p:nvPr/>
        </p:nvGrpSpPr>
        <p:grpSpPr>
          <a:xfrm rot="458373">
            <a:off x="10949610" y="-1121800"/>
            <a:ext cx="12619379" cy="2488895"/>
            <a:chOff x="0" y="0"/>
            <a:chExt cx="16825839" cy="33185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836560" cy="2925576"/>
            </a:xfrm>
            <a:custGeom>
              <a:avLst/>
              <a:gdLst/>
              <a:ahLst/>
              <a:cxnLst/>
              <a:rect l="l" t="t" r="r" b="b"/>
              <a:pathLst>
                <a:path w="5836560" h="2925576">
                  <a:moveTo>
                    <a:pt x="0" y="0"/>
                  </a:moveTo>
                  <a:lnTo>
                    <a:pt x="5836560" y="0"/>
                  </a:lnTo>
                  <a:lnTo>
                    <a:pt x="5836560" y="2925576"/>
                  </a:lnTo>
                  <a:lnTo>
                    <a:pt x="0" y="2925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5525798" y="205119"/>
              <a:ext cx="5836560" cy="2925576"/>
            </a:xfrm>
            <a:custGeom>
              <a:avLst/>
              <a:gdLst/>
              <a:ahLst/>
              <a:cxnLst/>
              <a:rect l="l" t="t" r="r" b="b"/>
              <a:pathLst>
                <a:path w="5836560" h="2925576">
                  <a:moveTo>
                    <a:pt x="0" y="0"/>
                  </a:moveTo>
                  <a:lnTo>
                    <a:pt x="5836560" y="0"/>
                  </a:lnTo>
                  <a:lnTo>
                    <a:pt x="5836560" y="2925576"/>
                  </a:lnTo>
                  <a:lnTo>
                    <a:pt x="0" y="2925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0989279" y="392951"/>
              <a:ext cx="5836560" cy="2925576"/>
            </a:xfrm>
            <a:custGeom>
              <a:avLst/>
              <a:gdLst/>
              <a:ahLst/>
              <a:cxnLst/>
              <a:rect l="l" t="t" r="r" b="b"/>
              <a:pathLst>
                <a:path w="5836560" h="2925576">
                  <a:moveTo>
                    <a:pt x="0" y="0"/>
                  </a:moveTo>
                  <a:lnTo>
                    <a:pt x="5836560" y="0"/>
                  </a:lnTo>
                  <a:lnTo>
                    <a:pt x="5836560" y="2925576"/>
                  </a:lnTo>
                  <a:lnTo>
                    <a:pt x="0" y="2925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47817" y="0"/>
            <a:ext cx="3615339" cy="11101557"/>
            <a:chOff x="0" y="0"/>
            <a:chExt cx="952188" cy="2923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2188" cy="2923867"/>
            </a:xfrm>
            <a:custGeom>
              <a:avLst/>
              <a:gdLst/>
              <a:ahLst/>
              <a:cxnLst/>
              <a:rect l="l" t="t" r="r" b="b"/>
              <a:pathLst>
                <a:path w="952188" h="2923867">
                  <a:moveTo>
                    <a:pt x="0" y="0"/>
                  </a:moveTo>
                  <a:lnTo>
                    <a:pt x="952188" y="0"/>
                  </a:lnTo>
                  <a:lnTo>
                    <a:pt x="952188" y="2923867"/>
                  </a:lnTo>
                  <a:lnTo>
                    <a:pt x="0" y="2923867"/>
                  </a:lnTo>
                  <a:close/>
                </a:path>
              </a:pathLst>
            </a:custGeom>
            <a:solidFill>
              <a:srgbClr val="D0443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52188" cy="29619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29340" y="240941"/>
            <a:ext cx="7454918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79"/>
              </a:lnSpc>
            </a:pPr>
            <a:r>
              <a:rPr lang="en-US" sz="823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TASK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13545" y="1457903"/>
            <a:ext cx="11494907" cy="669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9"/>
              </a:lnSpc>
            </a:pPr>
            <a:r>
              <a:rPr lang="en-US" sz="4554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1. Data Integration:</a:t>
            </a:r>
          </a:p>
          <a:p>
            <a:pPr algn="l">
              <a:lnSpc>
                <a:spcPts val="5009"/>
              </a:lnSpc>
            </a:pPr>
            <a:endParaRPr lang="en-US" sz="4554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735504" lvl="1" indent="-367752" algn="l">
              <a:lnSpc>
                <a:spcPts val="374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Combine the election results data with the party alliance data to get a comprehensive view of which</a:t>
            </a:r>
          </a:p>
          <a:p>
            <a:pPr algn="l">
              <a:lnSpc>
                <a:spcPts val="3417"/>
              </a:lnSpc>
            </a:pPr>
            <a:r>
              <a:rPr lang="en-US" sz="310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     alliances are leading or trailing in various constituencies.</a:t>
            </a:r>
          </a:p>
          <a:p>
            <a:pPr algn="l">
              <a:lnSpc>
                <a:spcPts val="3417"/>
              </a:lnSpc>
            </a:pPr>
            <a:endParaRPr lang="en-US" sz="3106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5009"/>
              </a:lnSpc>
            </a:pPr>
            <a:r>
              <a:rPr lang="en-US" sz="4554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2. Data Cleaning and Preparation:</a:t>
            </a:r>
          </a:p>
          <a:p>
            <a:pPr algn="l">
              <a:lnSpc>
                <a:spcPts val="5009"/>
              </a:lnSpc>
            </a:pPr>
            <a:endParaRPr lang="en-US" sz="4554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737471" lvl="1" indent="-368736" algn="l">
              <a:lnSpc>
                <a:spcPts val="3757"/>
              </a:lnSpc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Ensure data quality by checking for missing values, inconsistencies, and correcting any errors in the datasets.</a:t>
            </a:r>
          </a:p>
          <a:p>
            <a:pPr marL="737471" lvl="1" indent="-368736" algn="l">
              <a:lnSpc>
                <a:spcPts val="3757"/>
              </a:lnSpc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Create calculated columns or measures if necessary (e.g., percentage margin, win rate).</a:t>
            </a:r>
          </a:p>
        </p:txBody>
      </p:sp>
      <p:sp>
        <p:nvSpPr>
          <p:cNvPr id="7" name="Freeform 7"/>
          <p:cNvSpPr/>
          <p:nvPr/>
        </p:nvSpPr>
        <p:spPr>
          <a:xfrm>
            <a:off x="629340" y="3288946"/>
            <a:ext cx="5441892" cy="5392420"/>
          </a:xfrm>
          <a:custGeom>
            <a:avLst/>
            <a:gdLst/>
            <a:ahLst/>
            <a:cxnLst/>
            <a:rect l="l" t="t" r="r" b="b"/>
            <a:pathLst>
              <a:path w="5441892" h="5392420">
                <a:moveTo>
                  <a:pt x="0" y="0"/>
                </a:moveTo>
                <a:lnTo>
                  <a:pt x="5441892" y="0"/>
                </a:lnTo>
                <a:lnTo>
                  <a:pt x="5441892" y="5392420"/>
                </a:lnTo>
                <a:lnTo>
                  <a:pt x="0" y="5392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7090834" y="9139909"/>
            <a:ext cx="635238" cy="63523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A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AFAF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47817" y="0"/>
            <a:ext cx="3615339" cy="11101557"/>
            <a:chOff x="0" y="0"/>
            <a:chExt cx="952188" cy="2923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2188" cy="2923867"/>
            </a:xfrm>
            <a:custGeom>
              <a:avLst/>
              <a:gdLst/>
              <a:ahLst/>
              <a:cxnLst/>
              <a:rect l="l" t="t" r="r" b="b"/>
              <a:pathLst>
                <a:path w="952188" h="2923867">
                  <a:moveTo>
                    <a:pt x="0" y="0"/>
                  </a:moveTo>
                  <a:lnTo>
                    <a:pt x="952188" y="0"/>
                  </a:lnTo>
                  <a:lnTo>
                    <a:pt x="952188" y="2923867"/>
                  </a:lnTo>
                  <a:lnTo>
                    <a:pt x="0" y="2923867"/>
                  </a:lnTo>
                  <a:close/>
                </a:path>
              </a:pathLst>
            </a:custGeom>
            <a:solidFill>
              <a:srgbClr val="D0443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52188" cy="29619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29340" y="240941"/>
            <a:ext cx="7454918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79"/>
              </a:lnSpc>
            </a:pPr>
            <a:r>
              <a:rPr lang="en-US" sz="823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TASK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56534" y="664863"/>
            <a:ext cx="13731466" cy="834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4"/>
              </a:lnSpc>
            </a:pPr>
            <a:r>
              <a:rPr lang="en-US" sz="5440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3. Data Analysis and Visualization:</a:t>
            </a:r>
          </a:p>
          <a:p>
            <a:pPr marL="839338" lvl="1" indent="-419669" algn="l">
              <a:lnSpc>
                <a:spcPts val="4276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Overall Results</a:t>
            </a:r>
            <a:r>
              <a:rPr lang="en-US" sz="28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Create a summary of the overall election results including the total number of seats</a:t>
            </a:r>
          </a:p>
          <a:p>
            <a:pPr algn="l">
              <a:lnSpc>
                <a:spcPts val="3619"/>
              </a:lnSpc>
            </a:pPr>
            <a:r>
              <a:rPr lang="en-US" sz="28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      won by each party and alliance.</a:t>
            </a:r>
          </a:p>
          <a:p>
            <a:pPr marL="839338" lvl="1" indent="-419669" algn="l">
              <a:lnSpc>
                <a:spcPts val="4276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State-wise Analysis</a:t>
            </a:r>
            <a:r>
              <a:rPr lang="en-US" sz="28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Visualize the performance of leading parties and alliances across different states.</a:t>
            </a:r>
          </a:p>
          <a:p>
            <a:pPr marL="839338" lvl="1" indent="-419669" algn="l">
              <a:lnSpc>
                <a:spcPts val="4276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Constituency</a:t>
            </a:r>
            <a:r>
              <a:rPr lang="en-US" sz="28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-wise Analysis: Analyze and visualize the margin of victory/defeat in various</a:t>
            </a:r>
          </a:p>
          <a:p>
            <a:pPr algn="l">
              <a:lnSpc>
                <a:spcPts val="4276"/>
              </a:lnSpc>
            </a:pPr>
            <a:r>
              <a:rPr lang="en-US" sz="28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        constituencies.</a:t>
            </a:r>
          </a:p>
          <a:p>
            <a:pPr marL="839338" lvl="1" indent="-419669" algn="l">
              <a:lnSpc>
                <a:spcPts val="4276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Party and Alliance Comparison</a:t>
            </a:r>
            <a:r>
              <a:rPr lang="en-US" sz="28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Compare the performance of different parties and their respective</a:t>
            </a:r>
          </a:p>
          <a:p>
            <a:pPr algn="l">
              <a:lnSpc>
                <a:spcPts val="4276"/>
              </a:lnSpc>
            </a:pPr>
            <a:r>
              <a:rPr lang="en-US" sz="28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       alliances in terms of seats won, margins, and status.</a:t>
            </a:r>
          </a:p>
          <a:p>
            <a:pPr marL="839338" lvl="1" indent="-419669" algn="l">
              <a:lnSpc>
                <a:spcPts val="4276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Trend Analysis</a:t>
            </a:r>
            <a:r>
              <a:rPr lang="en-US" sz="28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Identify and visualize trends in voting patterns, such as regions with high competition (small margins) or dominance by specific parties or alliances.</a:t>
            </a:r>
          </a:p>
        </p:txBody>
      </p:sp>
      <p:sp>
        <p:nvSpPr>
          <p:cNvPr id="7" name="Freeform 7"/>
          <p:cNvSpPr/>
          <p:nvPr/>
        </p:nvSpPr>
        <p:spPr>
          <a:xfrm>
            <a:off x="-465471" y="5143500"/>
            <a:ext cx="5022006" cy="4976351"/>
          </a:xfrm>
          <a:custGeom>
            <a:avLst/>
            <a:gdLst/>
            <a:ahLst/>
            <a:cxnLst/>
            <a:rect l="l" t="t" r="r" b="b"/>
            <a:pathLst>
              <a:path w="5022006" h="4976351">
                <a:moveTo>
                  <a:pt x="0" y="0"/>
                </a:moveTo>
                <a:lnTo>
                  <a:pt x="5022005" y="0"/>
                </a:lnTo>
                <a:lnTo>
                  <a:pt x="5022005" y="4976351"/>
                </a:lnTo>
                <a:lnTo>
                  <a:pt x="0" y="4976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7090834" y="9139909"/>
            <a:ext cx="635238" cy="63523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A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AFAF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47817" y="0"/>
            <a:ext cx="3615339" cy="11101557"/>
            <a:chOff x="0" y="0"/>
            <a:chExt cx="952188" cy="2923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2188" cy="2923867"/>
            </a:xfrm>
            <a:custGeom>
              <a:avLst/>
              <a:gdLst/>
              <a:ahLst/>
              <a:cxnLst/>
              <a:rect l="l" t="t" r="r" b="b"/>
              <a:pathLst>
                <a:path w="952188" h="2923867">
                  <a:moveTo>
                    <a:pt x="0" y="0"/>
                  </a:moveTo>
                  <a:lnTo>
                    <a:pt x="952188" y="0"/>
                  </a:lnTo>
                  <a:lnTo>
                    <a:pt x="952188" y="2923867"/>
                  </a:lnTo>
                  <a:lnTo>
                    <a:pt x="0" y="2923867"/>
                  </a:lnTo>
                  <a:close/>
                </a:path>
              </a:pathLst>
            </a:custGeom>
            <a:solidFill>
              <a:srgbClr val="D0443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52188" cy="29619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29340" y="240941"/>
            <a:ext cx="7454918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79"/>
              </a:lnSpc>
            </a:pPr>
            <a:r>
              <a:rPr lang="en-US" sz="823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TASK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56534" y="2060166"/>
            <a:ext cx="13731466" cy="5689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74"/>
              </a:lnSpc>
            </a:pPr>
            <a:r>
              <a:rPr lang="en-US" sz="4340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4. Interactive Dashboard:</a:t>
            </a:r>
          </a:p>
          <a:p>
            <a:pPr marL="764411" lvl="1" indent="-382205" algn="l">
              <a:lnSpc>
                <a:spcPts val="3894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Create an interactive dashboard that allows users to filter and explore the data by state, constituency, party, alliance, and status.</a:t>
            </a:r>
          </a:p>
          <a:p>
            <a:pPr marL="764411" lvl="1" indent="-382205" algn="l">
              <a:lnSpc>
                <a:spcPts val="3894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Include key performance indicators (KPIs) such as total seats won, average margin, and number of constituencies won by alliance.</a:t>
            </a:r>
          </a:p>
          <a:p>
            <a:pPr algn="l">
              <a:lnSpc>
                <a:spcPts val="4774"/>
              </a:lnSpc>
            </a:pPr>
            <a:r>
              <a:rPr lang="en-US" sz="4340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5. Insights and Recommendations:</a:t>
            </a:r>
          </a:p>
          <a:p>
            <a:pPr marL="764411" lvl="1" indent="-382205" algn="l">
              <a:lnSpc>
                <a:spcPts val="3894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Provide a detailed report summarizing the key insights derived from your analysis.</a:t>
            </a:r>
          </a:p>
          <a:p>
            <a:pPr marL="764411" lvl="1" indent="-382205" algn="l">
              <a:lnSpc>
                <a:spcPts val="3894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Offer recommendations based on the data, such as strategies for parties to improve their performance</a:t>
            </a:r>
          </a:p>
          <a:p>
            <a:pPr algn="l">
              <a:lnSpc>
                <a:spcPts val="3946"/>
              </a:lnSpc>
            </a:pPr>
            <a:r>
              <a:rPr lang="en-US" sz="28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     in future elections.</a:t>
            </a:r>
          </a:p>
        </p:txBody>
      </p:sp>
      <p:sp>
        <p:nvSpPr>
          <p:cNvPr id="7" name="Freeform 7"/>
          <p:cNvSpPr/>
          <p:nvPr/>
        </p:nvSpPr>
        <p:spPr>
          <a:xfrm>
            <a:off x="-465471" y="5143500"/>
            <a:ext cx="5022006" cy="4976351"/>
          </a:xfrm>
          <a:custGeom>
            <a:avLst/>
            <a:gdLst/>
            <a:ahLst/>
            <a:cxnLst/>
            <a:rect l="l" t="t" r="r" b="b"/>
            <a:pathLst>
              <a:path w="5022006" h="4976351">
                <a:moveTo>
                  <a:pt x="0" y="0"/>
                </a:moveTo>
                <a:lnTo>
                  <a:pt x="5022005" y="0"/>
                </a:lnTo>
                <a:lnTo>
                  <a:pt x="5022005" y="4976351"/>
                </a:lnTo>
                <a:lnTo>
                  <a:pt x="0" y="4976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7090834" y="9139909"/>
            <a:ext cx="635238" cy="63523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A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AFAF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31540" y="9538856"/>
            <a:ext cx="19343209" cy="2801803"/>
            <a:chOff x="0" y="0"/>
            <a:chExt cx="5094508" cy="737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4508" cy="737923"/>
            </a:xfrm>
            <a:custGeom>
              <a:avLst/>
              <a:gdLst/>
              <a:ahLst/>
              <a:cxnLst/>
              <a:rect l="l" t="t" r="r" b="b"/>
              <a:pathLst>
                <a:path w="5094508" h="737923">
                  <a:moveTo>
                    <a:pt x="0" y="0"/>
                  </a:moveTo>
                  <a:lnTo>
                    <a:pt x="5094508" y="0"/>
                  </a:lnTo>
                  <a:lnTo>
                    <a:pt x="5094508" y="737923"/>
                  </a:lnTo>
                  <a:lnTo>
                    <a:pt x="0" y="737923"/>
                  </a:ln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4508" cy="7760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6268" y="465289"/>
            <a:ext cx="12652279" cy="982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8"/>
              </a:lnSpc>
            </a:pPr>
            <a:r>
              <a:rPr lang="en-US" sz="6457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DESCRIPTION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75919" y="1772599"/>
            <a:ext cx="8832534" cy="49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9"/>
              </a:lnSpc>
            </a:pPr>
            <a:r>
              <a:rPr lang="en-US" sz="350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1. Election Results Data: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78136" y="2580213"/>
            <a:ext cx="9447935" cy="6548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1510" lvl="1" indent="-360755" algn="l">
              <a:lnSpc>
                <a:spcPts val="3676"/>
              </a:lnSpc>
              <a:buFont typeface="Arial"/>
              <a:buChar char="•"/>
            </a:pPr>
            <a:r>
              <a:rPr lang="en-US" sz="334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_id: Unique identifier for each record.</a:t>
            </a:r>
          </a:p>
          <a:p>
            <a:pPr marL="721510" lvl="1" indent="-360755" algn="l">
              <a:lnSpc>
                <a:spcPts val="3676"/>
              </a:lnSpc>
              <a:buFont typeface="Arial"/>
              <a:buChar char="•"/>
            </a:pPr>
            <a:r>
              <a:rPr lang="en-US" sz="334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State: Name of the state.</a:t>
            </a:r>
          </a:p>
          <a:p>
            <a:pPr marL="721510" lvl="1" indent="-360755" algn="l">
              <a:lnSpc>
                <a:spcPts val="3676"/>
              </a:lnSpc>
              <a:buFont typeface="Arial"/>
              <a:buChar char="•"/>
            </a:pPr>
            <a:r>
              <a:rPr lang="en-US" sz="334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Const. No.: Constituency number.</a:t>
            </a:r>
          </a:p>
          <a:p>
            <a:pPr marL="721510" lvl="1" indent="-360755" algn="l">
              <a:lnSpc>
                <a:spcPts val="3676"/>
              </a:lnSpc>
              <a:buFont typeface="Arial"/>
              <a:buChar char="•"/>
            </a:pPr>
            <a:r>
              <a:rPr lang="en-US" sz="334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Constituency: Name of the constituency.</a:t>
            </a:r>
          </a:p>
          <a:p>
            <a:pPr marL="721510" lvl="1" indent="-360755" algn="l">
              <a:lnSpc>
                <a:spcPts val="3676"/>
              </a:lnSpc>
              <a:buFont typeface="Arial"/>
              <a:buChar char="•"/>
            </a:pPr>
            <a:r>
              <a:rPr lang="en-US" sz="334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Leading Candidate: Name of the leading candidate.</a:t>
            </a:r>
          </a:p>
          <a:p>
            <a:pPr marL="721510" lvl="1" indent="-360755" algn="l">
              <a:lnSpc>
                <a:spcPts val="3676"/>
              </a:lnSpc>
              <a:buFont typeface="Arial"/>
              <a:buChar char="•"/>
            </a:pPr>
            <a:r>
              <a:rPr lang="en-US" sz="334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Leading Party: Name of the leading party.</a:t>
            </a:r>
          </a:p>
          <a:p>
            <a:pPr marL="721510" lvl="1" indent="-360755" algn="l">
              <a:lnSpc>
                <a:spcPts val="3676"/>
              </a:lnSpc>
              <a:buFont typeface="Arial"/>
              <a:buChar char="•"/>
            </a:pPr>
            <a:r>
              <a:rPr lang="en-US" sz="334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Trailing Candidate: Name of the trailing candidate.</a:t>
            </a:r>
          </a:p>
          <a:p>
            <a:pPr marL="721510" lvl="1" indent="-360755" algn="l">
              <a:lnSpc>
                <a:spcPts val="3676"/>
              </a:lnSpc>
              <a:buFont typeface="Arial"/>
              <a:buChar char="•"/>
            </a:pPr>
            <a:r>
              <a:rPr lang="en-US" sz="334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Trailing Party: Name of the trailing party.</a:t>
            </a:r>
          </a:p>
          <a:p>
            <a:pPr marL="721510" lvl="1" indent="-360755" algn="l">
              <a:lnSpc>
                <a:spcPts val="3676"/>
              </a:lnSpc>
              <a:buFont typeface="Arial"/>
              <a:buChar char="•"/>
            </a:pPr>
            <a:r>
              <a:rPr lang="en-US" sz="334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Margin: Vote margin between the leading and trailing candidates.</a:t>
            </a:r>
          </a:p>
          <a:p>
            <a:pPr marL="721510" lvl="1" indent="-360755" algn="l">
              <a:lnSpc>
                <a:spcPts val="3676"/>
              </a:lnSpc>
              <a:buFont typeface="Arial"/>
              <a:buChar char="•"/>
            </a:pPr>
            <a:r>
              <a:rPr lang="en-US" sz="334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Status: Status of the election result (e.g., Won, Lost, Leading, Trailing).</a:t>
            </a:r>
          </a:p>
        </p:txBody>
      </p:sp>
      <p:sp>
        <p:nvSpPr>
          <p:cNvPr id="8" name="Freeform 8"/>
          <p:cNvSpPr/>
          <p:nvPr/>
        </p:nvSpPr>
        <p:spPr>
          <a:xfrm>
            <a:off x="614319" y="2551638"/>
            <a:ext cx="7473052" cy="8388120"/>
          </a:xfrm>
          <a:custGeom>
            <a:avLst/>
            <a:gdLst/>
            <a:ahLst/>
            <a:cxnLst/>
            <a:rect l="l" t="t" r="r" b="b"/>
            <a:pathLst>
              <a:path w="7473052" h="8388120">
                <a:moveTo>
                  <a:pt x="0" y="0"/>
                </a:moveTo>
                <a:lnTo>
                  <a:pt x="7473052" y="0"/>
                </a:lnTo>
                <a:lnTo>
                  <a:pt x="7473052" y="8388119"/>
                </a:lnTo>
                <a:lnTo>
                  <a:pt x="0" y="83881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7090834" y="9139909"/>
            <a:ext cx="635238" cy="63523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443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AFAF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07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31540" y="9538856"/>
            <a:ext cx="19343209" cy="2801803"/>
            <a:chOff x="0" y="0"/>
            <a:chExt cx="5094508" cy="737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4508" cy="737923"/>
            </a:xfrm>
            <a:custGeom>
              <a:avLst/>
              <a:gdLst/>
              <a:ahLst/>
              <a:cxnLst/>
              <a:rect l="l" t="t" r="r" b="b"/>
              <a:pathLst>
                <a:path w="5094508" h="737923">
                  <a:moveTo>
                    <a:pt x="0" y="0"/>
                  </a:moveTo>
                  <a:lnTo>
                    <a:pt x="5094508" y="0"/>
                  </a:lnTo>
                  <a:lnTo>
                    <a:pt x="5094508" y="737923"/>
                  </a:lnTo>
                  <a:lnTo>
                    <a:pt x="0" y="737923"/>
                  </a:lnTo>
                  <a:close/>
                </a:path>
              </a:pathLst>
            </a:custGeom>
            <a:solidFill>
              <a:srgbClr val="F9D25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4508" cy="7760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6268" y="465289"/>
            <a:ext cx="12652279" cy="982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8"/>
              </a:lnSpc>
            </a:pPr>
            <a:r>
              <a:rPr lang="en-US" sz="6457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DESCRIPTION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58300" y="4176757"/>
            <a:ext cx="8832534" cy="49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9"/>
              </a:lnSpc>
            </a:pPr>
            <a:r>
              <a:rPr lang="en-US" sz="350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2. Party Alliance Data: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31536" y="4998559"/>
            <a:ext cx="9594023" cy="1436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2667" lvl="1" indent="-366333" algn="l">
              <a:lnSpc>
                <a:spcPts val="3732"/>
              </a:lnSpc>
              <a:buFont typeface="Arial"/>
              <a:buChar char="•"/>
            </a:pPr>
            <a:r>
              <a:rPr lang="en-US" sz="339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Party Name: Name of the political party.</a:t>
            </a:r>
          </a:p>
          <a:p>
            <a:pPr marL="732667" lvl="1" indent="-366333" algn="l">
              <a:lnSpc>
                <a:spcPts val="3732"/>
              </a:lnSpc>
              <a:buFont typeface="Arial"/>
              <a:buChar char="•"/>
            </a:pPr>
            <a:r>
              <a:rPr lang="en-US" sz="339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Alliance Name: Name of the political alliance the party belongs to.</a:t>
            </a:r>
          </a:p>
        </p:txBody>
      </p:sp>
      <p:sp>
        <p:nvSpPr>
          <p:cNvPr id="8" name="Freeform 8"/>
          <p:cNvSpPr/>
          <p:nvPr/>
        </p:nvSpPr>
        <p:spPr>
          <a:xfrm>
            <a:off x="614319" y="2551638"/>
            <a:ext cx="7473052" cy="8388120"/>
          </a:xfrm>
          <a:custGeom>
            <a:avLst/>
            <a:gdLst/>
            <a:ahLst/>
            <a:cxnLst/>
            <a:rect l="l" t="t" r="r" b="b"/>
            <a:pathLst>
              <a:path w="7473052" h="8388120">
                <a:moveTo>
                  <a:pt x="0" y="0"/>
                </a:moveTo>
                <a:lnTo>
                  <a:pt x="7473052" y="0"/>
                </a:lnTo>
                <a:lnTo>
                  <a:pt x="7473052" y="8388119"/>
                </a:lnTo>
                <a:lnTo>
                  <a:pt x="0" y="83881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7090834" y="9139909"/>
            <a:ext cx="635238" cy="63523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443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AFAF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07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7B5AD-2305-45C9-8BA7-268582F68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18288000" cy="91059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FB9F27-0013-4017-A676-E7179A460791}"/>
              </a:ext>
            </a:extLst>
          </p:cNvPr>
          <p:cNvSpPr/>
          <p:nvPr/>
        </p:nvSpPr>
        <p:spPr>
          <a:xfrm>
            <a:off x="228600" y="190500"/>
            <a:ext cx="17830800" cy="838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accent3">
                    <a:lumMod val="75000"/>
                  </a:schemeClr>
                </a:solidFill>
              </a:rPr>
              <a:t>DASHBOARD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806</Words>
  <Application>Microsoft Office PowerPoint</Application>
  <PresentationFormat>Custom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Arial</vt:lpstr>
      <vt:lpstr>Open Sauce Bold</vt:lpstr>
      <vt:lpstr>Open Sauce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Bold Voter Empowerment Campaign Presentation</dc:title>
  <dc:creator>Dell</dc:creator>
  <cp:lastModifiedBy>Dell</cp:lastModifiedBy>
  <cp:revision>4</cp:revision>
  <dcterms:created xsi:type="dcterms:W3CDTF">2006-08-16T00:00:00Z</dcterms:created>
  <dcterms:modified xsi:type="dcterms:W3CDTF">2024-07-17T07:08:00Z</dcterms:modified>
  <dc:identifier>DAGLLKbvEHo</dc:identifier>
</cp:coreProperties>
</file>