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6" r:id="rId2"/>
    <p:sldId id="257"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9" d="100"/>
          <a:sy n="89" d="100"/>
        </p:scale>
        <p:origin x="618"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5345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99344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4402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4468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8276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1778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0472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29440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65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148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446922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21351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04667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79319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6/30/2024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6142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6/30/2024</a:t>
            </a:fld>
            <a:endParaRPr lang="en-US" dirty="0"/>
          </a:p>
        </p:txBody>
      </p:sp>
    </p:spTree>
    <p:extLst>
      <p:ext uri="{BB962C8B-B14F-4D97-AF65-F5344CB8AC3E}">
        <p14:creationId xmlns:p14="http://schemas.microsoft.com/office/powerpoint/2010/main" val="2465774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6/30/2024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781820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F832-832A-43DF-AB76-D72B6C0E33F5}"/>
              </a:ext>
            </a:extLst>
          </p:cNvPr>
          <p:cNvSpPr>
            <a:spLocks noGrp="1"/>
          </p:cNvSpPr>
          <p:nvPr>
            <p:ph type="title"/>
          </p:nvPr>
        </p:nvSpPr>
        <p:spPr/>
        <p:txBody>
          <a:bodyPr/>
          <a:lstStyle/>
          <a:p>
            <a:r>
              <a:rPr lang="en-IN" sz="4800" dirty="0">
                <a:solidFill>
                  <a:schemeClr val="accent2">
                    <a:lumMod val="50000"/>
                  </a:schemeClr>
                </a:solidFill>
              </a:rPr>
              <a:t>Introduction to Histograms</a:t>
            </a:r>
          </a:p>
        </p:txBody>
      </p:sp>
      <p:pic>
        <p:nvPicPr>
          <p:cNvPr id="8" name="Content Placeholder 7">
            <a:extLst>
              <a:ext uri="{FF2B5EF4-FFF2-40B4-BE49-F238E27FC236}">
                <a16:creationId xmlns:a16="http://schemas.microsoft.com/office/drawing/2014/main" id="{94586E3E-5FBD-4B2F-AEDE-52B00F4EFD6C}"/>
              </a:ext>
            </a:extLst>
          </p:cNvPr>
          <p:cNvPicPr>
            <a:picLocks noGrp="1" noChangeAspect="1"/>
          </p:cNvPicPr>
          <p:nvPr>
            <p:ph idx="1"/>
          </p:nvPr>
        </p:nvPicPr>
        <p:blipFill>
          <a:blip r:embed="rId2"/>
          <a:stretch>
            <a:fillRect/>
          </a:stretch>
        </p:blipFill>
        <p:spPr>
          <a:xfrm>
            <a:off x="1645920" y="1930400"/>
            <a:ext cx="5948979" cy="3499829"/>
          </a:xfrm>
        </p:spPr>
      </p:pic>
    </p:spTree>
    <p:extLst>
      <p:ext uri="{BB962C8B-B14F-4D97-AF65-F5344CB8AC3E}">
        <p14:creationId xmlns:p14="http://schemas.microsoft.com/office/powerpoint/2010/main" val="4197985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50FD-6E4F-4C7E-ACC8-BAA7FB9FEF69}"/>
              </a:ext>
            </a:extLst>
          </p:cNvPr>
          <p:cNvSpPr>
            <a:spLocks noGrp="1"/>
          </p:cNvSpPr>
          <p:nvPr>
            <p:ph type="title"/>
          </p:nvPr>
        </p:nvSpPr>
        <p:spPr>
          <a:xfrm>
            <a:off x="677334" y="502023"/>
            <a:ext cx="8596668" cy="1320800"/>
          </a:xfrm>
        </p:spPr>
        <p:txBody>
          <a:bodyPr>
            <a:normAutofit/>
          </a:bodyPr>
          <a:lstStyle/>
          <a:p>
            <a:r>
              <a:rPr lang="en-IN" sz="4000" dirty="0">
                <a:solidFill>
                  <a:schemeClr val="accent2">
                    <a:lumMod val="50000"/>
                  </a:schemeClr>
                </a:solidFill>
              </a:rPr>
              <a:t>What Is Histogram?</a:t>
            </a:r>
          </a:p>
        </p:txBody>
      </p:sp>
      <p:sp>
        <p:nvSpPr>
          <p:cNvPr id="3" name="Content Placeholder 2">
            <a:extLst>
              <a:ext uri="{FF2B5EF4-FFF2-40B4-BE49-F238E27FC236}">
                <a16:creationId xmlns:a16="http://schemas.microsoft.com/office/drawing/2014/main" id="{6FF52F28-1F1C-4A38-B853-A742CED9325B}"/>
              </a:ext>
            </a:extLst>
          </p:cNvPr>
          <p:cNvSpPr>
            <a:spLocks noGrp="1"/>
          </p:cNvSpPr>
          <p:nvPr>
            <p:ph idx="1"/>
          </p:nvPr>
        </p:nvSpPr>
        <p:spPr>
          <a:xfrm>
            <a:off x="677334" y="1488614"/>
            <a:ext cx="8596668" cy="3244752"/>
          </a:xfrm>
        </p:spPr>
        <p:txBody>
          <a:bodyPr>
            <a:normAutofit/>
          </a:bodyPr>
          <a:lstStyle/>
          <a:p>
            <a:r>
              <a:rPr lang="en-US" sz="2000" dirty="0"/>
              <a:t>A </a:t>
            </a:r>
            <a:r>
              <a:rPr lang="en-US" sz="2000" b="1" dirty="0"/>
              <a:t>histogram</a:t>
            </a:r>
            <a:r>
              <a:rPr lang="en-US" sz="2000" dirty="0"/>
              <a:t> is a graphical representation of a grouped frequency distribution with continuous classes.</a:t>
            </a:r>
          </a:p>
          <a:p>
            <a:r>
              <a:rPr lang="en-US" sz="2000" dirty="0"/>
              <a:t> It is an area diagram and can be defined as a set of rectangles with bases along with the intervals between class boundaries and with areas proportional to frequencies in the corresponding classes. </a:t>
            </a:r>
          </a:p>
          <a:p>
            <a:r>
              <a:rPr lang="en-US" sz="2000" dirty="0"/>
              <a:t>In other words, a histogram is a diagram involving rectangles whose area is proportional to the frequency of a variable and width is equal to the class interval.</a:t>
            </a:r>
            <a:endParaRPr lang="en-IN" sz="2000" dirty="0"/>
          </a:p>
        </p:txBody>
      </p:sp>
    </p:spTree>
    <p:extLst>
      <p:ext uri="{BB962C8B-B14F-4D97-AF65-F5344CB8AC3E}">
        <p14:creationId xmlns:p14="http://schemas.microsoft.com/office/powerpoint/2010/main" val="37083447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24B37-6B36-4980-B46E-42568B6307BA}"/>
              </a:ext>
            </a:extLst>
          </p:cNvPr>
          <p:cNvSpPr>
            <a:spLocks noGrp="1"/>
          </p:cNvSpPr>
          <p:nvPr>
            <p:ph type="title"/>
          </p:nvPr>
        </p:nvSpPr>
        <p:spPr>
          <a:xfrm>
            <a:off x="677334" y="480508"/>
            <a:ext cx="8596668" cy="1320800"/>
          </a:xfrm>
        </p:spPr>
        <p:txBody>
          <a:bodyPr>
            <a:normAutofit/>
          </a:bodyPr>
          <a:lstStyle/>
          <a:p>
            <a:r>
              <a:rPr lang="en-IN" sz="4000" dirty="0">
                <a:solidFill>
                  <a:schemeClr val="accent2">
                    <a:lumMod val="50000"/>
                  </a:schemeClr>
                </a:solidFill>
              </a:rPr>
              <a:t>Components of Histogram</a:t>
            </a:r>
          </a:p>
        </p:txBody>
      </p:sp>
      <p:sp>
        <p:nvSpPr>
          <p:cNvPr id="3" name="Content Placeholder 2">
            <a:extLst>
              <a:ext uri="{FF2B5EF4-FFF2-40B4-BE49-F238E27FC236}">
                <a16:creationId xmlns:a16="http://schemas.microsoft.com/office/drawing/2014/main" id="{42B1BB90-7B6C-4BE3-B91D-3130A5F8113C}"/>
              </a:ext>
            </a:extLst>
          </p:cNvPr>
          <p:cNvSpPr>
            <a:spLocks noGrp="1"/>
          </p:cNvSpPr>
          <p:nvPr>
            <p:ph idx="1"/>
          </p:nvPr>
        </p:nvSpPr>
        <p:spPr>
          <a:xfrm>
            <a:off x="677334" y="1568919"/>
            <a:ext cx="8596668" cy="3880773"/>
          </a:xfrm>
        </p:spPr>
        <p:txBody>
          <a:bodyPr/>
          <a:lstStyle/>
          <a:p>
            <a:r>
              <a:rPr lang="en-US" b="1" dirty="0"/>
              <a:t>X-axis:</a:t>
            </a:r>
            <a:r>
              <a:rPr lang="en-US" dirty="0"/>
              <a:t> Visualize the X-axis as a horizontal line at the bottom of the  histogram . It displays the many categories or groups that the data is sorted into.</a:t>
            </a:r>
          </a:p>
          <a:p>
            <a:r>
              <a:rPr lang="en-US" b="1" dirty="0"/>
              <a:t>Y-axis: </a:t>
            </a:r>
            <a:r>
              <a:rPr lang="en-US" dirty="0"/>
              <a:t>The Y-axis appears as a vertical line on the side of the histogram. It displays the number of times something occurs in each category or group shown on the X-axis.</a:t>
            </a:r>
          </a:p>
          <a:p>
            <a:r>
              <a:rPr lang="en-US" b="1" dirty="0"/>
              <a:t>Bars:</a:t>
            </a:r>
            <a:r>
              <a:rPr lang="en-US" dirty="0"/>
              <a:t> Bars are like the histogram’s building blocks. They are the vertical rectangles you see on the chart. Each bar on the X-axis represents a category or group, and its height indicates how many times something occurs inside that category.</a:t>
            </a:r>
          </a:p>
          <a:p>
            <a:endParaRPr lang="en-IN" dirty="0"/>
          </a:p>
        </p:txBody>
      </p:sp>
    </p:spTree>
    <p:extLst>
      <p:ext uri="{BB962C8B-B14F-4D97-AF65-F5344CB8AC3E}">
        <p14:creationId xmlns:p14="http://schemas.microsoft.com/office/powerpoint/2010/main" val="1757765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E790-4CBA-4F99-AEBE-7C39C62AF19B}"/>
              </a:ext>
            </a:extLst>
          </p:cNvPr>
          <p:cNvSpPr>
            <a:spLocks noGrp="1"/>
          </p:cNvSpPr>
          <p:nvPr>
            <p:ph type="title"/>
          </p:nvPr>
        </p:nvSpPr>
        <p:spPr/>
        <p:txBody>
          <a:bodyPr/>
          <a:lstStyle/>
          <a:p>
            <a:r>
              <a:rPr lang="en-IN" b="1" dirty="0">
                <a:solidFill>
                  <a:schemeClr val="accent2">
                    <a:lumMod val="50000"/>
                  </a:schemeClr>
                </a:solidFill>
              </a:rPr>
              <a:t>Normal Distribution Histogram</a:t>
            </a:r>
            <a:br>
              <a:rPr lang="en-IN" b="1" dirty="0">
                <a:solidFill>
                  <a:schemeClr val="accent2">
                    <a:lumMod val="50000"/>
                  </a:schemeClr>
                </a:solidFill>
              </a:rPr>
            </a:br>
            <a:endParaRPr lang="en-IN" dirty="0"/>
          </a:p>
        </p:txBody>
      </p:sp>
      <p:sp>
        <p:nvSpPr>
          <p:cNvPr id="3" name="Content Placeholder 2">
            <a:extLst>
              <a:ext uri="{FF2B5EF4-FFF2-40B4-BE49-F238E27FC236}">
                <a16:creationId xmlns:a16="http://schemas.microsoft.com/office/drawing/2014/main" id="{345E98C0-88AA-4A92-8E8D-73F032190A15}"/>
              </a:ext>
            </a:extLst>
          </p:cNvPr>
          <p:cNvSpPr>
            <a:spLocks noGrp="1"/>
          </p:cNvSpPr>
          <p:nvPr>
            <p:ph sz="half" idx="1"/>
          </p:nvPr>
        </p:nvSpPr>
        <p:spPr>
          <a:xfrm>
            <a:off x="677334" y="1633464"/>
            <a:ext cx="4184035" cy="3880772"/>
          </a:xfrm>
        </p:spPr>
        <p:txBody>
          <a:bodyPr/>
          <a:lstStyle/>
          <a:p>
            <a:pPr fontAlgn="base"/>
            <a:r>
              <a:rPr lang="en-US" dirty="0"/>
              <a:t>The histogram will likely be bell-shaped, indicating a normal distribution.</a:t>
            </a:r>
          </a:p>
          <a:p>
            <a:pPr fontAlgn="base"/>
            <a:r>
              <a:rPr lang="en-US" dirty="0"/>
              <a:t>The highest bar (or bars) will be around the middle score range, with the height of bars decreasing symmetrically as you move away from the middle.</a:t>
            </a:r>
          </a:p>
          <a:p>
            <a:pPr marL="0" indent="0">
              <a:buNone/>
            </a:pPr>
            <a:endParaRPr lang="en-IN" dirty="0"/>
          </a:p>
        </p:txBody>
      </p:sp>
      <p:pic>
        <p:nvPicPr>
          <p:cNvPr id="6" name="Content Placeholder 5">
            <a:extLst>
              <a:ext uri="{FF2B5EF4-FFF2-40B4-BE49-F238E27FC236}">
                <a16:creationId xmlns:a16="http://schemas.microsoft.com/office/drawing/2014/main" id="{16A3EEF0-6F2F-427A-BA41-73A4282E54AC}"/>
              </a:ext>
            </a:extLst>
          </p:cNvPr>
          <p:cNvPicPr>
            <a:picLocks noGrp="1" noChangeAspect="1"/>
          </p:cNvPicPr>
          <p:nvPr>
            <p:ph sz="half" idx="2"/>
          </p:nvPr>
        </p:nvPicPr>
        <p:blipFill>
          <a:blip r:embed="rId2"/>
          <a:stretch>
            <a:fillRect/>
          </a:stretch>
        </p:blipFill>
        <p:spPr>
          <a:xfrm>
            <a:off x="5077610" y="2485016"/>
            <a:ext cx="4502088" cy="3029220"/>
          </a:xfrm>
        </p:spPr>
      </p:pic>
    </p:spTree>
    <p:extLst>
      <p:ext uri="{BB962C8B-B14F-4D97-AF65-F5344CB8AC3E}">
        <p14:creationId xmlns:p14="http://schemas.microsoft.com/office/powerpoint/2010/main" val="14838974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5721-077A-4D06-9F8F-1BBDE43EBF9C}"/>
              </a:ext>
            </a:extLst>
          </p:cNvPr>
          <p:cNvSpPr>
            <a:spLocks noGrp="1"/>
          </p:cNvSpPr>
          <p:nvPr>
            <p:ph type="title"/>
          </p:nvPr>
        </p:nvSpPr>
        <p:spPr>
          <a:xfrm>
            <a:off x="677334" y="286871"/>
            <a:ext cx="8596668" cy="1320800"/>
          </a:xfrm>
        </p:spPr>
        <p:txBody>
          <a:bodyPr>
            <a:normAutofit/>
          </a:bodyPr>
          <a:lstStyle/>
          <a:p>
            <a:r>
              <a:rPr lang="en-US" sz="4000" b="1" dirty="0">
                <a:solidFill>
                  <a:schemeClr val="accent2">
                    <a:lumMod val="50000"/>
                  </a:schemeClr>
                </a:solidFill>
              </a:rPr>
              <a:t>Skewed Distribution Histogram</a:t>
            </a:r>
            <a:br>
              <a:rPr lang="en-US" sz="4000" b="1" dirty="0">
                <a:solidFill>
                  <a:schemeClr val="accent2">
                    <a:lumMod val="50000"/>
                  </a:schemeClr>
                </a:solidFill>
              </a:rPr>
            </a:br>
            <a:endParaRPr lang="en-IN" sz="4000" dirty="0">
              <a:solidFill>
                <a:schemeClr val="accent2">
                  <a:lumMod val="50000"/>
                </a:schemeClr>
              </a:solidFill>
            </a:endParaRPr>
          </a:p>
        </p:txBody>
      </p:sp>
      <p:sp>
        <p:nvSpPr>
          <p:cNvPr id="3" name="Content Placeholder 2">
            <a:extLst>
              <a:ext uri="{FF2B5EF4-FFF2-40B4-BE49-F238E27FC236}">
                <a16:creationId xmlns:a16="http://schemas.microsoft.com/office/drawing/2014/main" id="{B4C2AA56-925D-4F0C-BB4B-777C0D7EFC33}"/>
              </a:ext>
            </a:extLst>
          </p:cNvPr>
          <p:cNvSpPr>
            <a:spLocks noGrp="1"/>
          </p:cNvSpPr>
          <p:nvPr>
            <p:ph sz="half" idx="1"/>
          </p:nvPr>
        </p:nvSpPr>
        <p:spPr>
          <a:xfrm>
            <a:off x="677334" y="1246189"/>
            <a:ext cx="4184035" cy="3880772"/>
          </a:xfrm>
        </p:spPr>
        <p:txBody>
          <a:bodyPr/>
          <a:lstStyle/>
          <a:p>
            <a:pPr fontAlgn="base"/>
            <a:r>
              <a:rPr lang="en-US" dirty="0"/>
              <a:t>The histogram will have a long tail to the right, indicating a right-skewed distribution.</a:t>
            </a:r>
          </a:p>
          <a:p>
            <a:pPr fontAlgn="base"/>
            <a:r>
              <a:rPr lang="en-US" dirty="0"/>
              <a:t>Most of the bars will be taller on the left side of the histogram (representing younger employees), with the height of bars decreasing as you move to the right (older age groups).</a:t>
            </a:r>
          </a:p>
          <a:p>
            <a:endParaRPr lang="en-IN" dirty="0"/>
          </a:p>
        </p:txBody>
      </p:sp>
      <p:pic>
        <p:nvPicPr>
          <p:cNvPr id="6" name="Content Placeholder 5">
            <a:extLst>
              <a:ext uri="{FF2B5EF4-FFF2-40B4-BE49-F238E27FC236}">
                <a16:creationId xmlns:a16="http://schemas.microsoft.com/office/drawing/2014/main" id="{69B709E2-662A-43F3-B900-D75B9EC84323}"/>
              </a:ext>
            </a:extLst>
          </p:cNvPr>
          <p:cNvPicPr>
            <a:picLocks noGrp="1" noChangeAspect="1"/>
          </p:cNvPicPr>
          <p:nvPr>
            <p:ph sz="half" idx="2"/>
          </p:nvPr>
        </p:nvPicPr>
        <p:blipFill>
          <a:blip r:embed="rId2"/>
          <a:stretch>
            <a:fillRect/>
          </a:stretch>
        </p:blipFill>
        <p:spPr>
          <a:xfrm>
            <a:off x="5089524" y="2431228"/>
            <a:ext cx="4861299" cy="3012141"/>
          </a:xfrm>
        </p:spPr>
      </p:pic>
    </p:spTree>
    <p:extLst>
      <p:ext uri="{BB962C8B-B14F-4D97-AF65-F5344CB8AC3E}">
        <p14:creationId xmlns:p14="http://schemas.microsoft.com/office/powerpoint/2010/main" val="3431475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E57EA-0CB4-4722-B50F-62BC48C9BFBB}"/>
              </a:ext>
            </a:extLst>
          </p:cNvPr>
          <p:cNvSpPr>
            <a:spLocks noGrp="1"/>
          </p:cNvSpPr>
          <p:nvPr>
            <p:ph type="title"/>
          </p:nvPr>
        </p:nvSpPr>
        <p:spPr>
          <a:xfrm>
            <a:off x="677334" y="243840"/>
            <a:ext cx="8596668" cy="1320800"/>
          </a:xfrm>
        </p:spPr>
        <p:txBody>
          <a:bodyPr>
            <a:normAutofit/>
          </a:bodyPr>
          <a:lstStyle/>
          <a:p>
            <a:r>
              <a:rPr lang="en-IN" sz="4000" b="1" dirty="0">
                <a:solidFill>
                  <a:schemeClr val="accent2">
                    <a:lumMod val="50000"/>
                  </a:schemeClr>
                </a:solidFill>
              </a:rPr>
              <a:t>Bimodal Histogram</a:t>
            </a:r>
            <a:br>
              <a:rPr lang="en-IN" sz="4000" b="1" dirty="0">
                <a:solidFill>
                  <a:schemeClr val="accent2">
                    <a:lumMod val="50000"/>
                  </a:schemeClr>
                </a:solidFill>
              </a:rPr>
            </a:br>
            <a:endParaRPr lang="en-IN" sz="4000" dirty="0">
              <a:solidFill>
                <a:schemeClr val="accent2">
                  <a:lumMod val="50000"/>
                </a:schemeClr>
              </a:solidFill>
            </a:endParaRPr>
          </a:p>
        </p:txBody>
      </p:sp>
      <p:sp>
        <p:nvSpPr>
          <p:cNvPr id="3" name="Content Placeholder 2">
            <a:extLst>
              <a:ext uri="{FF2B5EF4-FFF2-40B4-BE49-F238E27FC236}">
                <a16:creationId xmlns:a16="http://schemas.microsoft.com/office/drawing/2014/main" id="{C86F6D03-6E54-40C5-9031-6C7F3A38D3A3}"/>
              </a:ext>
            </a:extLst>
          </p:cNvPr>
          <p:cNvSpPr>
            <a:spLocks noGrp="1"/>
          </p:cNvSpPr>
          <p:nvPr>
            <p:ph sz="half" idx="1"/>
          </p:nvPr>
        </p:nvSpPr>
        <p:spPr>
          <a:xfrm>
            <a:off x="677334" y="1256947"/>
            <a:ext cx="4184035" cy="3880772"/>
          </a:xfrm>
        </p:spPr>
        <p:txBody>
          <a:bodyPr/>
          <a:lstStyle/>
          <a:p>
            <a:r>
              <a:rPr lang="en-US" dirty="0"/>
              <a:t>A histogram is called bimodal if it has two distinct peaks. </a:t>
            </a:r>
          </a:p>
          <a:p>
            <a:r>
              <a:rPr lang="en-US" dirty="0"/>
              <a:t>This implies that the data consists of observations from two distinct groups or categories, with notable variations between them.</a:t>
            </a:r>
            <a:endParaRPr lang="en-IN" dirty="0"/>
          </a:p>
        </p:txBody>
      </p:sp>
      <p:pic>
        <p:nvPicPr>
          <p:cNvPr id="6" name="Content Placeholder 5">
            <a:extLst>
              <a:ext uri="{FF2B5EF4-FFF2-40B4-BE49-F238E27FC236}">
                <a16:creationId xmlns:a16="http://schemas.microsoft.com/office/drawing/2014/main" id="{D5B18773-2CF5-4407-A6FC-7889A40A769F}"/>
              </a:ext>
            </a:extLst>
          </p:cNvPr>
          <p:cNvPicPr>
            <a:picLocks noGrp="1" noChangeAspect="1"/>
          </p:cNvPicPr>
          <p:nvPr>
            <p:ph sz="half" idx="2"/>
          </p:nvPr>
        </p:nvPicPr>
        <p:blipFill>
          <a:blip r:embed="rId2"/>
          <a:stretch>
            <a:fillRect/>
          </a:stretch>
        </p:blipFill>
        <p:spPr>
          <a:xfrm>
            <a:off x="4861369" y="2485016"/>
            <a:ext cx="4808668" cy="3238051"/>
          </a:xfrm>
        </p:spPr>
      </p:pic>
    </p:spTree>
    <p:extLst>
      <p:ext uri="{BB962C8B-B14F-4D97-AF65-F5344CB8AC3E}">
        <p14:creationId xmlns:p14="http://schemas.microsoft.com/office/powerpoint/2010/main" val="25374283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5BA6F-78F2-488F-8D22-EC274EBD8FB5}"/>
              </a:ext>
            </a:extLst>
          </p:cNvPr>
          <p:cNvSpPr>
            <a:spLocks noGrp="1"/>
          </p:cNvSpPr>
          <p:nvPr>
            <p:ph type="title"/>
          </p:nvPr>
        </p:nvSpPr>
        <p:spPr/>
        <p:txBody>
          <a:bodyPr/>
          <a:lstStyle/>
          <a:p>
            <a:r>
              <a:rPr lang="en-IN" dirty="0">
                <a:solidFill>
                  <a:schemeClr val="accent2">
                    <a:lumMod val="50000"/>
                  </a:schemeClr>
                </a:solidFill>
              </a:rPr>
              <a:t>Real-life Application of histograms in Various Industries</a:t>
            </a:r>
          </a:p>
        </p:txBody>
      </p:sp>
      <p:pic>
        <p:nvPicPr>
          <p:cNvPr id="5" name="Content Placeholder 4">
            <a:extLst>
              <a:ext uri="{FF2B5EF4-FFF2-40B4-BE49-F238E27FC236}">
                <a16:creationId xmlns:a16="http://schemas.microsoft.com/office/drawing/2014/main" id="{7635A73C-0631-481C-8870-E3BE74FD7812}"/>
              </a:ext>
            </a:extLst>
          </p:cNvPr>
          <p:cNvPicPr>
            <a:picLocks noGrp="1" noChangeAspect="1"/>
          </p:cNvPicPr>
          <p:nvPr>
            <p:ph idx="1"/>
          </p:nvPr>
        </p:nvPicPr>
        <p:blipFill>
          <a:blip r:embed="rId2"/>
          <a:stretch>
            <a:fillRect/>
          </a:stretch>
        </p:blipFill>
        <p:spPr>
          <a:xfrm>
            <a:off x="1336148" y="2160588"/>
            <a:ext cx="7279741" cy="3881437"/>
          </a:xfrm>
        </p:spPr>
      </p:pic>
    </p:spTree>
    <p:extLst>
      <p:ext uri="{BB962C8B-B14F-4D97-AF65-F5344CB8AC3E}">
        <p14:creationId xmlns:p14="http://schemas.microsoft.com/office/powerpoint/2010/main" val="37786267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318</TotalTime>
  <Words>351</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Introduction to Histograms</vt:lpstr>
      <vt:lpstr>What Is Histogram?</vt:lpstr>
      <vt:lpstr>Components of Histogram</vt:lpstr>
      <vt:lpstr>Normal Distribution Histogram </vt:lpstr>
      <vt:lpstr>Skewed Distribution Histogram </vt:lpstr>
      <vt:lpstr>Bimodal Histogram </vt:lpstr>
      <vt:lpstr>Real-life Application of histograms in Various Industries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Histograms</dc:title>
  <dc:creator>Dell</dc:creator>
  <cp:lastModifiedBy>Dell</cp:lastModifiedBy>
  <cp:revision>6</cp:revision>
  <dcterms:created xsi:type="dcterms:W3CDTF">2024-06-29T10:35:40Z</dcterms:created>
  <dcterms:modified xsi:type="dcterms:W3CDTF">2024-06-30T09:26:50Z</dcterms:modified>
</cp:coreProperties>
</file>