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B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7/8/2024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7/8/2024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7/8/2024</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7/8/2024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7/8/2024</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7/8/2024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7/8/2024</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7/8/2024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7/8/2024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7/8/2024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7/8/2024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7/8/2024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7/8/2024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60000"/>
                <a:lumOff val="40000"/>
              </a:schemeClr>
            </a:gs>
            <a:gs pos="52000">
              <a:schemeClr val="accent3">
                <a:lumMod val="40000"/>
                <a:lumOff val="60000"/>
              </a:schemeClr>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7/8/2024</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CORONA VIRUS ANALYSIS USING SQL</a:t>
            </a:r>
          </a:p>
        </p:txBody>
      </p:sp>
      <p:sp>
        <p:nvSpPr>
          <p:cNvPr id="3" name="Subtitle 2"/>
          <p:cNvSpPr>
            <a:spLocks noGrp="1"/>
          </p:cNvSpPr>
          <p:nvPr>
            <p:ph type="subTitle" idx="1"/>
          </p:nvPr>
        </p:nvSpPr>
        <p:spPr/>
        <p:txBody>
          <a:bodyPr/>
          <a:lstStyle/>
          <a:p>
            <a:pPr algn="r"/>
            <a:r>
              <a:rPr lang="en-US" dirty="0"/>
              <a:t>KRISHNA PRAJAPATI</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0572-C679-4049-B402-F7ED08EC64F8}"/>
              </a:ext>
            </a:extLst>
          </p:cNvPr>
          <p:cNvSpPr>
            <a:spLocks noGrp="1"/>
          </p:cNvSpPr>
          <p:nvPr>
            <p:ph type="title"/>
          </p:nvPr>
        </p:nvSpPr>
        <p:spPr/>
        <p:txBody>
          <a:bodyPr>
            <a:noAutofit/>
          </a:bodyPr>
          <a:lstStyle/>
          <a:p>
            <a:r>
              <a:rPr lang="en-US" sz="3600" dirty="0"/>
              <a:t>06. Find monthly average for confirmed , deaths and recovered</a:t>
            </a:r>
            <a:endParaRPr lang="en-IN" sz="3600" dirty="0"/>
          </a:p>
        </p:txBody>
      </p:sp>
      <p:pic>
        <p:nvPicPr>
          <p:cNvPr id="11" name="Content Placeholder 10">
            <a:extLst>
              <a:ext uri="{FF2B5EF4-FFF2-40B4-BE49-F238E27FC236}">
                <a16:creationId xmlns:a16="http://schemas.microsoft.com/office/drawing/2014/main" id="{428214BF-B23D-4404-A07A-5E03197581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8311" y="2958353"/>
            <a:ext cx="4873850" cy="2506532"/>
          </a:xfrm>
        </p:spPr>
      </p:pic>
      <p:pic>
        <p:nvPicPr>
          <p:cNvPr id="13" name="Content Placeholder 12">
            <a:extLst>
              <a:ext uri="{FF2B5EF4-FFF2-40B4-BE49-F238E27FC236}">
                <a16:creationId xmlns:a16="http://schemas.microsoft.com/office/drawing/2014/main" id="{485B18F4-5A9A-43CE-85F2-CEA0806253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193925"/>
            <a:ext cx="4995134" cy="4529604"/>
          </a:xfrm>
        </p:spPr>
      </p:pic>
    </p:spTree>
    <p:extLst>
      <p:ext uri="{BB962C8B-B14F-4D97-AF65-F5344CB8AC3E}">
        <p14:creationId xmlns:p14="http://schemas.microsoft.com/office/powerpoint/2010/main" val="35271412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39D2-364C-4DD5-B4CF-DA3F0C952FB0}"/>
              </a:ext>
            </a:extLst>
          </p:cNvPr>
          <p:cNvSpPr>
            <a:spLocks noGrp="1"/>
          </p:cNvSpPr>
          <p:nvPr>
            <p:ph type="title"/>
          </p:nvPr>
        </p:nvSpPr>
        <p:spPr/>
        <p:txBody>
          <a:bodyPr>
            <a:noAutofit/>
          </a:bodyPr>
          <a:lstStyle/>
          <a:p>
            <a:r>
              <a:rPr lang="en-US" sz="3600" dirty="0"/>
              <a:t>07. Find most frequent value for confirmed ,</a:t>
            </a:r>
            <a:br>
              <a:rPr lang="en-US" sz="3600" dirty="0"/>
            </a:br>
            <a:r>
              <a:rPr lang="en-US" sz="3600" dirty="0"/>
              <a:t>deaths, recovered each month</a:t>
            </a:r>
            <a:endParaRPr lang="en-IN" sz="3600" dirty="0"/>
          </a:p>
        </p:txBody>
      </p:sp>
      <p:pic>
        <p:nvPicPr>
          <p:cNvPr id="6" name="Content Placeholder 5">
            <a:extLst>
              <a:ext uri="{FF2B5EF4-FFF2-40B4-BE49-F238E27FC236}">
                <a16:creationId xmlns:a16="http://schemas.microsoft.com/office/drawing/2014/main" id="{2042DE4B-A9DB-4E80-8FC1-CBE09C1C9F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6824" y="2571078"/>
            <a:ext cx="4963739" cy="2935676"/>
          </a:xfrm>
        </p:spPr>
      </p:pic>
      <p:pic>
        <p:nvPicPr>
          <p:cNvPr id="8" name="Content Placeholder 7">
            <a:extLst>
              <a:ext uri="{FF2B5EF4-FFF2-40B4-BE49-F238E27FC236}">
                <a16:creationId xmlns:a16="http://schemas.microsoft.com/office/drawing/2014/main" id="{7CFFF7B9-A219-4E0B-BCF9-5536933F7C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5087" y="2218587"/>
            <a:ext cx="5203171" cy="4322062"/>
          </a:xfrm>
        </p:spPr>
      </p:pic>
    </p:spTree>
    <p:extLst>
      <p:ext uri="{BB962C8B-B14F-4D97-AF65-F5344CB8AC3E}">
        <p14:creationId xmlns:p14="http://schemas.microsoft.com/office/powerpoint/2010/main" val="37604261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97E3-839D-4822-95D7-ED67704FA370}"/>
              </a:ext>
            </a:extLst>
          </p:cNvPr>
          <p:cNvSpPr>
            <a:spLocks noGrp="1"/>
          </p:cNvSpPr>
          <p:nvPr>
            <p:ph type="title"/>
          </p:nvPr>
        </p:nvSpPr>
        <p:spPr/>
        <p:txBody>
          <a:bodyPr>
            <a:noAutofit/>
          </a:bodyPr>
          <a:lstStyle/>
          <a:p>
            <a:r>
              <a:rPr lang="en-US" sz="3600" dirty="0"/>
              <a:t>08. Find minimum values for confirmed , deaths , recovered per year</a:t>
            </a:r>
            <a:endParaRPr lang="en-IN" sz="3600" dirty="0"/>
          </a:p>
        </p:txBody>
      </p:sp>
      <p:pic>
        <p:nvPicPr>
          <p:cNvPr id="6" name="Content Placeholder 5">
            <a:extLst>
              <a:ext uri="{FF2B5EF4-FFF2-40B4-BE49-F238E27FC236}">
                <a16:creationId xmlns:a16="http://schemas.microsoft.com/office/drawing/2014/main" id="{E6A12CB4-C886-4188-A1F3-843BC35F1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713" y="2190750"/>
            <a:ext cx="6519134" cy="3986213"/>
          </a:xfrm>
        </p:spPr>
      </p:pic>
    </p:spTree>
    <p:extLst>
      <p:ext uri="{BB962C8B-B14F-4D97-AF65-F5344CB8AC3E}">
        <p14:creationId xmlns:p14="http://schemas.microsoft.com/office/powerpoint/2010/main" val="3883097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8E98-84C3-49D0-86B5-24D59A63C85D}"/>
              </a:ext>
            </a:extLst>
          </p:cNvPr>
          <p:cNvSpPr>
            <a:spLocks noGrp="1"/>
          </p:cNvSpPr>
          <p:nvPr>
            <p:ph type="title"/>
          </p:nvPr>
        </p:nvSpPr>
        <p:spPr/>
        <p:txBody>
          <a:bodyPr>
            <a:normAutofit/>
          </a:bodyPr>
          <a:lstStyle/>
          <a:p>
            <a:r>
              <a:rPr lang="en-US" sz="3600" dirty="0"/>
              <a:t>09. Find maximum values for confirmed , deaths , recovered per year</a:t>
            </a:r>
            <a:endParaRPr lang="en-IN" sz="3600" dirty="0"/>
          </a:p>
        </p:txBody>
      </p:sp>
      <p:pic>
        <p:nvPicPr>
          <p:cNvPr id="5" name="Content Placeholder 4">
            <a:extLst>
              <a:ext uri="{FF2B5EF4-FFF2-40B4-BE49-F238E27FC236}">
                <a16:creationId xmlns:a16="http://schemas.microsoft.com/office/drawing/2014/main" id="{912B4233-177B-4F47-993A-3994B44A6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106" y="2190750"/>
            <a:ext cx="6755801" cy="3986213"/>
          </a:xfrm>
        </p:spPr>
      </p:pic>
    </p:spTree>
    <p:extLst>
      <p:ext uri="{BB962C8B-B14F-4D97-AF65-F5344CB8AC3E}">
        <p14:creationId xmlns:p14="http://schemas.microsoft.com/office/powerpoint/2010/main" val="28880105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334A-BEA3-4A8E-A05D-0F0B55F0FFD1}"/>
              </a:ext>
            </a:extLst>
          </p:cNvPr>
          <p:cNvSpPr>
            <a:spLocks noGrp="1"/>
          </p:cNvSpPr>
          <p:nvPr>
            <p:ph type="title"/>
          </p:nvPr>
        </p:nvSpPr>
        <p:spPr/>
        <p:txBody>
          <a:bodyPr>
            <a:normAutofit/>
          </a:bodyPr>
          <a:lstStyle/>
          <a:p>
            <a:r>
              <a:rPr lang="en-US" dirty="0"/>
              <a:t>10. Find total number of cases of confirmed  , deaths ,  recovered each month</a:t>
            </a:r>
            <a:endParaRPr lang="en-IN" dirty="0"/>
          </a:p>
        </p:txBody>
      </p:sp>
      <p:pic>
        <p:nvPicPr>
          <p:cNvPr id="5" name="Content Placeholder 4">
            <a:extLst>
              <a:ext uri="{FF2B5EF4-FFF2-40B4-BE49-F238E27FC236}">
                <a16:creationId xmlns:a16="http://schemas.microsoft.com/office/drawing/2014/main" id="{69FD6A8A-1D91-47D8-AD4C-1EADBFC948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9524" y="2646381"/>
            <a:ext cx="4742967" cy="2841973"/>
          </a:xfrm>
        </p:spPr>
      </p:pic>
      <p:pic>
        <p:nvPicPr>
          <p:cNvPr id="8" name="Content Placeholder 7">
            <a:extLst>
              <a:ext uri="{FF2B5EF4-FFF2-40B4-BE49-F238E27FC236}">
                <a16:creationId xmlns:a16="http://schemas.microsoft.com/office/drawing/2014/main" id="{4CCFFE03-7EF7-4452-88FD-4034F8C2EDF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0138" y="1947134"/>
            <a:ext cx="4742967" cy="4754879"/>
          </a:xfrm>
        </p:spPr>
      </p:pic>
    </p:spTree>
    <p:extLst>
      <p:ext uri="{BB962C8B-B14F-4D97-AF65-F5344CB8AC3E}">
        <p14:creationId xmlns:p14="http://schemas.microsoft.com/office/powerpoint/2010/main" val="8683884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6B0E-727C-47E6-8378-4C4DFF9CFE95}"/>
              </a:ext>
            </a:extLst>
          </p:cNvPr>
          <p:cNvSpPr>
            <a:spLocks noGrp="1"/>
          </p:cNvSpPr>
          <p:nvPr>
            <p:ph type="title"/>
          </p:nvPr>
        </p:nvSpPr>
        <p:spPr/>
        <p:txBody>
          <a:bodyPr>
            <a:normAutofit/>
          </a:bodyPr>
          <a:lstStyle/>
          <a:p>
            <a:r>
              <a:rPr lang="en-US" sz="3600" dirty="0"/>
              <a:t>11. Check how corona virus spread out</a:t>
            </a:r>
            <a:br>
              <a:rPr lang="en-US" sz="3600" dirty="0"/>
            </a:br>
            <a:r>
              <a:rPr lang="en-US" sz="3600" dirty="0"/>
              <a:t>with respect to confirmed cases</a:t>
            </a:r>
            <a:endParaRPr lang="en-IN" sz="3600" dirty="0"/>
          </a:p>
        </p:txBody>
      </p:sp>
      <p:pic>
        <p:nvPicPr>
          <p:cNvPr id="6" name="Content Placeholder 5">
            <a:extLst>
              <a:ext uri="{FF2B5EF4-FFF2-40B4-BE49-F238E27FC236}">
                <a16:creationId xmlns:a16="http://schemas.microsoft.com/office/drawing/2014/main" id="{B43AA453-0B15-4DB8-9793-CF8CDAE6C2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8340" y="2528048"/>
            <a:ext cx="4902050" cy="2650516"/>
          </a:xfrm>
        </p:spPr>
      </p:pic>
      <p:pic>
        <p:nvPicPr>
          <p:cNvPr id="8" name="Content Placeholder 7">
            <a:extLst>
              <a:ext uri="{FF2B5EF4-FFF2-40B4-BE49-F238E27FC236}">
                <a16:creationId xmlns:a16="http://schemas.microsoft.com/office/drawing/2014/main" id="{6FA8B660-4AC4-43A5-BEEA-8537AB6590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5087" y="1914861"/>
            <a:ext cx="5127867" cy="4701092"/>
          </a:xfrm>
        </p:spPr>
      </p:pic>
    </p:spTree>
    <p:extLst>
      <p:ext uri="{BB962C8B-B14F-4D97-AF65-F5344CB8AC3E}">
        <p14:creationId xmlns:p14="http://schemas.microsoft.com/office/powerpoint/2010/main" val="1409428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985C-C017-4415-85E9-5D0FC259952C}"/>
              </a:ext>
            </a:extLst>
          </p:cNvPr>
          <p:cNvSpPr>
            <a:spLocks noGrp="1"/>
          </p:cNvSpPr>
          <p:nvPr>
            <p:ph type="title"/>
          </p:nvPr>
        </p:nvSpPr>
        <p:spPr/>
        <p:txBody>
          <a:bodyPr>
            <a:normAutofit/>
          </a:bodyPr>
          <a:lstStyle/>
          <a:p>
            <a:r>
              <a:rPr lang="en-US" sz="3600" dirty="0"/>
              <a:t>12. Check how corona virus spread out with respect to death case per month</a:t>
            </a:r>
            <a:endParaRPr lang="en-IN" sz="3600" dirty="0"/>
          </a:p>
        </p:txBody>
      </p:sp>
      <p:pic>
        <p:nvPicPr>
          <p:cNvPr id="6" name="Content Placeholder 5">
            <a:extLst>
              <a:ext uri="{FF2B5EF4-FFF2-40B4-BE49-F238E27FC236}">
                <a16:creationId xmlns:a16="http://schemas.microsoft.com/office/drawing/2014/main" id="{91D04577-6A2B-4DD0-87B1-ED7B7B787A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2128" y="2635625"/>
            <a:ext cx="4800630" cy="2638202"/>
          </a:xfrm>
        </p:spPr>
      </p:pic>
      <p:pic>
        <p:nvPicPr>
          <p:cNvPr id="8" name="Content Placeholder 7">
            <a:extLst>
              <a:ext uri="{FF2B5EF4-FFF2-40B4-BE49-F238E27FC236}">
                <a16:creationId xmlns:a16="http://schemas.microsoft.com/office/drawing/2014/main" id="{E0B8F293-FBC8-4ABA-BD86-9600C252DE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5088" y="2022438"/>
            <a:ext cx="5095594" cy="4625787"/>
          </a:xfrm>
        </p:spPr>
      </p:pic>
    </p:spTree>
    <p:extLst>
      <p:ext uri="{BB962C8B-B14F-4D97-AF65-F5344CB8AC3E}">
        <p14:creationId xmlns:p14="http://schemas.microsoft.com/office/powerpoint/2010/main" val="41143725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F527-A588-4D79-B66A-2671B4E93B40}"/>
              </a:ext>
            </a:extLst>
          </p:cNvPr>
          <p:cNvSpPr>
            <a:spLocks noGrp="1"/>
          </p:cNvSpPr>
          <p:nvPr>
            <p:ph type="title"/>
          </p:nvPr>
        </p:nvSpPr>
        <p:spPr/>
        <p:txBody>
          <a:bodyPr>
            <a:normAutofit/>
          </a:bodyPr>
          <a:lstStyle/>
          <a:p>
            <a:r>
              <a:rPr lang="en-US" sz="3600" dirty="0"/>
              <a:t>13. Check how corona virus spread out with respect to recovered cases</a:t>
            </a:r>
            <a:endParaRPr lang="en-IN" sz="3600" dirty="0"/>
          </a:p>
        </p:txBody>
      </p:sp>
      <p:pic>
        <p:nvPicPr>
          <p:cNvPr id="6" name="Content Placeholder 5">
            <a:extLst>
              <a:ext uri="{FF2B5EF4-FFF2-40B4-BE49-F238E27FC236}">
                <a16:creationId xmlns:a16="http://schemas.microsoft.com/office/drawing/2014/main" id="{A2799675-23D8-4B6C-BB69-A8785700B43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7125" y="2607149"/>
            <a:ext cx="5069895" cy="2519019"/>
          </a:xfrm>
        </p:spPr>
      </p:pic>
      <p:pic>
        <p:nvPicPr>
          <p:cNvPr id="8" name="Content Placeholder 7">
            <a:extLst>
              <a:ext uri="{FF2B5EF4-FFF2-40B4-BE49-F238E27FC236}">
                <a16:creationId xmlns:a16="http://schemas.microsoft.com/office/drawing/2014/main" id="{B920EF64-7CA1-4CC6-BFDB-CA27077834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5088" y="1957892"/>
            <a:ext cx="5579688" cy="4787153"/>
          </a:xfrm>
        </p:spPr>
      </p:pic>
    </p:spTree>
    <p:extLst>
      <p:ext uri="{BB962C8B-B14F-4D97-AF65-F5344CB8AC3E}">
        <p14:creationId xmlns:p14="http://schemas.microsoft.com/office/powerpoint/2010/main" val="39232305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96F8-4374-4639-A51E-919A4BD28F96}"/>
              </a:ext>
            </a:extLst>
          </p:cNvPr>
          <p:cNvSpPr>
            <a:spLocks noGrp="1"/>
          </p:cNvSpPr>
          <p:nvPr>
            <p:ph type="title"/>
          </p:nvPr>
        </p:nvSpPr>
        <p:spPr/>
        <p:txBody>
          <a:bodyPr>
            <a:normAutofit/>
          </a:bodyPr>
          <a:lstStyle/>
          <a:p>
            <a:r>
              <a:rPr lang="en-US" sz="3600" dirty="0"/>
              <a:t>14. Find the Country have highest number of confirmed cases</a:t>
            </a:r>
            <a:endParaRPr lang="en-IN" sz="3600" dirty="0"/>
          </a:p>
        </p:txBody>
      </p:sp>
      <p:pic>
        <p:nvPicPr>
          <p:cNvPr id="7" name="Content Placeholder 6">
            <a:extLst>
              <a:ext uri="{FF2B5EF4-FFF2-40B4-BE49-F238E27FC236}">
                <a16:creationId xmlns:a16="http://schemas.microsoft.com/office/drawing/2014/main" id="{D0B6C706-7994-4742-B4FD-13FEBCAD9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890" y="2080260"/>
            <a:ext cx="6743700" cy="4094599"/>
          </a:xfrm>
          <a:solidFill>
            <a:schemeClr val="accent3">
              <a:lumMod val="40000"/>
              <a:lumOff val="60000"/>
            </a:schemeClr>
          </a:solidFill>
        </p:spPr>
      </p:pic>
    </p:spTree>
    <p:extLst>
      <p:ext uri="{BB962C8B-B14F-4D97-AF65-F5344CB8AC3E}">
        <p14:creationId xmlns:p14="http://schemas.microsoft.com/office/powerpoint/2010/main" val="23275693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992B-0902-4D94-9671-9FB93F978806}"/>
              </a:ext>
            </a:extLst>
          </p:cNvPr>
          <p:cNvSpPr>
            <a:spLocks noGrp="1"/>
          </p:cNvSpPr>
          <p:nvPr>
            <p:ph type="title"/>
          </p:nvPr>
        </p:nvSpPr>
        <p:spPr/>
        <p:txBody>
          <a:bodyPr>
            <a:normAutofit/>
          </a:bodyPr>
          <a:lstStyle/>
          <a:p>
            <a:r>
              <a:rPr lang="en-US" sz="3600" dirty="0"/>
              <a:t>15. Find the Country have lowest number of death cases</a:t>
            </a:r>
            <a:endParaRPr lang="en-IN" sz="3600" dirty="0"/>
          </a:p>
        </p:txBody>
      </p:sp>
      <p:pic>
        <p:nvPicPr>
          <p:cNvPr id="5" name="Content Placeholder 4">
            <a:extLst>
              <a:ext uri="{FF2B5EF4-FFF2-40B4-BE49-F238E27FC236}">
                <a16:creationId xmlns:a16="http://schemas.microsoft.com/office/drawing/2014/main" id="{1CACF0D8-6377-41E0-B872-9254492F2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0" y="2190750"/>
            <a:ext cx="5737860" cy="4518660"/>
          </a:xfrm>
        </p:spPr>
      </p:pic>
    </p:spTree>
    <p:extLst>
      <p:ext uri="{BB962C8B-B14F-4D97-AF65-F5344CB8AC3E}">
        <p14:creationId xmlns:p14="http://schemas.microsoft.com/office/powerpoint/2010/main" val="3418384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8AECAB-43B6-463A-A768-157D254F9FA4}"/>
              </a:ext>
            </a:extLst>
          </p:cNvPr>
          <p:cNvSpPr>
            <a:spLocks noGrp="1"/>
          </p:cNvSpPr>
          <p:nvPr>
            <p:ph type="title"/>
          </p:nvPr>
        </p:nvSpPr>
        <p:spPr/>
        <p:txBody>
          <a:bodyPr>
            <a:normAutofit/>
          </a:bodyPr>
          <a:lstStyle/>
          <a:p>
            <a:r>
              <a:rPr lang="en-IN" sz="4400" dirty="0"/>
              <a:t>OVERVIEW</a:t>
            </a:r>
          </a:p>
        </p:txBody>
      </p:sp>
      <p:sp>
        <p:nvSpPr>
          <p:cNvPr id="5" name="Content Placeholder 4">
            <a:extLst>
              <a:ext uri="{FF2B5EF4-FFF2-40B4-BE49-F238E27FC236}">
                <a16:creationId xmlns:a16="http://schemas.microsoft.com/office/drawing/2014/main" id="{5995CC7F-9062-4EDB-8221-2EA1EDBB0B3E}"/>
              </a:ext>
            </a:extLst>
          </p:cNvPr>
          <p:cNvSpPr>
            <a:spLocks noGrp="1"/>
          </p:cNvSpPr>
          <p:nvPr>
            <p:ph idx="1"/>
          </p:nvPr>
        </p:nvSpPr>
        <p:spPr>
          <a:xfrm>
            <a:off x="710004" y="2007869"/>
            <a:ext cx="9628632" cy="3986213"/>
          </a:xfrm>
        </p:spPr>
        <p:txBody>
          <a:bodyPr>
            <a:noAutofit/>
          </a:bodyPr>
          <a:lstStyle/>
          <a:p>
            <a:pPr marL="0" indent="0">
              <a:buNone/>
            </a:pPr>
            <a:r>
              <a:rPr lang="en-US" sz="3200" dirty="0"/>
              <a:t>As a data analyst, our job is to dig into the information about COVID-19 and figure out what it's telling us. We're like detectives, but instead of solving crimes, we're trying to understand how the virus is spreading and how it's affecting people. By looking at the numbers and trends, we can help make decisions about how to deal with the pandemic and keep people safe.</a:t>
            </a:r>
            <a:endParaRPr lang="en-IN" sz="3200" dirty="0"/>
          </a:p>
        </p:txBody>
      </p:sp>
    </p:spTree>
    <p:extLst>
      <p:ext uri="{BB962C8B-B14F-4D97-AF65-F5344CB8AC3E}">
        <p14:creationId xmlns:p14="http://schemas.microsoft.com/office/powerpoint/2010/main" val="22669197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B367-D805-480C-BC93-1C3B81E6661C}"/>
              </a:ext>
            </a:extLst>
          </p:cNvPr>
          <p:cNvSpPr>
            <a:spLocks noGrp="1"/>
          </p:cNvSpPr>
          <p:nvPr>
            <p:ph type="title"/>
          </p:nvPr>
        </p:nvSpPr>
        <p:spPr/>
        <p:txBody>
          <a:bodyPr>
            <a:normAutofit/>
          </a:bodyPr>
          <a:lstStyle/>
          <a:p>
            <a:r>
              <a:rPr lang="en-US" sz="3600" dirty="0"/>
              <a:t>16. Find top 5 countries have highest recovered cases.</a:t>
            </a:r>
            <a:endParaRPr lang="en-IN" sz="3600" dirty="0"/>
          </a:p>
        </p:txBody>
      </p:sp>
      <p:pic>
        <p:nvPicPr>
          <p:cNvPr id="5" name="Content Placeholder 4">
            <a:extLst>
              <a:ext uri="{FF2B5EF4-FFF2-40B4-BE49-F238E27FC236}">
                <a16:creationId xmlns:a16="http://schemas.microsoft.com/office/drawing/2014/main" id="{7BE8D7DD-4977-4555-AFDD-340E7C4CF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81" y="2190750"/>
            <a:ext cx="5154930" cy="4369195"/>
          </a:xfrm>
        </p:spPr>
      </p:pic>
    </p:spTree>
    <p:extLst>
      <p:ext uri="{BB962C8B-B14F-4D97-AF65-F5344CB8AC3E}">
        <p14:creationId xmlns:p14="http://schemas.microsoft.com/office/powerpoint/2010/main" val="20796344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1AA3-8F60-4DB1-ACA7-AD85D089AF37}"/>
              </a:ext>
            </a:extLst>
          </p:cNvPr>
          <p:cNvSpPr>
            <a:spLocks noGrp="1"/>
          </p:cNvSpPr>
          <p:nvPr>
            <p:ph type="title"/>
          </p:nvPr>
        </p:nvSpPr>
        <p:spPr>
          <a:xfrm>
            <a:off x="3838015" y="182881"/>
            <a:ext cx="6597464" cy="3737610"/>
          </a:xfrm>
        </p:spPr>
        <p:txBody>
          <a:bodyPr>
            <a:normAutofit/>
          </a:bodyPr>
          <a:lstStyle/>
          <a:p>
            <a:r>
              <a:rPr lang="en-US" sz="2400" b="0" dirty="0"/>
              <a:t>1. COVID-19 Pandemic started from 22 January</a:t>
            </a:r>
            <a:br>
              <a:rPr lang="en-US" sz="2400" b="0" dirty="0"/>
            </a:br>
            <a:r>
              <a:rPr lang="en-US" sz="2400" b="0" dirty="0"/>
              <a:t>    2020 stayed till 13 June 2021.</a:t>
            </a:r>
            <a:br>
              <a:rPr lang="en-US" sz="2400" b="0" dirty="0"/>
            </a:br>
            <a:r>
              <a:rPr lang="en-US" sz="2400" b="0" dirty="0"/>
              <a:t>2. India has the Highest number of recovered</a:t>
            </a:r>
            <a:br>
              <a:rPr lang="en-US" sz="2400" b="0" dirty="0"/>
            </a:br>
            <a:r>
              <a:rPr lang="en-US" sz="2400" b="0" dirty="0"/>
              <a:t>    cases.</a:t>
            </a:r>
            <a:br>
              <a:rPr lang="en-US" sz="2400" b="0" dirty="0"/>
            </a:br>
            <a:r>
              <a:rPr lang="en-US" sz="2400" b="0" dirty="0"/>
              <a:t>3. Samoa, Kiribati, Dominica, and The Marshall</a:t>
            </a:r>
            <a:br>
              <a:rPr lang="en-US" sz="2400" b="0" dirty="0"/>
            </a:br>
            <a:r>
              <a:rPr lang="en-US" sz="2400" b="0" dirty="0"/>
              <a:t>Islands have the lowest number of Deaths.</a:t>
            </a:r>
            <a:br>
              <a:rPr lang="en-US" sz="2400" b="0" dirty="0"/>
            </a:br>
            <a:r>
              <a:rPr lang="en-US" sz="2400" b="0" dirty="0"/>
              <a:t>4. The US leads in confirmed COVID-19 cases.</a:t>
            </a:r>
            <a:br>
              <a:rPr lang="en-US" sz="2400" b="0" dirty="0"/>
            </a:br>
            <a:r>
              <a:rPr lang="en-US" sz="2400" b="0" dirty="0"/>
              <a:t>5. Peak confirmed cases recorded in April 2021.</a:t>
            </a:r>
            <a:br>
              <a:rPr lang="en-US" sz="2400" b="0" dirty="0"/>
            </a:br>
            <a:r>
              <a:rPr lang="en-US" sz="2400" b="0" dirty="0"/>
              <a:t>6. Peak death recorded in January 2021.</a:t>
            </a:r>
            <a:endParaRPr lang="en-IN" sz="2400" b="0" dirty="0"/>
          </a:p>
        </p:txBody>
      </p:sp>
      <p:sp>
        <p:nvSpPr>
          <p:cNvPr id="3" name="Text Placeholder 2">
            <a:extLst>
              <a:ext uri="{FF2B5EF4-FFF2-40B4-BE49-F238E27FC236}">
                <a16:creationId xmlns:a16="http://schemas.microsoft.com/office/drawing/2014/main" id="{FDB5D506-4772-4985-B5E8-91A1B03C3C66}"/>
              </a:ext>
            </a:extLst>
          </p:cNvPr>
          <p:cNvSpPr>
            <a:spLocks noGrp="1"/>
          </p:cNvSpPr>
          <p:nvPr>
            <p:ph type="body" idx="1"/>
          </p:nvPr>
        </p:nvSpPr>
        <p:spPr/>
        <p:txBody>
          <a:bodyPr>
            <a:normAutofit/>
          </a:bodyPr>
          <a:lstStyle/>
          <a:p>
            <a:r>
              <a:rPr lang="en-IN" sz="5400" dirty="0"/>
              <a:t>Insights</a:t>
            </a:r>
          </a:p>
        </p:txBody>
      </p:sp>
    </p:spTree>
    <p:extLst>
      <p:ext uri="{BB962C8B-B14F-4D97-AF65-F5344CB8AC3E}">
        <p14:creationId xmlns:p14="http://schemas.microsoft.com/office/powerpoint/2010/main" val="687008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8E7C-AF17-458D-A399-1F7390A732B2}"/>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27EAB7BA-C138-43ED-B508-CB19046E19A4}"/>
              </a:ext>
            </a:extLst>
          </p:cNvPr>
          <p:cNvSpPr>
            <a:spLocks noGrp="1"/>
          </p:cNvSpPr>
          <p:nvPr>
            <p:ph type="subTitle" idx="1"/>
          </p:nvPr>
        </p:nvSpPr>
        <p:spPr/>
        <p:txBody>
          <a:bodyPr/>
          <a:lstStyle/>
          <a:p>
            <a:endParaRPr lang="en-IN" dirty="0">
              <a:noFill/>
            </a:endParaRPr>
          </a:p>
        </p:txBody>
      </p:sp>
    </p:spTree>
    <p:extLst>
      <p:ext uri="{BB962C8B-B14F-4D97-AF65-F5344CB8AC3E}">
        <p14:creationId xmlns:p14="http://schemas.microsoft.com/office/powerpoint/2010/main" val="11830792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A79-53F7-4183-812A-537A0A933700}"/>
              </a:ext>
            </a:extLst>
          </p:cNvPr>
          <p:cNvSpPr>
            <a:spLocks noGrp="1"/>
          </p:cNvSpPr>
          <p:nvPr>
            <p:ph type="title"/>
          </p:nvPr>
        </p:nvSpPr>
        <p:spPr>
          <a:xfrm>
            <a:off x="1280160" y="204395"/>
            <a:ext cx="9628632" cy="1559859"/>
          </a:xfrm>
        </p:spPr>
        <p:txBody>
          <a:bodyPr>
            <a:normAutofit/>
          </a:bodyPr>
          <a:lstStyle/>
          <a:p>
            <a:r>
              <a:rPr lang="en-IN" sz="4400" dirty="0"/>
              <a:t>DATASET INFORMATION</a:t>
            </a:r>
            <a:br>
              <a:rPr lang="en-IN" sz="4400" dirty="0"/>
            </a:br>
            <a:r>
              <a:rPr lang="en-IN" sz="2200" dirty="0"/>
              <a:t>DESCRIPTION OF EACH COLUMN IN DATASET</a:t>
            </a:r>
          </a:p>
        </p:txBody>
      </p:sp>
      <p:sp>
        <p:nvSpPr>
          <p:cNvPr id="3" name="Content Placeholder 2">
            <a:extLst>
              <a:ext uri="{FF2B5EF4-FFF2-40B4-BE49-F238E27FC236}">
                <a16:creationId xmlns:a16="http://schemas.microsoft.com/office/drawing/2014/main" id="{E5F61D5F-6ED9-47CA-942C-CD32AAEC3508}"/>
              </a:ext>
            </a:extLst>
          </p:cNvPr>
          <p:cNvSpPr>
            <a:spLocks noGrp="1"/>
          </p:cNvSpPr>
          <p:nvPr>
            <p:ph idx="1"/>
          </p:nvPr>
        </p:nvSpPr>
        <p:spPr>
          <a:xfrm>
            <a:off x="1255059" y="1997111"/>
            <a:ext cx="9628632" cy="3986213"/>
          </a:xfrm>
        </p:spPr>
        <p:txBody>
          <a:bodyPr>
            <a:normAutofit lnSpcReduction="10000"/>
          </a:bodyPr>
          <a:lstStyle/>
          <a:p>
            <a:r>
              <a:rPr lang="en-US" dirty="0"/>
              <a:t>Province: Geographic subdivision within a country/region.</a:t>
            </a:r>
          </a:p>
          <a:p>
            <a:r>
              <a:rPr lang="en-US" dirty="0"/>
              <a:t>Country: Geographic entity where data is recorded.</a:t>
            </a:r>
          </a:p>
          <a:p>
            <a:r>
              <a:rPr lang="en-US" dirty="0"/>
              <a:t>Latitude: North-south position on Earth's surface.</a:t>
            </a:r>
          </a:p>
          <a:p>
            <a:r>
              <a:rPr lang="en-US" dirty="0"/>
              <a:t>Longitude: East-west position on Earth's surface.</a:t>
            </a:r>
          </a:p>
          <a:p>
            <a:r>
              <a:rPr lang="en-US" dirty="0"/>
              <a:t>Date: Recorded date of CORONA VIRUS data.</a:t>
            </a:r>
          </a:p>
          <a:p>
            <a:r>
              <a:rPr lang="en-US" dirty="0"/>
              <a:t>Confirmed: Number of diagnosed CORONA VIRUS cases.</a:t>
            </a:r>
          </a:p>
          <a:p>
            <a:r>
              <a:rPr lang="en-US" dirty="0"/>
              <a:t>Deaths: Number of CORONA VIRUS related deaths.</a:t>
            </a:r>
          </a:p>
          <a:p>
            <a:r>
              <a:rPr lang="en-US" dirty="0"/>
              <a:t>Recovered: Number of recovered CORONA VIRUS cases.</a:t>
            </a:r>
            <a:endParaRPr lang="en-IN" dirty="0"/>
          </a:p>
        </p:txBody>
      </p:sp>
    </p:spTree>
    <p:extLst>
      <p:ext uri="{BB962C8B-B14F-4D97-AF65-F5344CB8AC3E}">
        <p14:creationId xmlns:p14="http://schemas.microsoft.com/office/powerpoint/2010/main" val="3343072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40F0-D3DF-4CD9-A1C5-09A01E6F4E64}"/>
              </a:ext>
            </a:extLst>
          </p:cNvPr>
          <p:cNvSpPr>
            <a:spLocks noGrp="1"/>
          </p:cNvSpPr>
          <p:nvPr>
            <p:ph type="title"/>
          </p:nvPr>
        </p:nvSpPr>
        <p:spPr/>
        <p:txBody>
          <a:bodyPr>
            <a:normAutofit/>
          </a:bodyPr>
          <a:lstStyle/>
          <a:p>
            <a:r>
              <a:rPr lang="en-IN" sz="3600" dirty="0"/>
              <a:t>00. Create Database, Create Table, Import csv dataset into PostgreSQL</a:t>
            </a:r>
          </a:p>
        </p:txBody>
      </p:sp>
      <p:pic>
        <p:nvPicPr>
          <p:cNvPr id="5" name="Content Placeholder 4">
            <a:extLst>
              <a:ext uri="{FF2B5EF4-FFF2-40B4-BE49-F238E27FC236}">
                <a16:creationId xmlns:a16="http://schemas.microsoft.com/office/drawing/2014/main" id="{9C81EBFB-6327-4312-8455-55CA142D28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2173045"/>
            <a:ext cx="8982635" cy="3765176"/>
          </a:xfrm>
        </p:spPr>
      </p:pic>
    </p:spTree>
    <p:extLst>
      <p:ext uri="{BB962C8B-B14F-4D97-AF65-F5344CB8AC3E}">
        <p14:creationId xmlns:p14="http://schemas.microsoft.com/office/powerpoint/2010/main" val="165525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7767-8281-4DC1-B098-A11AC84EFC2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C0058B5-AE79-439D-B32E-0B55693FAE12}"/>
              </a:ext>
            </a:extLst>
          </p:cNvPr>
          <p:cNvSpPr>
            <a:spLocks noGrp="1"/>
          </p:cNvSpPr>
          <p:nvPr>
            <p:ph type="body" idx="1"/>
          </p:nvPr>
        </p:nvSpPr>
        <p:spPr/>
        <p:txBody>
          <a:bodyPr>
            <a:normAutofit/>
          </a:bodyPr>
          <a:lstStyle/>
          <a:p>
            <a:r>
              <a:rPr lang="en-US" sz="4000" dirty="0"/>
              <a:t>01. Write a code to check for NULL values</a:t>
            </a:r>
            <a:endParaRPr lang="en-IN" sz="4000" dirty="0"/>
          </a:p>
        </p:txBody>
      </p:sp>
      <p:pic>
        <p:nvPicPr>
          <p:cNvPr id="5" name="Picture 4">
            <a:extLst>
              <a:ext uri="{FF2B5EF4-FFF2-40B4-BE49-F238E27FC236}">
                <a16:creationId xmlns:a16="http://schemas.microsoft.com/office/drawing/2014/main" id="{9A0D8A46-BAB7-4E06-91E1-7E78E52D3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88" y="560904"/>
            <a:ext cx="7204201" cy="3664417"/>
          </a:xfrm>
          <a:prstGeom prst="rect">
            <a:avLst/>
          </a:prstGeom>
        </p:spPr>
      </p:pic>
    </p:spTree>
    <p:extLst>
      <p:ext uri="{BB962C8B-B14F-4D97-AF65-F5344CB8AC3E}">
        <p14:creationId xmlns:p14="http://schemas.microsoft.com/office/powerpoint/2010/main" val="7585706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0AB0-F1A8-4F18-8288-9CE9F95547E2}"/>
              </a:ext>
            </a:extLst>
          </p:cNvPr>
          <p:cNvSpPr>
            <a:spLocks noGrp="1"/>
          </p:cNvSpPr>
          <p:nvPr>
            <p:ph type="title"/>
          </p:nvPr>
        </p:nvSpPr>
        <p:spPr/>
        <p:txBody>
          <a:bodyPr>
            <a:normAutofit/>
          </a:bodyPr>
          <a:lstStyle/>
          <a:p>
            <a:r>
              <a:rPr lang="en-US" sz="3600" dirty="0"/>
              <a:t>02. If NULL values are present, update</a:t>
            </a:r>
            <a:br>
              <a:rPr lang="en-US" sz="3600" dirty="0"/>
            </a:br>
            <a:r>
              <a:rPr lang="en-US" sz="3600" dirty="0"/>
              <a:t>them with zeros for all columns</a:t>
            </a:r>
            <a:endParaRPr lang="en-IN" sz="3600" dirty="0"/>
          </a:p>
        </p:txBody>
      </p:sp>
      <p:pic>
        <p:nvPicPr>
          <p:cNvPr id="5" name="Content Placeholder 4">
            <a:extLst>
              <a:ext uri="{FF2B5EF4-FFF2-40B4-BE49-F238E27FC236}">
                <a16:creationId xmlns:a16="http://schemas.microsoft.com/office/drawing/2014/main" id="{FDCBBB36-160F-4EB4-95E2-0F8B4362F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47" y="1936376"/>
            <a:ext cx="8681421" cy="4455281"/>
          </a:xfrm>
        </p:spPr>
      </p:pic>
    </p:spTree>
    <p:extLst>
      <p:ext uri="{BB962C8B-B14F-4D97-AF65-F5344CB8AC3E}">
        <p14:creationId xmlns:p14="http://schemas.microsoft.com/office/powerpoint/2010/main" val="24724554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2E37-BFA9-4B26-B70B-1E7538C6753E}"/>
              </a:ext>
            </a:extLst>
          </p:cNvPr>
          <p:cNvSpPr>
            <a:spLocks noGrp="1"/>
          </p:cNvSpPr>
          <p:nvPr>
            <p:ph type="title"/>
          </p:nvPr>
        </p:nvSpPr>
        <p:spPr/>
        <p:txBody>
          <a:bodyPr>
            <a:normAutofit/>
          </a:bodyPr>
          <a:lstStyle/>
          <a:p>
            <a:r>
              <a:rPr lang="en-US" sz="3600" dirty="0"/>
              <a:t>03. Check Total number of rows</a:t>
            </a:r>
            <a:endParaRPr lang="en-IN" sz="3600" dirty="0"/>
          </a:p>
        </p:txBody>
      </p:sp>
      <p:pic>
        <p:nvPicPr>
          <p:cNvPr id="5" name="Content Placeholder 4">
            <a:extLst>
              <a:ext uri="{FF2B5EF4-FFF2-40B4-BE49-F238E27FC236}">
                <a16:creationId xmlns:a16="http://schemas.microsoft.com/office/drawing/2014/main" id="{344B9B05-1949-40E8-B8C8-84F30DB5D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990" y="2061658"/>
            <a:ext cx="6104177" cy="3986213"/>
          </a:xfrm>
        </p:spPr>
      </p:pic>
    </p:spTree>
    <p:extLst>
      <p:ext uri="{BB962C8B-B14F-4D97-AF65-F5344CB8AC3E}">
        <p14:creationId xmlns:p14="http://schemas.microsoft.com/office/powerpoint/2010/main" val="2001238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EF25419-B71D-4BCB-8C5C-C0469139A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563" y="2359564"/>
            <a:ext cx="9297698" cy="3648584"/>
          </a:xfrm>
        </p:spPr>
      </p:pic>
      <p:sp>
        <p:nvSpPr>
          <p:cNvPr id="10" name="Rectangle 1">
            <a:extLst>
              <a:ext uri="{FF2B5EF4-FFF2-40B4-BE49-F238E27FC236}">
                <a16:creationId xmlns:a16="http://schemas.microsoft.com/office/drawing/2014/main" id="{CDBE5170-B289-4592-9668-7BF8F76D708D}"/>
              </a:ext>
            </a:extLst>
          </p:cNvPr>
          <p:cNvSpPr>
            <a:spLocks noGrp="1" noChangeArrowheads="1"/>
          </p:cNvSpPr>
          <p:nvPr>
            <p:ph type="title"/>
          </p:nvPr>
        </p:nvSpPr>
        <p:spPr bwMode="auto">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r>
              <a:rPr lang="en-US" altLang="en-US" sz="3600" dirty="0"/>
              <a:t>Q4. Check what is </a:t>
            </a:r>
            <a:r>
              <a:rPr lang="en-US" altLang="en-US" sz="3600" dirty="0" err="1"/>
              <a:t>start_date</a:t>
            </a:r>
            <a:r>
              <a:rPr lang="en-US" altLang="en-US" sz="3600" dirty="0"/>
              <a:t> and </a:t>
            </a:r>
            <a:r>
              <a:rPr lang="en-US" altLang="en-US" sz="3600" dirty="0" err="1"/>
              <a:t>end_date</a:t>
            </a:r>
            <a:r>
              <a:rPr lang="en-US" altLang="en-US" sz="3600" dirty="0"/>
              <a:t> </a:t>
            </a:r>
          </a:p>
        </p:txBody>
      </p:sp>
    </p:spTree>
    <p:extLst>
      <p:ext uri="{BB962C8B-B14F-4D97-AF65-F5344CB8AC3E}">
        <p14:creationId xmlns:p14="http://schemas.microsoft.com/office/powerpoint/2010/main" val="33110343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B8B1-DED9-4AA5-93DA-090682DB483C}"/>
              </a:ext>
            </a:extLst>
          </p:cNvPr>
          <p:cNvSpPr>
            <a:spLocks noGrp="1"/>
          </p:cNvSpPr>
          <p:nvPr>
            <p:ph type="title"/>
          </p:nvPr>
        </p:nvSpPr>
        <p:spPr/>
        <p:txBody>
          <a:bodyPr>
            <a:normAutofit/>
          </a:bodyPr>
          <a:lstStyle/>
          <a:p>
            <a:r>
              <a:rPr lang="en-US" sz="3600" dirty="0"/>
              <a:t>05. Number of month present in Dataset</a:t>
            </a:r>
            <a:endParaRPr lang="en-IN" sz="3600" dirty="0"/>
          </a:p>
        </p:txBody>
      </p:sp>
      <p:pic>
        <p:nvPicPr>
          <p:cNvPr id="6" name="Content Placeholder 5">
            <a:extLst>
              <a:ext uri="{FF2B5EF4-FFF2-40B4-BE49-F238E27FC236}">
                <a16:creationId xmlns:a16="http://schemas.microsoft.com/office/drawing/2014/main" id="{7400227E-4BFC-4D63-BFB5-DB937964EB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807" y="2043953"/>
            <a:ext cx="5731474" cy="4347703"/>
          </a:xfrm>
        </p:spPr>
      </p:pic>
    </p:spTree>
    <p:extLst>
      <p:ext uri="{BB962C8B-B14F-4D97-AF65-F5344CB8AC3E}">
        <p14:creationId xmlns:p14="http://schemas.microsoft.com/office/powerpoint/2010/main" val="31625130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156</TotalTime>
  <Words>456</Words>
  <Application>Microsoft Office PowerPoint</Application>
  <PresentationFormat>Widescreen</PresentationFormat>
  <Paragraphs>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Educational subjects 16x9</vt:lpstr>
      <vt:lpstr>CORONA VIRUS ANALYSIS USING SQL</vt:lpstr>
      <vt:lpstr>OVERVIEW</vt:lpstr>
      <vt:lpstr>DATASET INFORMATION DESCRIPTION OF EACH COLUMN IN DATASET</vt:lpstr>
      <vt:lpstr>00. Create Database, Create Table, Import csv dataset into PostgreSQL</vt:lpstr>
      <vt:lpstr>PowerPoint Presentation</vt:lpstr>
      <vt:lpstr>02. If NULL values are present, update them with zeros for all columns</vt:lpstr>
      <vt:lpstr>03. Check Total number of rows</vt:lpstr>
      <vt:lpstr>Q4. Check what is start_date and end_date </vt:lpstr>
      <vt:lpstr>05. Number of month present in Dataset</vt:lpstr>
      <vt:lpstr>06. Find monthly average for confirmed , deaths and recovered</vt:lpstr>
      <vt:lpstr>07. Find most frequent value for confirmed , deaths, recovered each month</vt:lpstr>
      <vt:lpstr>08. Find minimum values for confirmed , deaths , recovered per year</vt:lpstr>
      <vt:lpstr>09. Find maximum values for confirmed , deaths , recovered per year</vt:lpstr>
      <vt:lpstr>10. Find total number of cases of confirmed  , deaths ,  recovered each month</vt:lpstr>
      <vt:lpstr>11. Check how corona virus spread out with respect to confirmed cases</vt:lpstr>
      <vt:lpstr>12. Check how corona virus spread out with respect to death case per month</vt:lpstr>
      <vt:lpstr>13. Check how corona virus spread out with respect to recovered cases</vt:lpstr>
      <vt:lpstr>14. Find the Country have highest number of confirmed cases</vt:lpstr>
      <vt:lpstr>15. Find the Country have lowest number of death cases</vt:lpstr>
      <vt:lpstr>16. Find top 5 countries have highest recovered cases.</vt:lpstr>
      <vt:lpstr>1. COVID-19 Pandemic started from 22 January     2020 stayed till 13 June 2021. 2. India has the Highest number of recovered     cases. 3. Samoa, Kiribati, Dominica, and The Marshall Islands have the lowest number of Deaths. 4. The US leads in confirmed COVID-19 cases. 5. Peak confirmed cases recorded in April 2021. 6. Peak death recorded in January 2021.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 USING SQL</dc:title>
  <dc:creator>Dell</dc:creator>
  <cp:lastModifiedBy>Dell</cp:lastModifiedBy>
  <cp:revision>14</cp:revision>
  <dcterms:created xsi:type="dcterms:W3CDTF">2024-07-07T10:41:10Z</dcterms:created>
  <dcterms:modified xsi:type="dcterms:W3CDTF">2024-07-08T10:25:53Z</dcterms:modified>
</cp:coreProperties>
</file>