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32" r:id="rId4"/>
  </p:sldMasterIdLst>
  <p:notesMasterIdLst>
    <p:notesMasterId r:id="rId25"/>
  </p:notesMasterIdLst>
  <p:handoutMasterIdLst>
    <p:handoutMasterId r:id="rId26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5D74EA-3E93-4587-B549-75C756A580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02352-E69D-4564-8C89-60D46765C7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CBB3B-DDCC-4BA8-B384-6D814D568C89}" type="datetimeFigureOut">
              <a:rPr lang="en-US" smtClean="0"/>
              <a:t>7/5/2024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CBCD5-D962-413C-8FBE-97EB2634A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7122F-EC5F-4ED4-9874-FD3953E4B9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5710C-02FF-4D10-B04B-E760FF840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66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97834-F4BE-48C3-B69E-B67C82C5D609}" type="datetimeFigureOut">
              <a:rPr lang="en-US" smtClean="0"/>
              <a:t>7/5/2024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5E4AF-373C-429A-8AD0-F68B6D291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5E4AF-373C-429A-8AD0-F68B6D29149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98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7/5/2024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78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7/5/2024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243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7/5/2024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7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7/5/2024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060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7/5/2024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93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7/5/2024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419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7/5/2024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408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7/5/2024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5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7/5/2024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255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7/5/2024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53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7/5/2024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428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7/5/2024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272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3" r:id="rId1"/>
    <p:sldLayoutId id="2147484734" r:id="rId2"/>
    <p:sldLayoutId id="2147484735" r:id="rId3"/>
    <p:sldLayoutId id="2147484736" r:id="rId4"/>
    <p:sldLayoutId id="2147484737" r:id="rId5"/>
    <p:sldLayoutId id="2147484738" r:id="rId6"/>
    <p:sldLayoutId id="2147484739" r:id="rId7"/>
    <p:sldLayoutId id="2147484740" r:id="rId8"/>
    <p:sldLayoutId id="2147484741" r:id="rId9"/>
    <p:sldLayoutId id="2147484742" r:id="rId10"/>
    <p:sldLayoutId id="214748474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: Shape 106" descr="Outside Tier Circle">
            <a:extLst>
              <a:ext uri="{FF2B5EF4-FFF2-40B4-BE49-F238E27FC236}">
                <a16:creationId xmlns:a16="http://schemas.microsoft.com/office/drawing/2014/main" id="{DA5F6E6D-A9ED-471F-B5D3-C84B846650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67122" y="107570"/>
            <a:ext cx="10937756" cy="6858000"/>
          </a:xfrm>
          <a:custGeom>
            <a:avLst/>
            <a:gdLst>
              <a:gd name="connsiteX0" fmla="*/ 1784518 w 10937756"/>
              <a:gd name="connsiteY0" fmla="*/ 0 h 6858000"/>
              <a:gd name="connsiteX1" fmla="*/ 9153238 w 10937756"/>
              <a:gd name="connsiteY1" fmla="*/ 0 h 6858000"/>
              <a:gd name="connsiteX2" fmla="*/ 9335959 w 10937756"/>
              <a:gd name="connsiteY2" fmla="*/ 174208 h 6858000"/>
              <a:gd name="connsiteX3" fmla="*/ 10937756 w 10937756"/>
              <a:gd name="connsiteY3" fmla="*/ 4041289 h 6858000"/>
              <a:gd name="connsiteX4" fmla="*/ 10277692 w 10937756"/>
              <a:gd name="connsiteY4" fmla="*/ 6648081 h 6858000"/>
              <a:gd name="connsiteX5" fmla="*/ 10156991 w 10937756"/>
              <a:gd name="connsiteY5" fmla="*/ 6858000 h 6858000"/>
              <a:gd name="connsiteX6" fmla="*/ 780765 w 10937756"/>
              <a:gd name="connsiteY6" fmla="*/ 6858000 h 6858000"/>
              <a:gd name="connsiteX7" fmla="*/ 660064 w 10937756"/>
              <a:gd name="connsiteY7" fmla="*/ 6648081 h 6858000"/>
              <a:gd name="connsiteX8" fmla="*/ 0 w 10937756"/>
              <a:gd name="connsiteY8" fmla="*/ 4041289 h 6858000"/>
              <a:gd name="connsiteX9" fmla="*/ 1601797 w 10937756"/>
              <a:gd name="connsiteY9" fmla="*/ 1742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37756" h="6858000">
                <a:moveTo>
                  <a:pt x="1784518" y="0"/>
                </a:moveTo>
                <a:lnTo>
                  <a:pt x="9153238" y="0"/>
                </a:lnTo>
                <a:lnTo>
                  <a:pt x="9335959" y="174208"/>
                </a:lnTo>
                <a:cubicBezTo>
                  <a:pt x="10325631" y="1163881"/>
                  <a:pt x="10937756" y="2531100"/>
                  <a:pt x="10937756" y="4041289"/>
                </a:cubicBezTo>
                <a:cubicBezTo>
                  <a:pt x="10937756" y="4985157"/>
                  <a:pt x="10698645" y="5873178"/>
                  <a:pt x="10277692" y="6648081"/>
                </a:cubicBezTo>
                <a:lnTo>
                  <a:pt x="10156991" y="6858000"/>
                </a:lnTo>
                <a:lnTo>
                  <a:pt x="780765" y="6858000"/>
                </a:lnTo>
                <a:lnTo>
                  <a:pt x="660064" y="6648081"/>
                </a:lnTo>
                <a:cubicBezTo>
                  <a:pt x="239111" y="5873178"/>
                  <a:pt x="0" y="4985157"/>
                  <a:pt x="0" y="4041289"/>
                </a:cubicBezTo>
                <a:cubicBezTo>
                  <a:pt x="0" y="2531100"/>
                  <a:pt x="612125" y="1163881"/>
                  <a:pt x="1601797" y="174208"/>
                </a:cubicBezTo>
                <a:close/>
              </a:path>
            </a:pathLst>
          </a:custGeom>
          <a:solidFill>
            <a:schemeClr val="bg1">
              <a:lumMod val="85000"/>
              <a:alpha val="10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 descr="Second Tier Hierarchy Color Large Circle">
            <a:extLst>
              <a:ext uri="{FF2B5EF4-FFF2-40B4-BE49-F238E27FC236}">
                <a16:creationId xmlns:a16="http://schemas.microsoft.com/office/drawing/2014/main" id="{44864D6A-CDDD-4D60-8619-C1AD786F3FBA}"/>
              </a:ext>
            </a:extLst>
          </p:cNvPr>
          <p:cNvSpPr/>
          <p:nvPr/>
        </p:nvSpPr>
        <p:spPr>
          <a:xfrm>
            <a:off x="7037076" y="3040141"/>
            <a:ext cx="1980000" cy="198000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 descr="Second Tier Hierarchy Color Large Circle">
            <a:extLst>
              <a:ext uri="{FF2B5EF4-FFF2-40B4-BE49-F238E27FC236}">
                <a16:creationId xmlns:a16="http://schemas.microsoft.com/office/drawing/2014/main" id="{9CD1768A-EC26-4C6A-A57C-E2300589049F}"/>
              </a:ext>
            </a:extLst>
          </p:cNvPr>
          <p:cNvSpPr/>
          <p:nvPr/>
        </p:nvSpPr>
        <p:spPr>
          <a:xfrm>
            <a:off x="6444530" y="4425522"/>
            <a:ext cx="1980000" cy="1980000"/>
          </a:xfrm>
          <a:prstGeom prst="ellips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 descr="Second Tier Hierarchy Color Large Circle">
            <a:extLst>
              <a:ext uri="{FF2B5EF4-FFF2-40B4-BE49-F238E27FC236}">
                <a16:creationId xmlns:a16="http://schemas.microsoft.com/office/drawing/2014/main" id="{99530F13-2430-4DB9-9637-7708CFDD87D8}"/>
              </a:ext>
            </a:extLst>
          </p:cNvPr>
          <p:cNvSpPr/>
          <p:nvPr/>
        </p:nvSpPr>
        <p:spPr>
          <a:xfrm>
            <a:off x="6444530" y="1763284"/>
            <a:ext cx="1980000" cy="1980000"/>
          </a:xfrm>
          <a:prstGeom prst="ellipse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 descr="Second Tier Hierarchy Color Large Circle">
            <a:extLst>
              <a:ext uri="{FF2B5EF4-FFF2-40B4-BE49-F238E27FC236}">
                <a16:creationId xmlns:a16="http://schemas.microsoft.com/office/drawing/2014/main" id="{A4F69744-BE77-4CA9-862A-54E574EE8336}"/>
              </a:ext>
            </a:extLst>
          </p:cNvPr>
          <p:cNvSpPr/>
          <p:nvPr/>
        </p:nvSpPr>
        <p:spPr>
          <a:xfrm>
            <a:off x="3841485" y="4435047"/>
            <a:ext cx="1980000" cy="198000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 descr="Second Tier Hierarchy Color Large Circle">
            <a:extLst>
              <a:ext uri="{FF2B5EF4-FFF2-40B4-BE49-F238E27FC236}">
                <a16:creationId xmlns:a16="http://schemas.microsoft.com/office/drawing/2014/main" id="{D8B7D5AE-8D15-48A8-BF79-863756AB2273}"/>
              </a:ext>
            </a:extLst>
          </p:cNvPr>
          <p:cNvSpPr/>
          <p:nvPr/>
        </p:nvSpPr>
        <p:spPr>
          <a:xfrm>
            <a:off x="3841485" y="1820635"/>
            <a:ext cx="1980000" cy="198000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 descr="Mid Tier Circle">
            <a:extLst>
              <a:ext uri="{FF2B5EF4-FFF2-40B4-BE49-F238E27FC236}">
                <a16:creationId xmlns:a16="http://schemas.microsoft.com/office/drawing/2014/main" id="{0E26D681-9D60-4729-9BAF-8F1BC982F3C1}"/>
              </a:ext>
            </a:extLst>
          </p:cNvPr>
          <p:cNvSpPr/>
          <p:nvPr/>
        </p:nvSpPr>
        <p:spPr>
          <a:xfrm>
            <a:off x="3776663" y="1744399"/>
            <a:ext cx="4638675" cy="4638675"/>
          </a:xfrm>
          <a:prstGeom prst="ellipse">
            <a:avLst/>
          </a:prstGeom>
          <a:solidFill>
            <a:schemeClr val="bg1">
              <a:lumMod val="95000"/>
              <a:alpha val="6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7122" y="2934266"/>
            <a:ext cx="9875520" cy="1356360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dirty="0"/>
              <a:t>HOTEL RESERVATION ANALYSIS</a:t>
            </a:r>
            <a:br>
              <a:rPr lang="en-US" dirty="0"/>
            </a:br>
            <a:r>
              <a:rPr lang="en-US" sz="3100" dirty="0"/>
              <a:t>WITH SQL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267414-C32D-40FE-972B-255FF1A8576C}"/>
              </a:ext>
            </a:extLst>
          </p:cNvPr>
          <p:cNvSpPr/>
          <p:nvPr/>
        </p:nvSpPr>
        <p:spPr>
          <a:xfrm>
            <a:off x="5430000" y="4482873"/>
            <a:ext cx="1332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48265B-D934-4BC5-8F2B-2322214922F8}"/>
              </a:ext>
            </a:extLst>
          </p:cNvPr>
          <p:cNvSpPr/>
          <p:nvPr/>
        </p:nvSpPr>
        <p:spPr>
          <a:xfrm>
            <a:off x="1986563" y="1920030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9B8C93-9BD8-4437-9379-8B7C1D9398C3}"/>
              </a:ext>
            </a:extLst>
          </p:cNvPr>
          <p:cNvSpPr/>
          <p:nvPr/>
        </p:nvSpPr>
        <p:spPr>
          <a:xfrm>
            <a:off x="789895" y="5699074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D56577-55A5-4AC0-A86E-107F2E113581}"/>
              </a:ext>
            </a:extLst>
          </p:cNvPr>
          <p:cNvSpPr/>
          <p:nvPr/>
        </p:nvSpPr>
        <p:spPr>
          <a:xfrm>
            <a:off x="653637" y="1920030"/>
            <a:ext cx="1216258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1682DD-5C22-4B97-83AE-86C7996FB90B}"/>
              </a:ext>
            </a:extLst>
          </p:cNvPr>
          <p:cNvSpPr/>
          <p:nvPr/>
        </p:nvSpPr>
        <p:spPr>
          <a:xfrm>
            <a:off x="1986563" y="5699074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D54CB4-0066-4140-96B8-95930CD77276}"/>
              </a:ext>
            </a:extLst>
          </p:cNvPr>
          <p:cNvSpPr/>
          <p:nvPr/>
        </p:nvSpPr>
        <p:spPr>
          <a:xfrm>
            <a:off x="3238012" y="2472433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8E41E6-B0BF-44BC-98F9-F8F486ABC7F1}"/>
              </a:ext>
            </a:extLst>
          </p:cNvPr>
          <p:cNvSpPr/>
          <p:nvPr/>
        </p:nvSpPr>
        <p:spPr>
          <a:xfrm>
            <a:off x="2986012" y="5175050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CA2203-78D4-4184-A8B1-8D6E3C28C889}"/>
              </a:ext>
            </a:extLst>
          </p:cNvPr>
          <p:cNvSpPr/>
          <p:nvPr/>
        </p:nvSpPr>
        <p:spPr>
          <a:xfrm>
            <a:off x="7942969" y="2472433"/>
            <a:ext cx="1486898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06DAE2-9434-42D9-B876-2B856348AD4A}"/>
              </a:ext>
            </a:extLst>
          </p:cNvPr>
          <p:cNvSpPr/>
          <p:nvPr/>
        </p:nvSpPr>
        <p:spPr>
          <a:xfrm>
            <a:off x="8433624" y="3789148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8C1A8A-DB3C-4362-B041-C35C08C0195F}"/>
              </a:ext>
            </a:extLst>
          </p:cNvPr>
          <p:cNvSpPr/>
          <p:nvPr/>
        </p:nvSpPr>
        <p:spPr>
          <a:xfrm>
            <a:off x="7942969" y="5175050"/>
            <a:ext cx="1080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6E30C7-762E-4337-B852-3A7938FA969D}"/>
              </a:ext>
            </a:extLst>
          </p:cNvPr>
          <p:cNvSpPr/>
          <p:nvPr/>
        </p:nvSpPr>
        <p:spPr>
          <a:xfrm>
            <a:off x="9503811" y="1920030"/>
            <a:ext cx="1080000" cy="6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0C271F-C24A-4E69-9D4E-298D827B8460}"/>
              </a:ext>
            </a:extLst>
          </p:cNvPr>
          <p:cNvSpPr/>
          <p:nvPr/>
        </p:nvSpPr>
        <p:spPr>
          <a:xfrm>
            <a:off x="5430000" y="3083862"/>
            <a:ext cx="1332000" cy="390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636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C17A-0BAB-43EB-AA93-C8B7D990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8" y="1724810"/>
            <a:ext cx="8165054" cy="1057836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Query 6.</a:t>
            </a:r>
            <a:br>
              <a:rPr lang="en-US" sz="2800" b="1" dirty="0"/>
            </a:br>
            <a:r>
              <a:rPr lang="en-US" sz="2800" dirty="0"/>
              <a:t>How many reservations fall on a weekend (</a:t>
            </a:r>
            <a:r>
              <a:rPr lang="en-US" sz="2800" dirty="0" err="1"/>
              <a:t>no_of_weekend_nights</a:t>
            </a:r>
            <a:r>
              <a:rPr lang="en-US" sz="2800" dirty="0"/>
              <a:t> &gt; 0)?</a:t>
            </a:r>
            <a:endParaRPr lang="en-IN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05F76B-2973-4E1B-97F7-39AE40E63013}"/>
              </a:ext>
            </a:extLst>
          </p:cNvPr>
          <p:cNvSpPr/>
          <p:nvPr/>
        </p:nvSpPr>
        <p:spPr>
          <a:xfrm>
            <a:off x="6443830" y="2902772"/>
            <a:ext cx="2345167" cy="40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CEFE61-D2CD-4B3B-8064-208FE4107E35}"/>
              </a:ext>
            </a:extLst>
          </p:cNvPr>
          <p:cNvSpPr/>
          <p:nvPr/>
        </p:nvSpPr>
        <p:spPr>
          <a:xfrm>
            <a:off x="6443830" y="4778183"/>
            <a:ext cx="2345167" cy="35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9AAA57-DCE1-4776-8054-0A192DA0D8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16705" y="3428998"/>
            <a:ext cx="4109422" cy="121830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CB1D0ED-9818-4EA0-9393-F3CD320785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94414" y="5293656"/>
            <a:ext cx="1643997" cy="620368"/>
          </a:xfrm>
        </p:spPr>
      </p:pic>
    </p:spTree>
    <p:extLst>
      <p:ext uri="{BB962C8B-B14F-4D97-AF65-F5344CB8AC3E}">
        <p14:creationId xmlns:p14="http://schemas.microsoft.com/office/powerpoint/2010/main" val="3342024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C17A-0BAB-43EB-AA93-C8B7D990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8" y="1724810"/>
            <a:ext cx="8165054" cy="1057836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Query 7.</a:t>
            </a:r>
            <a:br>
              <a:rPr lang="en-US" sz="2800" b="1" dirty="0"/>
            </a:br>
            <a:r>
              <a:rPr lang="en-US" sz="2800" dirty="0"/>
              <a:t>What is the highest and lowest lead time for reservations?</a:t>
            </a:r>
            <a:endParaRPr lang="en-IN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05F76B-2973-4E1B-97F7-39AE40E63013}"/>
              </a:ext>
            </a:extLst>
          </p:cNvPr>
          <p:cNvSpPr/>
          <p:nvPr/>
        </p:nvSpPr>
        <p:spPr>
          <a:xfrm>
            <a:off x="6443830" y="2902772"/>
            <a:ext cx="2345167" cy="40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CEFE61-D2CD-4B3B-8064-208FE4107E35}"/>
              </a:ext>
            </a:extLst>
          </p:cNvPr>
          <p:cNvSpPr/>
          <p:nvPr/>
        </p:nvSpPr>
        <p:spPr>
          <a:xfrm>
            <a:off x="6443828" y="4696596"/>
            <a:ext cx="2345167" cy="35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C4265D-F4AF-47CD-A6DF-346194B55D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5935" y="3428998"/>
            <a:ext cx="3876705" cy="1188715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7BE8CF-BDE8-417A-A419-D0A5AF4743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1703" y="5264065"/>
            <a:ext cx="2345167" cy="786223"/>
          </a:xfrm>
        </p:spPr>
      </p:pic>
    </p:spTree>
    <p:extLst>
      <p:ext uri="{BB962C8B-B14F-4D97-AF65-F5344CB8AC3E}">
        <p14:creationId xmlns:p14="http://schemas.microsoft.com/office/powerpoint/2010/main" val="1071413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C17A-0BAB-43EB-AA93-C8B7D990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" y="1724810"/>
            <a:ext cx="8961120" cy="1057836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Query 8.</a:t>
            </a:r>
            <a:br>
              <a:rPr lang="en-US" sz="2800" b="1" dirty="0"/>
            </a:br>
            <a:r>
              <a:rPr lang="en-US" sz="2800" dirty="0"/>
              <a:t>What is the most common market segment type for reservations?</a:t>
            </a:r>
            <a:endParaRPr lang="en-IN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05F76B-2973-4E1B-97F7-39AE40E63013}"/>
              </a:ext>
            </a:extLst>
          </p:cNvPr>
          <p:cNvSpPr/>
          <p:nvPr/>
        </p:nvSpPr>
        <p:spPr>
          <a:xfrm>
            <a:off x="6443830" y="2902772"/>
            <a:ext cx="2345167" cy="40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CEFE61-D2CD-4B3B-8064-208FE4107E35}"/>
              </a:ext>
            </a:extLst>
          </p:cNvPr>
          <p:cNvSpPr/>
          <p:nvPr/>
        </p:nvSpPr>
        <p:spPr>
          <a:xfrm>
            <a:off x="6443828" y="4696596"/>
            <a:ext cx="2345167" cy="35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516237-3115-4E0B-AC07-482EA777BD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96927" y="3426294"/>
            <a:ext cx="4878593" cy="1145706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F94D3C1-8DB9-4E98-8B47-AE17375248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3827" y="5176195"/>
            <a:ext cx="3162751" cy="708238"/>
          </a:xfrm>
        </p:spPr>
      </p:pic>
    </p:spTree>
    <p:extLst>
      <p:ext uri="{BB962C8B-B14F-4D97-AF65-F5344CB8AC3E}">
        <p14:creationId xmlns:p14="http://schemas.microsoft.com/office/powerpoint/2010/main" val="3835043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C17A-0BAB-43EB-AA93-C8B7D990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" y="1724810"/>
            <a:ext cx="8961120" cy="1057836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Query 9.</a:t>
            </a:r>
            <a:br>
              <a:rPr lang="en-US" sz="2800" b="1" dirty="0"/>
            </a:br>
            <a:r>
              <a:rPr lang="en-US" sz="2800" dirty="0"/>
              <a:t>How many reservations have a booking status of "Confirmed"?</a:t>
            </a:r>
            <a:endParaRPr lang="en-IN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05F76B-2973-4E1B-97F7-39AE40E63013}"/>
              </a:ext>
            </a:extLst>
          </p:cNvPr>
          <p:cNvSpPr/>
          <p:nvPr/>
        </p:nvSpPr>
        <p:spPr>
          <a:xfrm>
            <a:off x="6443830" y="2902772"/>
            <a:ext cx="2345167" cy="40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CEFE61-D2CD-4B3B-8064-208FE4107E35}"/>
              </a:ext>
            </a:extLst>
          </p:cNvPr>
          <p:cNvSpPr/>
          <p:nvPr/>
        </p:nvSpPr>
        <p:spPr>
          <a:xfrm>
            <a:off x="6443828" y="4696596"/>
            <a:ext cx="2345167" cy="35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640C51-9DE9-4431-92C8-01DCCBF746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20565" y="3428998"/>
            <a:ext cx="4641016" cy="1143002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AAAA7A6-876D-45D7-A8CB-AE55F22F28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61247" y="5176196"/>
            <a:ext cx="1636079" cy="614050"/>
          </a:xfrm>
        </p:spPr>
      </p:pic>
    </p:spTree>
    <p:extLst>
      <p:ext uri="{BB962C8B-B14F-4D97-AF65-F5344CB8AC3E}">
        <p14:creationId xmlns:p14="http://schemas.microsoft.com/office/powerpoint/2010/main" val="1124043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C17A-0BAB-43EB-AA93-C8B7D990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" y="1724810"/>
            <a:ext cx="9585064" cy="1057836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Query 10.</a:t>
            </a:r>
            <a:br>
              <a:rPr lang="en-US" sz="2800" b="1" dirty="0"/>
            </a:br>
            <a:r>
              <a:rPr lang="en-US" sz="2800" dirty="0"/>
              <a:t>What is the total number of adults and children across all reservations?</a:t>
            </a:r>
            <a:endParaRPr lang="en-IN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05F76B-2973-4E1B-97F7-39AE40E63013}"/>
              </a:ext>
            </a:extLst>
          </p:cNvPr>
          <p:cNvSpPr/>
          <p:nvPr/>
        </p:nvSpPr>
        <p:spPr>
          <a:xfrm>
            <a:off x="6443830" y="2902772"/>
            <a:ext cx="2345167" cy="40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CEFE61-D2CD-4B3B-8064-208FE4107E35}"/>
              </a:ext>
            </a:extLst>
          </p:cNvPr>
          <p:cNvSpPr/>
          <p:nvPr/>
        </p:nvSpPr>
        <p:spPr>
          <a:xfrm>
            <a:off x="6443828" y="4696596"/>
            <a:ext cx="2345167" cy="35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D88B32-C67E-4647-A1DA-01566FB1F9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87381" y="3428998"/>
            <a:ext cx="4084957" cy="1143001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42D34A7-9281-404D-B8FA-845CFD528F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3828" y="5218351"/>
            <a:ext cx="2097744" cy="773658"/>
          </a:xfrm>
        </p:spPr>
      </p:pic>
    </p:spTree>
    <p:extLst>
      <p:ext uri="{BB962C8B-B14F-4D97-AF65-F5344CB8AC3E}">
        <p14:creationId xmlns:p14="http://schemas.microsoft.com/office/powerpoint/2010/main" val="1129106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C17A-0BAB-43EB-AA93-C8B7D990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6" y="1724810"/>
            <a:ext cx="11069619" cy="1057836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Query 11.</a:t>
            </a:r>
            <a:br>
              <a:rPr lang="en-US" sz="2800" b="1" dirty="0"/>
            </a:br>
            <a:r>
              <a:rPr lang="en-US" sz="2800" dirty="0"/>
              <a:t>What is the average number of weekend nights for reservations involving children?</a:t>
            </a:r>
            <a:endParaRPr lang="en-IN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05F76B-2973-4E1B-97F7-39AE40E63013}"/>
              </a:ext>
            </a:extLst>
          </p:cNvPr>
          <p:cNvSpPr/>
          <p:nvPr/>
        </p:nvSpPr>
        <p:spPr>
          <a:xfrm>
            <a:off x="6443830" y="2902772"/>
            <a:ext cx="2345167" cy="40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CEFE61-D2CD-4B3B-8064-208FE4107E35}"/>
              </a:ext>
            </a:extLst>
          </p:cNvPr>
          <p:cNvSpPr/>
          <p:nvPr/>
        </p:nvSpPr>
        <p:spPr>
          <a:xfrm>
            <a:off x="6443828" y="4696596"/>
            <a:ext cx="2345167" cy="35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D22A42-F363-455A-8B8C-AB2604AE70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16967" y="3475624"/>
            <a:ext cx="5064162" cy="105422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9AD78D-C988-4F97-B1E4-6DEDDFC8A4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3828" y="5218351"/>
            <a:ext cx="2205320" cy="730628"/>
          </a:xfrm>
        </p:spPr>
      </p:pic>
    </p:spTree>
    <p:extLst>
      <p:ext uri="{BB962C8B-B14F-4D97-AF65-F5344CB8AC3E}">
        <p14:creationId xmlns:p14="http://schemas.microsoft.com/office/powerpoint/2010/main" val="302912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C17A-0BAB-43EB-AA93-C8B7D990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548" y="1045943"/>
            <a:ext cx="11069619" cy="1057836"/>
          </a:xfrm>
        </p:spPr>
        <p:txBody>
          <a:bodyPr>
            <a:normAutofit/>
          </a:bodyPr>
          <a:lstStyle/>
          <a:p>
            <a:r>
              <a:rPr lang="en-US" sz="2800" b="1" dirty="0"/>
              <a:t>Query 12.</a:t>
            </a:r>
            <a:br>
              <a:rPr lang="en-US" sz="2800" b="1" dirty="0"/>
            </a:br>
            <a:r>
              <a:rPr lang="en-US" sz="2800" dirty="0"/>
              <a:t>How many reservations were made in each month of the year?</a:t>
            </a:r>
            <a:endParaRPr lang="en-IN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05F76B-2973-4E1B-97F7-39AE40E63013}"/>
              </a:ext>
            </a:extLst>
          </p:cNvPr>
          <p:cNvSpPr/>
          <p:nvPr/>
        </p:nvSpPr>
        <p:spPr>
          <a:xfrm>
            <a:off x="6443827" y="2259316"/>
            <a:ext cx="2345167" cy="40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CEFE61-D2CD-4B3B-8064-208FE4107E35}"/>
              </a:ext>
            </a:extLst>
          </p:cNvPr>
          <p:cNvSpPr/>
          <p:nvPr/>
        </p:nvSpPr>
        <p:spPr>
          <a:xfrm>
            <a:off x="6443827" y="3880408"/>
            <a:ext cx="2345167" cy="35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DA2DDB-D300-445A-AF62-A7CA7EB45A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99847" y="2820953"/>
            <a:ext cx="5182497" cy="110084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5E14D33-80EE-4257-8379-8916FA4B8A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3827" y="4310715"/>
            <a:ext cx="1925618" cy="2162477"/>
          </a:xfrm>
        </p:spPr>
      </p:pic>
    </p:spTree>
    <p:extLst>
      <p:ext uri="{BB962C8B-B14F-4D97-AF65-F5344CB8AC3E}">
        <p14:creationId xmlns:p14="http://schemas.microsoft.com/office/powerpoint/2010/main" val="262464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C17A-0BAB-43EB-AA93-C8B7D990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6" y="1387736"/>
            <a:ext cx="11069619" cy="1394910"/>
          </a:xfrm>
        </p:spPr>
        <p:txBody>
          <a:bodyPr>
            <a:normAutofit/>
          </a:bodyPr>
          <a:lstStyle/>
          <a:p>
            <a:r>
              <a:rPr lang="en-US" sz="2800" b="1" dirty="0"/>
              <a:t>Query 13.</a:t>
            </a:r>
            <a:br>
              <a:rPr lang="en-US" sz="2800" b="1" dirty="0"/>
            </a:br>
            <a:r>
              <a:rPr lang="en-US" sz="2800" dirty="0"/>
              <a:t>What is the average number of nights (both weekend and weekday) spent by guests for each room type?</a:t>
            </a:r>
            <a:endParaRPr lang="en-IN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05F76B-2973-4E1B-97F7-39AE40E63013}"/>
              </a:ext>
            </a:extLst>
          </p:cNvPr>
          <p:cNvSpPr/>
          <p:nvPr/>
        </p:nvSpPr>
        <p:spPr>
          <a:xfrm>
            <a:off x="6443830" y="2902772"/>
            <a:ext cx="2345167" cy="40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CEFE61-D2CD-4B3B-8064-208FE4107E35}"/>
              </a:ext>
            </a:extLst>
          </p:cNvPr>
          <p:cNvSpPr/>
          <p:nvPr/>
        </p:nvSpPr>
        <p:spPr>
          <a:xfrm>
            <a:off x="6443828" y="4696596"/>
            <a:ext cx="2345167" cy="35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6FAD61-91B5-4BA9-82F3-5430CA08A9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83220" y="3428998"/>
            <a:ext cx="5099124" cy="110084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ECF503-AC8D-48EE-8723-CF92EEFF8F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3828" y="5144024"/>
            <a:ext cx="2033198" cy="1310563"/>
          </a:xfrm>
        </p:spPr>
      </p:pic>
    </p:spTree>
    <p:extLst>
      <p:ext uri="{BB962C8B-B14F-4D97-AF65-F5344CB8AC3E}">
        <p14:creationId xmlns:p14="http://schemas.microsoft.com/office/powerpoint/2010/main" val="1259982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C17A-0BAB-43EB-AA93-C8B7D990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6" y="1387736"/>
            <a:ext cx="11069619" cy="1394910"/>
          </a:xfrm>
        </p:spPr>
        <p:txBody>
          <a:bodyPr>
            <a:normAutofit/>
          </a:bodyPr>
          <a:lstStyle/>
          <a:p>
            <a:r>
              <a:rPr lang="en-US" sz="2800" b="1" dirty="0"/>
              <a:t>Query 14.</a:t>
            </a:r>
            <a:br>
              <a:rPr lang="en-US" sz="2800" b="1" dirty="0"/>
            </a:br>
            <a:r>
              <a:rPr lang="en-US" sz="2800" dirty="0"/>
              <a:t>For reservations involving children, what is the most common room type, and what is the average price for that room type?</a:t>
            </a:r>
            <a:endParaRPr lang="en-IN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05F76B-2973-4E1B-97F7-39AE40E63013}"/>
              </a:ext>
            </a:extLst>
          </p:cNvPr>
          <p:cNvSpPr/>
          <p:nvPr/>
        </p:nvSpPr>
        <p:spPr>
          <a:xfrm>
            <a:off x="6443830" y="2902772"/>
            <a:ext cx="2345167" cy="40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CEFE61-D2CD-4B3B-8064-208FE4107E35}"/>
              </a:ext>
            </a:extLst>
          </p:cNvPr>
          <p:cNvSpPr/>
          <p:nvPr/>
        </p:nvSpPr>
        <p:spPr>
          <a:xfrm>
            <a:off x="6443828" y="4696596"/>
            <a:ext cx="2345167" cy="35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6BC2B9-5790-41C7-8B59-571C5EFC29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39129" y="3348856"/>
            <a:ext cx="4754563" cy="1301527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8C7F3D-5955-4BC9-938F-97E91D25ED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3828" y="5216592"/>
            <a:ext cx="2840021" cy="700113"/>
          </a:xfrm>
        </p:spPr>
      </p:pic>
    </p:spTree>
    <p:extLst>
      <p:ext uri="{BB962C8B-B14F-4D97-AF65-F5344CB8AC3E}">
        <p14:creationId xmlns:p14="http://schemas.microsoft.com/office/powerpoint/2010/main" val="1176246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C17A-0BAB-43EB-AA93-C8B7D990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6" y="1387736"/>
            <a:ext cx="11069619" cy="1394910"/>
          </a:xfrm>
        </p:spPr>
        <p:txBody>
          <a:bodyPr>
            <a:normAutofit/>
          </a:bodyPr>
          <a:lstStyle/>
          <a:p>
            <a:r>
              <a:rPr lang="en-US" sz="2800" b="1" dirty="0"/>
              <a:t>Query 15.</a:t>
            </a:r>
            <a:br>
              <a:rPr lang="en-US" sz="2800" b="1" dirty="0"/>
            </a:br>
            <a:r>
              <a:rPr lang="en-US" sz="2800" dirty="0"/>
              <a:t>Find the market segment type that generates the highest average price per room.</a:t>
            </a:r>
            <a:endParaRPr lang="en-IN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05F76B-2973-4E1B-97F7-39AE40E63013}"/>
              </a:ext>
            </a:extLst>
          </p:cNvPr>
          <p:cNvSpPr/>
          <p:nvPr/>
        </p:nvSpPr>
        <p:spPr>
          <a:xfrm>
            <a:off x="6443830" y="2902772"/>
            <a:ext cx="2345167" cy="40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CEFE61-D2CD-4B3B-8064-208FE4107E35}"/>
              </a:ext>
            </a:extLst>
          </p:cNvPr>
          <p:cNvSpPr/>
          <p:nvPr/>
        </p:nvSpPr>
        <p:spPr>
          <a:xfrm>
            <a:off x="6443828" y="4696596"/>
            <a:ext cx="2345167" cy="35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3FC4EC-8082-44BA-A6A6-30361B34FF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75151" y="3422895"/>
            <a:ext cx="5193254" cy="1192136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97512E1-3218-432D-AC29-C1629DB397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3828" y="5133163"/>
            <a:ext cx="3022901" cy="794301"/>
          </a:xfrm>
        </p:spPr>
      </p:pic>
    </p:spTree>
    <p:extLst>
      <p:ext uri="{BB962C8B-B14F-4D97-AF65-F5344CB8AC3E}">
        <p14:creationId xmlns:p14="http://schemas.microsoft.com/office/powerpoint/2010/main" val="206292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64E5-E32E-443D-AC67-CCA3A17A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70" y="469751"/>
            <a:ext cx="9875520" cy="735106"/>
          </a:xfrm>
        </p:spPr>
        <p:txBody>
          <a:bodyPr>
            <a:normAutofit/>
          </a:bodyPr>
          <a:lstStyle/>
          <a:p>
            <a:r>
              <a:rPr lang="en-US" sz="3600" b="1" dirty="0"/>
              <a:t>OVERVIEW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22209-C757-4339-8EFF-253B2B342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19" y="1498003"/>
            <a:ext cx="9872871" cy="2901875"/>
          </a:xfrm>
        </p:spPr>
        <p:txBody>
          <a:bodyPr/>
          <a:lstStyle/>
          <a:p>
            <a:r>
              <a:rPr lang="en-US" dirty="0"/>
              <a:t>The hotel industry relies on data to make informed decisions and provide a better guest experience.</a:t>
            </a:r>
          </a:p>
          <a:p>
            <a:r>
              <a:rPr lang="en-US" dirty="0"/>
              <a:t>In this project, I will work with a hotel reservation dataset to gain insights into guest preferences , booking trends, and other key factors that impact the hotel's operations.</a:t>
            </a:r>
          </a:p>
          <a:p>
            <a:r>
              <a:rPr lang="en-US" dirty="0"/>
              <a:t>I will use SQL to query and analyze the data, as well as answer specific questions about the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6589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288D-04C8-447C-B86B-AA07A0C20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2560569"/>
            <a:ext cx="9966960" cy="2926080"/>
          </a:xfrm>
        </p:spPr>
        <p:txBody>
          <a:bodyPr/>
          <a:lstStyle/>
          <a:p>
            <a:r>
              <a:rPr lang="en-IN" dirty="0"/>
              <a:t>Thank 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8A08B-1652-4CB4-8F5C-8D6002422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961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49C0-69B5-428C-8986-CCC96875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513" y="362174"/>
            <a:ext cx="9875520" cy="659802"/>
          </a:xfrm>
        </p:spPr>
        <p:txBody>
          <a:bodyPr>
            <a:normAutofit/>
          </a:bodyPr>
          <a:lstStyle/>
          <a:p>
            <a:r>
              <a:rPr lang="en-US" sz="3200" dirty="0"/>
              <a:t>About Dataset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93575-8F85-4D4E-8D2C-C9D665279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513" y="917089"/>
            <a:ext cx="9872871" cy="5150224"/>
          </a:xfrm>
        </p:spPr>
        <p:txBody>
          <a:bodyPr>
            <a:noAutofit/>
          </a:bodyPr>
          <a:lstStyle/>
          <a:p>
            <a:r>
              <a:rPr lang="en-US" sz="1800" dirty="0" err="1"/>
              <a:t>booking_ID</a:t>
            </a:r>
            <a:r>
              <a:rPr lang="en-US" sz="1800" dirty="0"/>
              <a:t>: A unique identifier for each hotel reservation.</a:t>
            </a:r>
          </a:p>
          <a:p>
            <a:r>
              <a:rPr lang="en-US" sz="1800" dirty="0" err="1"/>
              <a:t>no_of_adults</a:t>
            </a:r>
            <a:r>
              <a:rPr lang="en-US" sz="1800" dirty="0"/>
              <a:t>: The number of adults in the reservation.</a:t>
            </a:r>
          </a:p>
          <a:p>
            <a:r>
              <a:rPr lang="en-US" sz="1800" dirty="0" err="1"/>
              <a:t>no_of_children</a:t>
            </a:r>
            <a:r>
              <a:rPr lang="en-US" sz="1800" dirty="0"/>
              <a:t>: The number of children in the reservation.</a:t>
            </a:r>
          </a:p>
          <a:p>
            <a:r>
              <a:rPr lang="en-US" sz="1800" dirty="0" err="1"/>
              <a:t>no_of_weekend_nights</a:t>
            </a:r>
            <a:r>
              <a:rPr lang="en-US" sz="1800" dirty="0"/>
              <a:t>: The number of nights in the reservation that fall on weekends.</a:t>
            </a:r>
          </a:p>
          <a:p>
            <a:r>
              <a:rPr lang="en-US" sz="1800" dirty="0" err="1"/>
              <a:t>no_of_week_nights</a:t>
            </a:r>
            <a:r>
              <a:rPr lang="en-US" sz="1800" dirty="0"/>
              <a:t>: The number of nights in the reservation that fall on weekdays.</a:t>
            </a:r>
          </a:p>
          <a:p>
            <a:r>
              <a:rPr lang="en-US" sz="1800" dirty="0" err="1"/>
              <a:t>type_of_meal_plan</a:t>
            </a:r>
            <a:r>
              <a:rPr lang="en-US" sz="1800" dirty="0"/>
              <a:t>: The meal plan chosen by the guests.</a:t>
            </a:r>
          </a:p>
          <a:p>
            <a:r>
              <a:rPr lang="en-US" sz="1800" dirty="0" err="1"/>
              <a:t>room_type_reserved</a:t>
            </a:r>
            <a:r>
              <a:rPr lang="en-US" sz="1800" dirty="0"/>
              <a:t>: The type of room reserved by the guests.</a:t>
            </a:r>
          </a:p>
          <a:p>
            <a:r>
              <a:rPr lang="en-US" sz="1800" dirty="0" err="1"/>
              <a:t>lead_time</a:t>
            </a:r>
            <a:r>
              <a:rPr lang="en-US" sz="1800" dirty="0"/>
              <a:t>: The number of days between booking and arrival.</a:t>
            </a:r>
          </a:p>
          <a:p>
            <a:r>
              <a:rPr lang="en-US" sz="1800" dirty="0" err="1"/>
              <a:t>arrival_date</a:t>
            </a:r>
            <a:r>
              <a:rPr lang="en-US" sz="1800" dirty="0"/>
              <a:t>: The date of arrival.</a:t>
            </a:r>
          </a:p>
          <a:p>
            <a:r>
              <a:rPr lang="en-US" sz="1800" dirty="0" err="1"/>
              <a:t>market_segment_type</a:t>
            </a:r>
            <a:r>
              <a:rPr lang="en-US" sz="1800" dirty="0"/>
              <a:t>: The market segment to which the reservation belongs.</a:t>
            </a:r>
          </a:p>
          <a:p>
            <a:r>
              <a:rPr lang="en-US" sz="1800" dirty="0" err="1"/>
              <a:t>avg_price_per_room</a:t>
            </a:r>
            <a:r>
              <a:rPr lang="en-US" sz="1800" dirty="0"/>
              <a:t>: The average price per room in the reservation.</a:t>
            </a:r>
          </a:p>
          <a:p>
            <a:r>
              <a:rPr lang="en-US" sz="1800" dirty="0" err="1"/>
              <a:t>booking_status</a:t>
            </a:r>
            <a:r>
              <a:rPr lang="en-US" sz="1800" dirty="0"/>
              <a:t>: The status of the booking.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86205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A89E-66A5-49BC-B659-8900A4FD1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59628"/>
            <a:ext cx="9875520" cy="745864"/>
          </a:xfrm>
        </p:spPr>
        <p:txBody>
          <a:bodyPr>
            <a:normAutofit/>
          </a:bodyPr>
          <a:lstStyle/>
          <a:p>
            <a:r>
              <a:rPr lang="en-US" sz="3600" dirty="0"/>
              <a:t>Hotel Reservation dataset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6B5DA5-C565-429A-9FA1-2DAFE8CA2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226833"/>
            <a:ext cx="9875520" cy="3571539"/>
          </a:xfrm>
        </p:spPr>
      </p:pic>
    </p:spTree>
    <p:extLst>
      <p:ext uri="{BB962C8B-B14F-4D97-AF65-F5344CB8AC3E}">
        <p14:creationId xmlns:p14="http://schemas.microsoft.com/office/powerpoint/2010/main" val="2995745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C17A-0BAB-43EB-AA93-C8B7D990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090" y="2371164"/>
            <a:ext cx="9875520" cy="1057836"/>
          </a:xfrm>
        </p:spPr>
        <p:txBody>
          <a:bodyPr>
            <a:normAutofit/>
          </a:bodyPr>
          <a:lstStyle/>
          <a:p>
            <a:r>
              <a:rPr lang="en-US" sz="2800" b="1" dirty="0"/>
              <a:t>Query 1.</a:t>
            </a:r>
            <a:br>
              <a:rPr lang="en-US" sz="2800" b="1" dirty="0"/>
            </a:br>
            <a:r>
              <a:rPr lang="en-US" sz="2800" b="1" dirty="0"/>
              <a:t> </a:t>
            </a:r>
            <a:r>
              <a:rPr lang="en-US" sz="2400" dirty="0"/>
              <a:t>What is the total number of reservations in the dataset?</a:t>
            </a:r>
            <a:endParaRPr lang="en-IN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362ABE-D64E-4EBA-931F-1D337D9AC9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39728" y="3962400"/>
            <a:ext cx="6908782" cy="62394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3AB717-DBDA-4E12-8A0B-0A759591CB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5143" y="5119744"/>
            <a:ext cx="1818041" cy="770964"/>
          </a:xfr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6E4E58-0F8A-434D-B86E-698E3E2A93F2}"/>
              </a:ext>
            </a:extLst>
          </p:cNvPr>
          <p:cNvSpPr/>
          <p:nvPr/>
        </p:nvSpPr>
        <p:spPr>
          <a:xfrm>
            <a:off x="6096000" y="3396730"/>
            <a:ext cx="2456329" cy="4437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38BF3B-C2DB-4AF8-BD23-8A09BC201248}"/>
              </a:ext>
            </a:extLst>
          </p:cNvPr>
          <p:cNvSpPr/>
          <p:nvPr/>
        </p:nvSpPr>
        <p:spPr>
          <a:xfrm>
            <a:off x="6096000" y="4586344"/>
            <a:ext cx="2456329" cy="39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650070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C17A-0BAB-43EB-AA93-C8B7D990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14" y="1724810"/>
            <a:ext cx="9875520" cy="1057836"/>
          </a:xfrm>
        </p:spPr>
        <p:txBody>
          <a:bodyPr>
            <a:normAutofit/>
          </a:bodyPr>
          <a:lstStyle/>
          <a:p>
            <a:r>
              <a:rPr lang="en-US" sz="2800" b="1" dirty="0"/>
              <a:t>Query 2.</a:t>
            </a:r>
            <a:br>
              <a:rPr lang="en-US" sz="2800" b="1" dirty="0"/>
            </a:br>
            <a:r>
              <a:rPr lang="en-US" sz="2800" b="1" dirty="0"/>
              <a:t> </a:t>
            </a:r>
            <a:r>
              <a:rPr lang="en-US" sz="2400" dirty="0"/>
              <a:t>Which meal plan is the most popular among guests?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CBEC3-AE38-4F60-BA8B-92ED81C7D8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68527" y="3428999"/>
            <a:ext cx="4174777" cy="1175273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AF6C22C-C570-4F94-A793-6A409E82E6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8527" y="5066851"/>
            <a:ext cx="2299241" cy="839096"/>
          </a:xfr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05F76B-2973-4E1B-97F7-39AE40E63013}"/>
              </a:ext>
            </a:extLst>
          </p:cNvPr>
          <p:cNvSpPr/>
          <p:nvPr/>
        </p:nvSpPr>
        <p:spPr>
          <a:xfrm>
            <a:off x="6443830" y="2902772"/>
            <a:ext cx="2345167" cy="40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CEFE61-D2CD-4B3B-8064-208FE4107E35}"/>
              </a:ext>
            </a:extLst>
          </p:cNvPr>
          <p:cNvSpPr/>
          <p:nvPr/>
        </p:nvSpPr>
        <p:spPr>
          <a:xfrm>
            <a:off x="6443829" y="4546897"/>
            <a:ext cx="2345167" cy="35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705422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C17A-0BAB-43EB-AA93-C8B7D990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14" y="1724810"/>
            <a:ext cx="9875520" cy="1057836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Query 3.</a:t>
            </a:r>
            <a:br>
              <a:rPr lang="en-US" sz="2800" b="1" dirty="0"/>
            </a:br>
            <a:r>
              <a:rPr lang="en-US" sz="2800" dirty="0"/>
              <a:t>What is the average price per room for reservations involving children?</a:t>
            </a:r>
            <a:endParaRPr lang="en-IN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05F76B-2973-4E1B-97F7-39AE40E63013}"/>
              </a:ext>
            </a:extLst>
          </p:cNvPr>
          <p:cNvSpPr/>
          <p:nvPr/>
        </p:nvSpPr>
        <p:spPr>
          <a:xfrm>
            <a:off x="6443830" y="2902772"/>
            <a:ext cx="2345167" cy="40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CEFE61-D2CD-4B3B-8064-208FE4107E35}"/>
              </a:ext>
            </a:extLst>
          </p:cNvPr>
          <p:cNvSpPr/>
          <p:nvPr/>
        </p:nvSpPr>
        <p:spPr>
          <a:xfrm>
            <a:off x="6443829" y="4546897"/>
            <a:ext cx="2345167" cy="35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4978BF-F8C5-4AAD-A1AB-F282138781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41402" y="3473822"/>
            <a:ext cx="4496697" cy="90812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5DB261-E158-4269-9F7B-28AA6B07EC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4136" y="5066851"/>
            <a:ext cx="1807285" cy="699247"/>
          </a:xfrm>
        </p:spPr>
      </p:pic>
    </p:spTree>
    <p:extLst>
      <p:ext uri="{BB962C8B-B14F-4D97-AF65-F5344CB8AC3E}">
        <p14:creationId xmlns:p14="http://schemas.microsoft.com/office/powerpoint/2010/main" val="1215004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C17A-0BAB-43EB-AA93-C8B7D990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8" y="1724810"/>
            <a:ext cx="8165054" cy="1057836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Query 4.</a:t>
            </a:r>
            <a:br>
              <a:rPr lang="en-US" sz="2800" b="1" dirty="0"/>
            </a:br>
            <a:r>
              <a:rPr lang="en-US" sz="2800" dirty="0"/>
              <a:t>How many reservations were made for the year 20xx</a:t>
            </a:r>
            <a:br>
              <a:rPr lang="en-US" sz="2800" dirty="0"/>
            </a:br>
            <a:r>
              <a:rPr lang="en-US" sz="2800" dirty="0"/>
              <a:t> (replace XX with the desired year)?</a:t>
            </a:r>
            <a:endParaRPr lang="en-IN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05F76B-2973-4E1B-97F7-39AE40E63013}"/>
              </a:ext>
            </a:extLst>
          </p:cNvPr>
          <p:cNvSpPr/>
          <p:nvPr/>
        </p:nvSpPr>
        <p:spPr>
          <a:xfrm>
            <a:off x="6443830" y="2902772"/>
            <a:ext cx="2345167" cy="40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CEFE61-D2CD-4B3B-8064-208FE4107E35}"/>
              </a:ext>
            </a:extLst>
          </p:cNvPr>
          <p:cNvSpPr/>
          <p:nvPr/>
        </p:nvSpPr>
        <p:spPr>
          <a:xfrm>
            <a:off x="6443829" y="4546897"/>
            <a:ext cx="2345167" cy="35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E1ABE8-43BF-4150-BA36-A867353F3B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84433" y="3428998"/>
            <a:ext cx="3861995" cy="952948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6007557-2133-43C7-9527-45E76EC69A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22453" y="5066851"/>
            <a:ext cx="1787918" cy="690070"/>
          </a:xfrm>
        </p:spPr>
      </p:pic>
    </p:spTree>
    <p:extLst>
      <p:ext uri="{BB962C8B-B14F-4D97-AF65-F5344CB8AC3E}">
        <p14:creationId xmlns:p14="http://schemas.microsoft.com/office/powerpoint/2010/main" val="1601860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C17A-0BAB-43EB-AA93-C8B7D9904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8" y="1724810"/>
            <a:ext cx="8165054" cy="1057836"/>
          </a:xfrm>
        </p:spPr>
        <p:txBody>
          <a:bodyPr>
            <a:normAutofit/>
          </a:bodyPr>
          <a:lstStyle/>
          <a:p>
            <a:r>
              <a:rPr lang="en-US" sz="2800" b="1" dirty="0"/>
              <a:t>Query 5.</a:t>
            </a:r>
            <a:br>
              <a:rPr lang="en-US" sz="2800" b="1" dirty="0"/>
            </a:br>
            <a:r>
              <a:rPr lang="en-US" sz="2800" dirty="0"/>
              <a:t>What is the most commonly booked room type?</a:t>
            </a:r>
            <a:endParaRPr lang="en-IN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05F76B-2973-4E1B-97F7-39AE40E63013}"/>
              </a:ext>
            </a:extLst>
          </p:cNvPr>
          <p:cNvSpPr/>
          <p:nvPr/>
        </p:nvSpPr>
        <p:spPr>
          <a:xfrm>
            <a:off x="6443830" y="2902772"/>
            <a:ext cx="2345167" cy="40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Query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CEFE61-D2CD-4B3B-8064-208FE4107E35}"/>
              </a:ext>
            </a:extLst>
          </p:cNvPr>
          <p:cNvSpPr/>
          <p:nvPr/>
        </p:nvSpPr>
        <p:spPr>
          <a:xfrm>
            <a:off x="6443830" y="4778183"/>
            <a:ext cx="2345167" cy="35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50FD71-822D-4EE4-B3C7-1822E172F9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90795" y="3428998"/>
            <a:ext cx="4636546" cy="1218306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3BE7630-45CE-461E-A34F-DF44769F2D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8526" y="5264065"/>
            <a:ext cx="2495773" cy="777526"/>
          </a:xfrm>
        </p:spPr>
      </p:pic>
    </p:spTree>
    <p:extLst>
      <p:ext uri="{BB962C8B-B14F-4D97-AF65-F5344CB8AC3E}">
        <p14:creationId xmlns:p14="http://schemas.microsoft.com/office/powerpoint/2010/main" val="2916863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828058_Team organization chart_SL_V1.potx" id="{EDF7E32A-832F-4777-B7B7-7A99F8FD625C}" vid="{A48A3D83-8A04-49AF-BE75-CD5B39BE0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67D6E6-D1D9-437E-BD08-E13DACBDF7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D7FB66-5AEF-4592-ADF0-E0DD5FFC51DC}">
  <ds:schemaRefs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www.w3.org/XML/1998/namespace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8B6C6B5-25A7-4002-8DA6-82C2DD0691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Team organization chart</Template>
  <TotalTime>0</TotalTime>
  <Words>561</Words>
  <Application>Microsoft Office PowerPoint</Application>
  <PresentationFormat>Widescreen</PresentationFormat>
  <Paragraphs>66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Corbel</vt:lpstr>
      <vt:lpstr>Basis</vt:lpstr>
      <vt:lpstr>HOTEL RESERVATION ANALYSIS WITH SQL</vt:lpstr>
      <vt:lpstr>OVERVIEW</vt:lpstr>
      <vt:lpstr>About Dataset</vt:lpstr>
      <vt:lpstr>Hotel Reservation dataset</vt:lpstr>
      <vt:lpstr>Query 1.  What is the total number of reservations in the dataset?</vt:lpstr>
      <vt:lpstr>Query 2.  Which meal plan is the most popular among guests?</vt:lpstr>
      <vt:lpstr>Query 3. What is the average price per room for reservations involving children?</vt:lpstr>
      <vt:lpstr>Query 4. How many reservations were made for the year 20xx  (replace XX with the desired year)?</vt:lpstr>
      <vt:lpstr>Query 5. What is the most commonly booked room type?</vt:lpstr>
      <vt:lpstr>Query 6. How many reservations fall on a weekend (no_of_weekend_nights &gt; 0)?</vt:lpstr>
      <vt:lpstr>Query 7. What is the highest and lowest lead time for reservations?</vt:lpstr>
      <vt:lpstr>Query 8. What is the most common market segment type for reservations?</vt:lpstr>
      <vt:lpstr>Query 9. How many reservations have a booking status of "Confirmed"?</vt:lpstr>
      <vt:lpstr>Query 10. What is the total number of adults and children across all reservations?</vt:lpstr>
      <vt:lpstr>Query 11. What is the average number of weekend nights for reservations involving children?</vt:lpstr>
      <vt:lpstr>Query 12. How many reservations were made in each month of the year?</vt:lpstr>
      <vt:lpstr>Query 13. What is the average number of nights (both weekend and weekday) spent by guests for each room type?</vt:lpstr>
      <vt:lpstr>Query 14. For reservations involving children, what is the most common room type, and what is the average price for that room type?</vt:lpstr>
      <vt:lpstr>Query 15. Find the market segment type that generates the highest average price per room.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2024-06-24T10:46:25Z</dcterms:created>
  <dcterms:modified xsi:type="dcterms:W3CDTF">2024-07-05T04:51:35Z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