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715000" cx="9144000"/>
  <p:notesSz cx="6858000" cy="9144000"/>
  <p:embeddedFontLst>
    <p:embeddedFont>
      <p:font typeface="Courier Prime"/>
      <p:regular r:id="rId38"/>
      <p:bold r:id="rId39"/>
      <p:italic r:id="rId40"/>
      <p:boldItalic r:id="rId41"/>
    </p:embeddedFont>
    <p:embeddedFont>
      <p:font typeface="Cambria Math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95A25D-E7AB-4317-8FF1-0AD8D188B71E}">
  <a:tblStyle styleId="{1395A25D-E7AB-4317-8FF1-0AD8D188B7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  <p:guide pos="3324" orient="horz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urierPrime-italic.fntdata"/><Relationship Id="rId20" Type="http://schemas.openxmlformats.org/officeDocument/2006/relationships/slide" Target="slides/slide14.xml"/><Relationship Id="rId42" Type="http://schemas.openxmlformats.org/officeDocument/2006/relationships/font" Target="fonts/CambriaMath-regular.fntdata"/><Relationship Id="rId41" Type="http://schemas.openxmlformats.org/officeDocument/2006/relationships/font" Target="fonts/CourierPrime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urierPrime-bold.fntdata"/><Relationship Id="rId16" Type="http://schemas.openxmlformats.org/officeDocument/2006/relationships/slide" Target="slides/slide10.xml"/><Relationship Id="rId38" Type="http://schemas.openxmlformats.org/officeDocument/2006/relationships/font" Target="fonts/CourierPrim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004303ed_0_6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004303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004303ed_0_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004303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004303ed_0_8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004303e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004303ed_0_8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004303e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004303ed_0_9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004303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2004303ed_0_10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2004303e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004303ed_0_1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2004303e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004303ed_0_1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2004303e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004303ed_0_14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004303e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2004303ed_0_1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2004303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f9ab1ee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004303ed_0_1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004303e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2004303ed_0_1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2004303e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2004303ed_0_17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2004303e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004303ed_0_20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2004303e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2004303ed_0_1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2004303e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2004303ed_0_18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2004303e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2004303ed_0_20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2004303e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004303ed_0_2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2004303e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004303ed_0_2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2004303e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2004303ed_0_2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2004303e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2004303ed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d200430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2004303ed_0_2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2004303e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8c8f74938_0_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8c8f749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2004303ed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2004303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004303ed_0_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004303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004303ed_0_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004303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004303ed_0_3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004303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004303ed_0_4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004303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004303ed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004303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10" name="Google Shape;10;p2" title="jhjdhfjsdh"/>
          <p:cNvSpPr txBox="1"/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12" name="Google Shape;12;p2" title="jhjdhfjsdh"/>
          <p:cNvSpPr txBox="1"/>
          <p:nvPr>
            <p:ph idx="3" type="ctrTitle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 flipH="1" rot="10800000">
            <a:off x="383286" y="1220828"/>
            <a:ext cx="8594700" cy="1200"/>
          </a:xfrm>
          <a:prstGeom prst="straightConnector1">
            <a:avLst/>
          </a:prstGeom>
          <a:noFill/>
          <a:ln cap="flat" cmpd="sng" w="19050">
            <a:solidFill>
              <a:srgbClr val="8B0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3" name="Google Shape;23;p4" title="jhjdhfjsdh"/>
          <p:cNvSpPr txBox="1"/>
          <p:nvPr>
            <p:ph idx="2" type="ctrTitle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4" name="Google Shape;24;p4" title="jhjdhfjsdh"/>
          <p:cNvSpPr txBox="1"/>
          <p:nvPr>
            <p:ph idx="3" type="ctrTitle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47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4758" y="526184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webs.um.es/aros/papers/pdfs/ralves-isca19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webs.um.es/aros/papers/pdfs/ralves-isca19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webs.um.es/aros/papers/pdfs/ralves-isca19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webs.um.es/aros/papers/pdfs/ralves-isca19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s://webs.um.es/aros/papers/pdfs/ralves-isca19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hyperlink" Target="https://webs.um.es/aros/papers/pdfs/ralves-isca19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webs.um.es/aros/papers/pdfs/ralves-isca19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https://webs.um.es/aros/papers/pdfs/ralves-isca19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hyperlink" Target="https://webs.um.es/aros/papers/pdfs/ralves-isca19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webs.um.es/aros/papers/pdfs/ralves-isca19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hyperlink" Target="https://webs.um.es/aros/papers/pdfs/ralves-isca19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hyperlink" Target="https://webs.um.es/aros/papers/pdfs/ralves-isca19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hyperlink" Target="https://webs.um.es/aros/papers/pdfs/ralves-isca19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webs.um.es/aros/papers/pdfs/ralves-isca19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webs.um.es/aros/papers/pdfs/ralves-isca19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webs.um.es/aros/papers/pdfs/ralves-isca19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webs.um.es/aros/papers/pdfs/ralves-isca1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2" type="ctrTitle"/>
          </p:nvPr>
        </p:nvSpPr>
        <p:spPr>
          <a:xfrm>
            <a:off x="311700" y="470639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chemeClr val="dk1"/>
                </a:solidFill>
              </a:rPr>
              <a:t>CS-773 Paper Presentation</a:t>
            </a:r>
            <a:br>
              <a:rPr lang="en" sz="2500">
                <a:solidFill>
                  <a:schemeClr val="dk1"/>
                </a:solidFill>
              </a:rPr>
            </a:br>
            <a:br>
              <a:rPr lang="en" sz="2500">
                <a:solidFill>
                  <a:schemeClr val="dk1"/>
                </a:solidFill>
              </a:rPr>
            </a:br>
            <a:br>
              <a:rPr b="1" lang="en" sz="5400"/>
            </a:br>
            <a:r>
              <a:rPr b="1" lang="en" sz="3500"/>
              <a:t>Filter Caching for free: The untapped potential of the Store Buffer</a:t>
            </a:r>
            <a:endParaRPr b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2400"/>
            </a:b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rgbClr val="000000"/>
                </a:solidFill>
              </a:rPr>
              <a:t>Prajeeth.S</a:t>
            </a:r>
            <a:br>
              <a:rPr lang="en" sz="25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Team(#4) Spectredown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190050117@iitb.ac.in</a:t>
            </a:r>
            <a:endParaRPr sz="200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L1/TLB accesses using SQ/SB		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If data in SQ/SB =&gt; no L1/TLB access =&gt; low latency, energy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If miss then sequential access of SQ/SB &amp; L1 =&gt; high latency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Fix: Accurate prediction of presence in SQ/SB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Need maximum data in SQ/SB =&gt; filter cache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Buffer Cache(SBC)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portion of the unified storage SQ/SB -&gt; S/QBC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On write to L1, move from SB to SBC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Moving from SQ-&gt;SB and SB-&gt;SBC needs only 1 extra head-pointer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Higher hit-rate provided -&gt; eviction from cache when extra space needed</a:t>
            </a:r>
            <a:endParaRPr sz="28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Synonyms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VA-&gt;PA translations needed to avoid synonyms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SQ/SB hold both PA and VA.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If a load hit on a SBC entry whose PA is not known, no extra TLB accesses needed.</a:t>
            </a:r>
            <a:endParaRPr sz="28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Naive Approaches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80526"/>
            <a:ext cx="85206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MESI Protocol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2 Naive solutions: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Forward cache invalidation to </a:t>
            </a:r>
            <a:r>
              <a:rPr lang="en" sz="2600"/>
              <a:t>S/QBC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Flush SBC on any invalidation or downgrade</a:t>
            </a:r>
            <a:endParaRPr sz="26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Optimization 1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Bulk flush </a:t>
            </a:r>
            <a:r>
              <a:rPr lang="en" sz="2600">
                <a:solidFill>
                  <a:schemeClr val="dk1"/>
                </a:solidFill>
              </a:rPr>
              <a:t>only on downgrade from Modified state: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Either M-&gt;I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Or M-&gt;S since we can’t track future changes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Or eviction of cache line in M state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No more flushes on invalidation/eviction of other states compared to Naive #2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SBC Coherence: Leading to Optimization 2</a:t>
            </a:r>
            <a:endParaRPr sz="34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Life of Cache lines &gt;&gt; Life of SBC entries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downgrade of M state might not be in cache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Store “epoch” of data -&gt; flush SBC entries with same epoch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Use multi-colored dirty bits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For 2 colors - Flush entries from SBC having the same color as that of the L1 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Optimization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80526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C3FC0"/>
                </a:solidFill>
              </a:rPr>
              <a:t>SQ</a:t>
            </a:r>
            <a:r>
              <a:rPr lang="en" sz="2600"/>
              <a:t>, </a:t>
            </a:r>
            <a:r>
              <a:rPr lang="en" sz="2600">
                <a:solidFill>
                  <a:srgbClr val="3C78D8"/>
                </a:solidFill>
              </a:rPr>
              <a:t>SB, </a:t>
            </a:r>
            <a:r>
              <a:rPr lang="en" sz="2600"/>
              <a:t>SBC</a:t>
            </a:r>
            <a:r>
              <a:rPr lang="en" sz="2600">
                <a:solidFill>
                  <a:srgbClr val="3C78D8"/>
                </a:solidFill>
              </a:rPr>
              <a:t>/</a:t>
            </a:r>
            <a:r>
              <a:rPr lang="en" sz="2600">
                <a:solidFill>
                  <a:srgbClr val="FF0000"/>
                </a:solidFill>
              </a:rPr>
              <a:t>SBC </a:t>
            </a:r>
            <a:r>
              <a:rPr lang="en" sz="2600">
                <a:solidFill>
                  <a:schemeClr val="dk1"/>
                </a:solidFill>
              </a:rPr>
              <a:t>(Assuming 2 colors)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6788"/>
            <a:ext cx="8839204" cy="12214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11700" y="4188250"/>
            <a:ext cx="839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Black epoch write: Dirty Data from SB written to L1 with black dirty bit set, moved to SBC</a:t>
            </a:r>
            <a:endParaRPr sz="1900"/>
          </a:p>
        </p:txBody>
      </p:sp>
      <p:sp>
        <p:nvSpPr>
          <p:cNvPr id="155" name="Google Shape;155;p22"/>
          <p:cNvSpPr txBox="1"/>
          <p:nvPr/>
        </p:nvSpPr>
        <p:spPr>
          <a:xfrm>
            <a:off x="6323663" y="5187100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Optimization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280526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C3FC0"/>
                </a:solidFill>
              </a:rPr>
              <a:t>SQ</a:t>
            </a:r>
            <a:r>
              <a:rPr lang="en" sz="2600"/>
              <a:t>, </a:t>
            </a:r>
            <a:r>
              <a:rPr lang="en" sz="2600">
                <a:solidFill>
                  <a:srgbClr val="3C78D8"/>
                </a:solidFill>
              </a:rPr>
              <a:t>SB, </a:t>
            </a:r>
            <a:r>
              <a:rPr lang="en" sz="2600"/>
              <a:t>SBC</a:t>
            </a:r>
            <a:r>
              <a:rPr lang="en" sz="2600">
                <a:solidFill>
                  <a:srgbClr val="3C78D8"/>
                </a:solidFill>
              </a:rPr>
              <a:t>/</a:t>
            </a:r>
            <a:r>
              <a:rPr lang="en" sz="2600">
                <a:solidFill>
                  <a:srgbClr val="FF0000"/>
                </a:solidFill>
              </a:rPr>
              <a:t>SBC </a:t>
            </a:r>
            <a:r>
              <a:rPr lang="en" sz="2600">
                <a:solidFill>
                  <a:schemeClr val="dk1"/>
                </a:solidFill>
              </a:rPr>
              <a:t>(Assuming 2 colors)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569600" y="4095088"/>
            <a:ext cx="821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Black epoch - Invalidation/Downgrade of non-black data: No effect on SBC</a:t>
            </a:r>
            <a:endParaRPr sz="22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0313"/>
            <a:ext cx="8839204" cy="123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Optimization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280526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C3FC0"/>
                </a:solidFill>
              </a:rPr>
              <a:t>SQ</a:t>
            </a:r>
            <a:r>
              <a:rPr lang="en" sz="2600"/>
              <a:t>, </a:t>
            </a:r>
            <a:r>
              <a:rPr lang="en" sz="2600">
                <a:solidFill>
                  <a:srgbClr val="3C78D8"/>
                </a:solidFill>
              </a:rPr>
              <a:t>SB, </a:t>
            </a:r>
            <a:r>
              <a:rPr lang="en" sz="2600"/>
              <a:t>SBC</a:t>
            </a:r>
            <a:r>
              <a:rPr lang="en" sz="2600">
                <a:solidFill>
                  <a:srgbClr val="3C78D8"/>
                </a:solidFill>
              </a:rPr>
              <a:t>/</a:t>
            </a:r>
            <a:r>
              <a:rPr lang="en" sz="2600">
                <a:solidFill>
                  <a:srgbClr val="FF0000"/>
                </a:solidFill>
              </a:rPr>
              <a:t>SBC </a:t>
            </a:r>
            <a:r>
              <a:rPr lang="en" sz="2600">
                <a:solidFill>
                  <a:schemeClr val="dk1"/>
                </a:solidFill>
              </a:rPr>
              <a:t>(Assuming 2 colors)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11700" y="4188250"/>
            <a:ext cx="839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Black data Invalidation/Downgrade: Flush all entries in SBC that are black and change epoch to red</a:t>
            </a:r>
            <a:endParaRPr sz="19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4163"/>
            <a:ext cx="8839204" cy="11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Optimization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280526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C3FC0"/>
                </a:solidFill>
              </a:rPr>
              <a:t>SQ</a:t>
            </a:r>
            <a:r>
              <a:rPr lang="en" sz="2600"/>
              <a:t>, </a:t>
            </a:r>
            <a:r>
              <a:rPr lang="en" sz="2600">
                <a:solidFill>
                  <a:srgbClr val="3C78D8"/>
                </a:solidFill>
              </a:rPr>
              <a:t>SB, </a:t>
            </a:r>
            <a:r>
              <a:rPr lang="en" sz="2600"/>
              <a:t>SBC</a:t>
            </a:r>
            <a:r>
              <a:rPr lang="en" sz="2600">
                <a:solidFill>
                  <a:srgbClr val="3C78D8"/>
                </a:solidFill>
              </a:rPr>
              <a:t>/</a:t>
            </a:r>
            <a:r>
              <a:rPr lang="en" sz="2600">
                <a:solidFill>
                  <a:srgbClr val="FF0000"/>
                </a:solidFill>
              </a:rPr>
              <a:t>SBC </a:t>
            </a:r>
            <a:r>
              <a:rPr lang="en" sz="2600">
                <a:solidFill>
                  <a:schemeClr val="dk1"/>
                </a:solidFill>
              </a:rPr>
              <a:t>(Assuming 2 colors)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11700" y="4188250"/>
            <a:ext cx="839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Red</a:t>
            </a:r>
            <a:r>
              <a:rPr lang="en" sz="1900"/>
              <a:t> epoch write: Dirty Data from SB written to L1 with red dirty bit set, moved to SBC</a:t>
            </a:r>
            <a:endParaRPr sz="19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" y="2233063"/>
            <a:ext cx="8839199" cy="124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06316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Plan: </a:t>
            </a:r>
            <a:endParaRPr sz="3500"/>
          </a:p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Introduction to SQ/SB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Issues with current store queues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Store Buffer Cache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Coherence and Synonyms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Results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Optimization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80526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C3FC0"/>
                </a:solidFill>
              </a:rPr>
              <a:t>SQ</a:t>
            </a:r>
            <a:r>
              <a:rPr lang="en" sz="2600"/>
              <a:t>, </a:t>
            </a:r>
            <a:r>
              <a:rPr lang="en" sz="2600">
                <a:solidFill>
                  <a:srgbClr val="3C78D8"/>
                </a:solidFill>
              </a:rPr>
              <a:t>SB, </a:t>
            </a:r>
            <a:r>
              <a:rPr lang="en" sz="2600"/>
              <a:t>SBC</a:t>
            </a:r>
            <a:r>
              <a:rPr lang="en" sz="2600">
                <a:solidFill>
                  <a:srgbClr val="3C78D8"/>
                </a:solidFill>
              </a:rPr>
              <a:t>/</a:t>
            </a:r>
            <a:r>
              <a:rPr lang="en" sz="2600">
                <a:solidFill>
                  <a:srgbClr val="FF0000"/>
                </a:solidFill>
              </a:rPr>
              <a:t>SBC </a:t>
            </a:r>
            <a:r>
              <a:rPr lang="en" sz="2600">
                <a:solidFill>
                  <a:schemeClr val="dk1"/>
                </a:solidFill>
              </a:rPr>
              <a:t>(Assuming 2 colors)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11700" y="4188250"/>
            <a:ext cx="839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Red</a:t>
            </a:r>
            <a:r>
              <a:rPr lang="en" sz="1900"/>
              <a:t> epoch - Invalidation/Downgrade of Black data - no effect on SBC</a:t>
            </a:r>
            <a:endParaRPr sz="19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5313"/>
            <a:ext cx="8839204" cy="12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SBC Coherence: Optimization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280526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C3FC0"/>
                </a:solidFill>
              </a:rPr>
              <a:t>SQ</a:t>
            </a:r>
            <a:r>
              <a:rPr lang="en" sz="2600"/>
              <a:t>, </a:t>
            </a:r>
            <a:r>
              <a:rPr lang="en" sz="2600">
                <a:solidFill>
                  <a:srgbClr val="3C78D8"/>
                </a:solidFill>
              </a:rPr>
              <a:t>SB, </a:t>
            </a:r>
            <a:r>
              <a:rPr lang="en" sz="2600"/>
              <a:t>SBC</a:t>
            </a:r>
            <a:r>
              <a:rPr lang="en" sz="2600">
                <a:solidFill>
                  <a:srgbClr val="3C78D8"/>
                </a:solidFill>
              </a:rPr>
              <a:t>/</a:t>
            </a:r>
            <a:r>
              <a:rPr lang="en" sz="2600">
                <a:solidFill>
                  <a:srgbClr val="FF0000"/>
                </a:solidFill>
              </a:rPr>
              <a:t>SBC </a:t>
            </a:r>
            <a:r>
              <a:rPr lang="en" sz="2600">
                <a:solidFill>
                  <a:schemeClr val="dk1"/>
                </a:solidFill>
              </a:rPr>
              <a:t>(Assuming 2 colors)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311700" y="4188250"/>
            <a:ext cx="839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Red data Invalidation / Downgrade - Flush out the red data from SBC, change epoch to black</a:t>
            </a:r>
            <a:endParaRPr sz="1900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8626"/>
            <a:ext cx="8839200" cy="107773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SBC Coherence: Optimization 2 Extensions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280521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2 colors can generalized to any number of colors.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N bits gives 2^N - 1 colors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Alternative: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Red -&gt; maybe in SBC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Black -&gt; not in SBC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On flush switch all red-&gt;black in cache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Red shows only last epoch at any time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SBC Coherence: flash-rest v/s 3 colors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25" y="1336301"/>
            <a:ext cx="6367252" cy="40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SBC Coherence: flash-rest v/s 3 colors</a:t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7866"/>
            <a:ext cx="8839204" cy="269751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536425" y="4394575"/>
            <a:ext cx="595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7/15/flash reset almost optimal, 3 colors good enough</a:t>
            </a:r>
            <a:endParaRPr sz="1900"/>
          </a:p>
        </p:txBody>
      </p:sp>
      <p:sp>
        <p:nvSpPr>
          <p:cNvPr id="229" name="Google Shape;229;p30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Predicting hits: </a:t>
            </a:r>
            <a:r>
              <a:rPr lang="en" sz="3100"/>
              <a:t>Memory Dependence Predictor</a:t>
            </a:r>
            <a:endParaRPr sz="3100"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6488700" y="1280525"/>
            <a:ext cx="2343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Modern systems can predict which level of cache data is in.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Can be used to reduce latency due to filter cache</a:t>
            </a:r>
            <a:endParaRPr sz="2600"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" y="1549166"/>
            <a:ext cx="6183901" cy="363002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3651838" y="5314800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With Predictor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2109525" y="5039100"/>
            <a:ext cx="543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Memory dependence predictor reduces hit ratio </a:t>
            </a:r>
            <a:endParaRPr sz="1900"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00" y="1266650"/>
            <a:ext cx="6139126" cy="389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6830988" y="5304800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 </a:t>
            </a:r>
            <a:r>
              <a:rPr lang="en"/>
              <a:t>Energy</a:t>
            </a:r>
            <a:r>
              <a:rPr lang="en"/>
              <a:t> Savings</a:t>
            </a:r>
            <a:endParaRPr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3029850" y="4800600"/>
            <a:ext cx="308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Dynamic Energy Savings</a:t>
            </a:r>
            <a:endParaRPr sz="1900"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14" y="1426802"/>
            <a:ext cx="6065573" cy="347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Energy Savings</a:t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3468150" y="5039100"/>
            <a:ext cx="220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Parallel Workloads</a:t>
            </a:r>
            <a:endParaRPr sz="1900"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55" y="1332352"/>
            <a:ext cx="6148681" cy="37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IPC</a:t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3356338" y="5039100"/>
            <a:ext cx="257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IPC Improvements</a:t>
            </a:r>
            <a:endParaRPr sz="1900"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38" y="1296200"/>
            <a:ext cx="6381375" cy="360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Queue(SQ):</a:t>
            </a:r>
            <a:endParaRPr/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SQ </a:t>
            </a:r>
            <a:r>
              <a:rPr lang="en" sz="2700"/>
              <a:t>allows ordering of stores - TSO memory model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Two purposes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</a:rPr>
              <a:t>SQ - In-order store commit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</a:rPr>
              <a:t>O3 loads fetch from uncommitted stores done before load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and Worst cases</a:t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1" name="Google Shape;281;p36"/>
          <p:cNvGraphicFramePr/>
          <p:nvPr/>
        </p:nvGraphicFramePr>
        <p:xfrm>
          <a:off x="421200" y="15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{1395A25D-E7AB-4317-8FF1-0AD8D188B71E}</a:tableStyleId>
              </a:tblPr>
              <a:tblGrid>
                <a:gridCol w="2102775"/>
                <a:gridCol w="2102775"/>
                <a:gridCol w="2102775"/>
                <a:gridCol w="2102775"/>
              </a:tblGrid>
              <a:tr h="6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Read Locality(Y/N)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Predictor Accuracy(Y/N)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Energy 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Performance</a:t>
                      </a:r>
                      <a:r>
                        <a:rPr lang="en" sz="19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Improvement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Improvement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Same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May Reduce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Discuss: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Coherence for weaker </a:t>
            </a:r>
            <a:r>
              <a:rPr lang="en" sz="2700"/>
              <a:t>memory</a:t>
            </a:r>
            <a:r>
              <a:rPr lang="en" sz="2700"/>
              <a:t> models?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Claims that Memory Dependence Predictors already exists. Is it true?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Buffer(SB):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Stalls at SQ during commit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To reduce latency - stores moved from SQ to SB on commit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Merged with SQ as circular FIFO queue</a:t>
            </a:r>
            <a:endParaRPr sz="2800"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466152"/>
            <a:ext cx="7027576" cy="15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/>
        </p:nvSpPr>
        <p:spPr>
          <a:xfrm>
            <a:off x="5684050" y="514762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for Improvements in SQ/SB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748175" y="1775700"/>
            <a:ext cx="32370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 Utilization due to: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Small size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Aggressive eviction policy</a:t>
            </a:r>
            <a:endParaRPr sz="2400"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5" y="1449775"/>
            <a:ext cx="5218776" cy="29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/>
        </p:nvSpPr>
        <p:spPr>
          <a:xfrm>
            <a:off x="1806963" y="4877400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Scope for Improvements in SQ/SB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437125" y="1918475"/>
            <a:ext cx="23538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Optimal SQ/SB has a much higher hit ratio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425"/>
            <a:ext cx="5867824" cy="33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/>
        </p:nvSpPr>
        <p:spPr>
          <a:xfrm>
            <a:off x="1889513" y="5077500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Scope for Improvements in SQ/SB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Current design has low hit ratio in SQ/SB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Reduces benefit of low latency, low energy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Large fraction of L</a:t>
            </a:r>
            <a:r>
              <a:rPr lang="en" sz="2700"/>
              <a:t>oad’s</a:t>
            </a:r>
            <a:r>
              <a:rPr lang="en" sz="2700"/>
              <a:t> can be fetched from SQ/SB rather than L1</a:t>
            </a:r>
            <a:endParaRPr sz="27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Cache: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 very small cache between CPU and L1.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Lower latency and power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But, small size =&gt; low hit rate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High evictions and writes on load =&gt; bad performance</a:t>
            </a:r>
            <a:endParaRPr sz="27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SQ/SB as Filter Cache?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All stores go through SQ/SB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Must be probed on loads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SQ/SB pays filter-cache costs without benefits</a:t>
            </a:r>
            <a:endParaRPr sz="27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-1926" l="0" r="-6951" t="0"/>
          <a:stretch/>
        </p:blipFill>
        <p:spPr>
          <a:xfrm>
            <a:off x="943825" y="2822375"/>
            <a:ext cx="4923956" cy="281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725963" y="52386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Image taken from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here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