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1"/>
  </p:notesMasterIdLst>
  <p:handoutMasterIdLst>
    <p:handoutMasterId r:id="rId12"/>
  </p:handoutMasterIdLst>
  <p:sldIdLst>
    <p:sldId id="258" r:id="rId5"/>
    <p:sldId id="259" r:id="rId6"/>
    <p:sldId id="263" r:id="rId7"/>
    <p:sldId id="265"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p:scale>
          <a:sx n="145" d="100"/>
          <a:sy n="145" d="100"/>
        </p:scale>
        <p:origin x="120" y="14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3/16/18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3/16/18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3/16/18</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3/16/18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3/16/18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3/16/18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3/16/18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3/16/18</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3/16/18</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3/16/18</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3/16/18</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3/16/18</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3/16/18</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3/16/18</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at Cooperstown</a:t>
            </a:r>
          </a:p>
        </p:txBody>
      </p:sp>
      <p:sp>
        <p:nvSpPr>
          <p:cNvPr id="3" name="Subtitle 2"/>
          <p:cNvSpPr>
            <a:spLocks noGrp="1"/>
          </p:cNvSpPr>
          <p:nvPr>
            <p:ph type="subTitle" idx="1"/>
          </p:nvPr>
        </p:nvSpPr>
        <p:spPr/>
        <p:txBody>
          <a:bodyPr/>
          <a:lstStyle/>
          <a:p>
            <a:r>
              <a:rPr lang="en-US" dirty="0"/>
              <a:t>By:  Prajit Ramaprasad and Kris King </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Purpose</a:t>
            </a:r>
          </a:p>
        </p:txBody>
      </p:sp>
      <p:sp>
        <p:nvSpPr>
          <p:cNvPr id="14" name="Content Placeholder 13"/>
          <p:cNvSpPr>
            <a:spLocks noGrp="1"/>
          </p:cNvSpPr>
          <p:nvPr>
            <p:ph idx="1"/>
          </p:nvPr>
        </p:nvSpPr>
        <p:spPr>
          <a:xfrm>
            <a:off x="1219200" y="1783560"/>
            <a:ext cx="5612423" cy="4572000"/>
          </a:xfrm>
        </p:spPr>
        <p:txBody>
          <a:bodyPr>
            <a:normAutofit lnSpcReduction="10000"/>
          </a:bodyPr>
          <a:lstStyle/>
          <a:p>
            <a:pPr lvl="0"/>
            <a:r>
              <a:rPr lang="en-US" dirty="0"/>
              <a:t>In the sport driven by analytics, we wanted to use machine learning to sort through the mounds of player data compiled in the total history of the MLB to answer the question of what made a Hall of Famer and if we can predict the future of current players</a:t>
            </a:r>
          </a:p>
        </p:txBody>
      </p:sp>
      <p:pic>
        <p:nvPicPr>
          <p:cNvPr id="1026" name="Picture 2" descr="Image result for cooperstown hall of fame">
            <a:extLst>
              <a:ext uri="{FF2B5EF4-FFF2-40B4-BE49-F238E27FC236}">
                <a16:creationId xmlns="" xmlns:a16="http://schemas.microsoft.com/office/drawing/2014/main" id="{2348D177-6020-43FE-BD3C-7C491CA47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847" y="2461846"/>
            <a:ext cx="4121007" cy="269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30715" y="503272"/>
            <a:ext cx="6271846" cy="914400"/>
          </a:xfrm>
        </p:spPr>
        <p:txBody>
          <a:bodyPr/>
          <a:lstStyle/>
          <a:p>
            <a:r>
              <a:rPr lang="en-US" dirty="0"/>
              <a:t>Wrangling and Munging</a:t>
            </a:r>
          </a:p>
        </p:txBody>
      </p:sp>
      <p:sp>
        <p:nvSpPr>
          <p:cNvPr id="14" name="Content Placeholder 13"/>
          <p:cNvSpPr>
            <a:spLocks noGrp="1"/>
          </p:cNvSpPr>
          <p:nvPr>
            <p:ph idx="1"/>
          </p:nvPr>
        </p:nvSpPr>
        <p:spPr>
          <a:xfrm>
            <a:off x="457199" y="1581337"/>
            <a:ext cx="10726616" cy="4572000"/>
          </a:xfrm>
        </p:spPr>
        <p:txBody>
          <a:bodyPr>
            <a:normAutofit lnSpcReduction="10000"/>
          </a:bodyPr>
          <a:lstStyle/>
          <a:p>
            <a:pPr lvl="0"/>
            <a:r>
              <a:rPr lang="en-US" dirty="0"/>
              <a:t>We used the </a:t>
            </a:r>
            <a:r>
              <a:rPr lang="en-US" dirty="0" err="1"/>
              <a:t>Lahman’s</a:t>
            </a:r>
            <a:r>
              <a:rPr lang="en-US" dirty="0"/>
              <a:t> baseball SQL database to pull all baseball data from 1871 – 2016</a:t>
            </a:r>
          </a:p>
          <a:p>
            <a:pPr lvl="0"/>
            <a:r>
              <a:rPr lang="en-US" dirty="0"/>
              <a:t>From the SQL library we used the hitting data, fielding data, pitching data, and the Hall of Fame data tables </a:t>
            </a:r>
          </a:p>
          <a:p>
            <a:pPr lvl="0"/>
            <a:r>
              <a:rPr lang="en-US" dirty="0"/>
              <a:t>Since the data was in single season format, we used Pandas to sum up cumulative stats for all the players</a:t>
            </a:r>
          </a:p>
          <a:p>
            <a:pPr lvl="0"/>
            <a:r>
              <a:rPr lang="en-US" dirty="0"/>
              <a:t>We also created a Python application to scrape the career WAR for each player in our list </a:t>
            </a:r>
            <a:r>
              <a:rPr lang="en-US" dirty="0" smtClean="0"/>
              <a:t>from </a:t>
            </a:r>
            <a:r>
              <a:rPr lang="en-US" dirty="0" err="1" smtClean="0"/>
              <a:t>baseballreference.com</a:t>
            </a:r>
            <a:endParaRPr lang="en-US" dirty="0"/>
          </a:p>
          <a:p>
            <a:pPr lvl="0"/>
            <a:r>
              <a:rPr lang="en-US" dirty="0"/>
              <a:t>After that we created separate CSVs for hitters and pitchers to work </a:t>
            </a:r>
            <a:r>
              <a:rPr lang="en-US" dirty="0" smtClean="0"/>
              <a:t>from</a:t>
            </a:r>
            <a:endParaRPr lang="en-US" dirty="0"/>
          </a:p>
        </p:txBody>
      </p:sp>
    </p:spTree>
    <p:extLst>
      <p:ext uri="{BB962C8B-B14F-4D97-AF65-F5344CB8AC3E}">
        <p14:creationId xmlns:p14="http://schemas.microsoft.com/office/powerpoint/2010/main" val="290694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672" y="2752695"/>
            <a:ext cx="4498848" cy="3749040"/>
          </a:xfrm>
          <a:prstGeom prst="rect">
            <a:avLst/>
          </a:prstGeom>
        </p:spPr>
      </p:pic>
      <p:sp>
        <p:nvSpPr>
          <p:cNvPr id="13" name="Title 12"/>
          <p:cNvSpPr>
            <a:spLocks noGrp="1"/>
          </p:cNvSpPr>
          <p:nvPr>
            <p:ph type="title"/>
          </p:nvPr>
        </p:nvSpPr>
        <p:spPr/>
        <p:txBody>
          <a:bodyPr/>
          <a:lstStyle/>
          <a:p>
            <a:r>
              <a:rPr lang="en-US" dirty="0"/>
              <a:t>Testing for Hitters</a:t>
            </a:r>
          </a:p>
        </p:txBody>
      </p:sp>
      <p:sp>
        <p:nvSpPr>
          <p:cNvPr id="14" name="Content Placeholder 13"/>
          <p:cNvSpPr>
            <a:spLocks noGrp="1"/>
          </p:cNvSpPr>
          <p:nvPr>
            <p:ph idx="1"/>
          </p:nvPr>
        </p:nvSpPr>
        <p:spPr>
          <a:xfrm>
            <a:off x="334108" y="1228812"/>
            <a:ext cx="5612423" cy="4978557"/>
          </a:xfrm>
        </p:spPr>
        <p:txBody>
          <a:bodyPr>
            <a:normAutofit lnSpcReduction="10000"/>
          </a:bodyPr>
          <a:lstStyle/>
          <a:p>
            <a:r>
              <a:rPr lang="en-US" sz="2800" dirty="0"/>
              <a:t>Filtered using:</a:t>
            </a:r>
          </a:p>
          <a:p>
            <a:pPr lvl="1"/>
            <a:r>
              <a:rPr lang="en-US" sz="2000" dirty="0"/>
              <a:t>Slugging Percentage </a:t>
            </a:r>
            <a:r>
              <a:rPr lang="en-US" sz="2000" dirty="0" smtClean="0"/>
              <a:t>&lt; .</a:t>
            </a:r>
            <a:r>
              <a:rPr lang="en-US" sz="2000" dirty="0"/>
              <a:t>700</a:t>
            </a:r>
          </a:p>
          <a:p>
            <a:pPr lvl="1"/>
            <a:r>
              <a:rPr lang="en-US" sz="2000" dirty="0"/>
              <a:t>Batting Average </a:t>
            </a:r>
            <a:r>
              <a:rPr lang="en-US" sz="2000" dirty="0" smtClean="0"/>
              <a:t>&lt; .</a:t>
            </a:r>
            <a:r>
              <a:rPr lang="en-US" sz="2000" dirty="0"/>
              <a:t>400</a:t>
            </a:r>
          </a:p>
          <a:p>
            <a:pPr lvl="1"/>
            <a:r>
              <a:rPr lang="en-US" sz="2000" dirty="0" smtClean="0"/>
              <a:t>Seasons </a:t>
            </a:r>
            <a:r>
              <a:rPr lang="en-US" sz="2000" dirty="0"/>
              <a:t>Played &gt; </a:t>
            </a:r>
            <a:r>
              <a:rPr lang="en-US" sz="2000" dirty="0" smtClean="0"/>
              <a:t>4 &amp; &lt; 28</a:t>
            </a:r>
            <a:endParaRPr lang="en-US" sz="2000" dirty="0"/>
          </a:p>
          <a:p>
            <a:pPr lvl="1"/>
            <a:r>
              <a:rPr lang="en-US" sz="2000" dirty="0" smtClean="0"/>
              <a:t>12035 </a:t>
            </a:r>
            <a:r>
              <a:rPr lang="en-US" sz="2000" dirty="0"/>
              <a:t>/ 680 to 4585 / 677</a:t>
            </a:r>
          </a:p>
          <a:p>
            <a:r>
              <a:rPr lang="en-US" sz="2800" dirty="0"/>
              <a:t>Data used for testing</a:t>
            </a:r>
          </a:p>
          <a:p>
            <a:pPr lvl="1"/>
            <a:r>
              <a:rPr lang="en-US" sz="2000" dirty="0"/>
              <a:t>Batting Average</a:t>
            </a:r>
          </a:p>
          <a:p>
            <a:pPr lvl="1"/>
            <a:r>
              <a:rPr lang="en-US" sz="2000" dirty="0"/>
              <a:t>On-Base Percentage</a:t>
            </a:r>
          </a:p>
          <a:p>
            <a:pPr lvl="1"/>
            <a:r>
              <a:rPr lang="en-US" sz="2000" dirty="0"/>
              <a:t>Slugging Percentage</a:t>
            </a:r>
          </a:p>
          <a:p>
            <a:pPr lvl="1"/>
            <a:r>
              <a:rPr lang="en-US" sz="2000" dirty="0" smtClean="0"/>
              <a:t>WAR</a:t>
            </a:r>
          </a:p>
          <a:p>
            <a:r>
              <a:rPr lang="en-US" sz="2400" dirty="0" smtClean="0"/>
              <a:t>Applied a Random Forest Classifier</a:t>
            </a:r>
            <a:endParaRPr lang="en-US" sz="2400" dirty="0"/>
          </a:p>
          <a:p>
            <a:r>
              <a:rPr lang="en-US" sz="2400" dirty="0"/>
              <a:t>Score of .91 from a </a:t>
            </a:r>
            <a:r>
              <a:rPr lang="en-US" sz="2400" dirty="0" smtClean="0"/>
              <a:t>74/26 split (nonHOF/HOF)</a:t>
            </a:r>
            <a:endParaRPr lang="en-US" sz="2400" dirty="0"/>
          </a:p>
          <a:p>
            <a:pPr marL="454914" lvl="1" indent="0">
              <a:buNone/>
            </a:pPr>
            <a:endParaRPr lang="en-US" dirty="0"/>
          </a:p>
        </p:txBody>
      </p:sp>
      <p:pic>
        <p:nvPicPr>
          <p:cNvPr id="10" name="Picture 9">
            <a:extLst>
              <a:ext uri="{FF2B5EF4-FFF2-40B4-BE49-F238E27FC236}">
                <a16:creationId xmlns="" xmlns:a16="http://schemas.microsoft.com/office/drawing/2014/main" id="{DB7B5046-6D54-4EAC-B53B-71FAEEFB65BA}"/>
              </a:ext>
            </a:extLst>
          </p:cNvPr>
          <p:cNvPicPr>
            <a:picLocks noChangeAspect="1"/>
          </p:cNvPicPr>
          <p:nvPr/>
        </p:nvPicPr>
        <p:blipFill>
          <a:blip r:embed="rId3"/>
          <a:stretch>
            <a:fillRect/>
          </a:stretch>
        </p:blipFill>
        <p:spPr>
          <a:xfrm>
            <a:off x="9433302" y="164592"/>
            <a:ext cx="2451108" cy="34729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632" y="1568499"/>
            <a:ext cx="4239768" cy="1116244"/>
          </a:xfrm>
          <a:prstGeom prst="rect">
            <a:avLst/>
          </a:prstGeom>
        </p:spPr>
      </p:pic>
    </p:spTree>
    <p:extLst>
      <p:ext uri="{BB962C8B-B14F-4D97-AF65-F5344CB8AC3E}">
        <p14:creationId xmlns:p14="http://schemas.microsoft.com/office/powerpoint/2010/main" val="118740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3A2E189-D2FC-4EF6-9FA2-C6CC805D9F9C}"/>
              </a:ext>
            </a:extLst>
          </p:cNvPr>
          <p:cNvPicPr>
            <a:picLocks noChangeAspect="1"/>
          </p:cNvPicPr>
          <p:nvPr/>
        </p:nvPicPr>
        <p:blipFill>
          <a:blip r:embed="rId2"/>
          <a:stretch>
            <a:fillRect/>
          </a:stretch>
        </p:blipFill>
        <p:spPr>
          <a:xfrm>
            <a:off x="9755728" y="630935"/>
            <a:ext cx="2137959" cy="3014355"/>
          </a:xfrm>
          <a:prstGeom prst="rect">
            <a:avLst/>
          </a:prstGeom>
        </p:spPr>
      </p:pic>
      <p:sp>
        <p:nvSpPr>
          <p:cNvPr id="13" name="Title 12"/>
          <p:cNvSpPr>
            <a:spLocks noGrp="1"/>
          </p:cNvSpPr>
          <p:nvPr>
            <p:ph type="title"/>
          </p:nvPr>
        </p:nvSpPr>
        <p:spPr/>
        <p:txBody>
          <a:bodyPr/>
          <a:lstStyle/>
          <a:p>
            <a:r>
              <a:rPr lang="en-US" dirty="0"/>
              <a:t>Testing for Pitchers</a:t>
            </a:r>
          </a:p>
        </p:txBody>
      </p:sp>
      <p:sp>
        <p:nvSpPr>
          <p:cNvPr id="9" name="Content Placeholder 13">
            <a:extLst>
              <a:ext uri="{FF2B5EF4-FFF2-40B4-BE49-F238E27FC236}">
                <a16:creationId xmlns="" xmlns:a16="http://schemas.microsoft.com/office/drawing/2014/main" id="{8F725289-FF2D-4D3A-8ABF-7665129F08A0}"/>
              </a:ext>
            </a:extLst>
          </p:cNvPr>
          <p:cNvSpPr txBox="1">
            <a:spLocks/>
          </p:cNvSpPr>
          <p:nvPr/>
        </p:nvSpPr>
        <p:spPr>
          <a:xfrm>
            <a:off x="5899639" y="1177992"/>
            <a:ext cx="5758961" cy="5140278"/>
          </a:xfrm>
          <a:prstGeom prst="rect">
            <a:avLst/>
          </a:prstGeom>
        </p:spPr>
        <p:txBody>
          <a:bodyPr vert="horz">
            <a:normAutofit lnSpcReduction="1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sz="2800" dirty="0"/>
              <a:t>Filtered using:</a:t>
            </a:r>
          </a:p>
          <a:p>
            <a:pPr lvl="1"/>
            <a:r>
              <a:rPr lang="en-US" sz="2000" dirty="0"/>
              <a:t>Over </a:t>
            </a:r>
            <a:r>
              <a:rPr lang="en-US" sz="2000" dirty="0" smtClean="0"/>
              <a:t>100 </a:t>
            </a:r>
            <a:r>
              <a:rPr lang="en-US" sz="2000" dirty="0"/>
              <a:t>games</a:t>
            </a:r>
          </a:p>
          <a:p>
            <a:pPr lvl="1"/>
            <a:r>
              <a:rPr lang="en-US" sz="2000" dirty="0"/>
              <a:t>8852 / 449 to 2729 / 386 </a:t>
            </a:r>
          </a:p>
          <a:p>
            <a:r>
              <a:rPr lang="en-US" sz="2800" dirty="0"/>
              <a:t>Data used for testing</a:t>
            </a:r>
          </a:p>
          <a:p>
            <a:pPr lvl="1"/>
            <a:r>
              <a:rPr lang="en-US" sz="2000" dirty="0"/>
              <a:t>ERA</a:t>
            </a:r>
          </a:p>
          <a:p>
            <a:pPr lvl="1"/>
            <a:r>
              <a:rPr lang="en-US" sz="2000" dirty="0"/>
              <a:t>Wins</a:t>
            </a:r>
          </a:p>
          <a:p>
            <a:pPr lvl="1"/>
            <a:r>
              <a:rPr lang="en-US" sz="2000" dirty="0"/>
              <a:t>Strikeouts</a:t>
            </a:r>
          </a:p>
          <a:p>
            <a:pPr lvl="1"/>
            <a:r>
              <a:rPr lang="en-US" sz="2000" dirty="0"/>
              <a:t>Games Played</a:t>
            </a:r>
          </a:p>
          <a:p>
            <a:pPr lvl="1"/>
            <a:r>
              <a:rPr lang="en-US" sz="2000" dirty="0"/>
              <a:t>Opposing Batting Average</a:t>
            </a:r>
          </a:p>
          <a:p>
            <a:pPr lvl="1"/>
            <a:r>
              <a:rPr lang="en-US" sz="2000" dirty="0"/>
              <a:t>We did not use any negative stats (losses/runs/walks</a:t>
            </a:r>
            <a:r>
              <a:rPr lang="en-US" sz="2000" dirty="0" smtClean="0"/>
              <a:t>)</a:t>
            </a:r>
            <a:endParaRPr lang="en-US" sz="2000" dirty="0"/>
          </a:p>
          <a:p>
            <a:r>
              <a:rPr lang="en-US" sz="2400" dirty="0" smtClean="0"/>
              <a:t>Applied </a:t>
            </a:r>
            <a:r>
              <a:rPr lang="en-US" sz="2400" dirty="0"/>
              <a:t>a Random Forest </a:t>
            </a:r>
            <a:r>
              <a:rPr lang="en-US" sz="2400" dirty="0" smtClean="0"/>
              <a:t>Classifier</a:t>
            </a:r>
            <a:endParaRPr lang="en-US" sz="2400" dirty="0" smtClean="0"/>
          </a:p>
          <a:p>
            <a:pPr marL="582930" indent="-457200"/>
            <a:r>
              <a:rPr lang="en-US" sz="2400" dirty="0" smtClean="0"/>
              <a:t>Score </a:t>
            </a:r>
            <a:r>
              <a:rPr lang="en-US" sz="2400" dirty="0"/>
              <a:t>of .92 from </a:t>
            </a:r>
            <a:r>
              <a:rPr lang="en-US" sz="2400" dirty="0" smtClean="0"/>
              <a:t>a 75/25 split (nonHOF/HOF)</a:t>
            </a:r>
            <a:endParaRPr lang="en-US" sz="2400" dirty="0"/>
          </a:p>
          <a:p>
            <a:pPr marL="454914" lvl="1" indent="0">
              <a:buFont typeface="Wingdings"/>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5" y="5115949"/>
            <a:ext cx="5185664" cy="12023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23" y="1426464"/>
            <a:ext cx="5185665" cy="3578469"/>
          </a:xfrm>
          <a:prstGeom prst="rect">
            <a:avLst/>
          </a:prstGeom>
        </p:spPr>
      </p:pic>
    </p:spTree>
    <p:extLst>
      <p:ext uri="{BB962C8B-B14F-4D97-AF65-F5344CB8AC3E}">
        <p14:creationId xmlns:p14="http://schemas.microsoft.com/office/powerpoint/2010/main" val="2536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Issues and Next Steps </a:t>
            </a:r>
          </a:p>
        </p:txBody>
      </p:sp>
      <p:sp>
        <p:nvSpPr>
          <p:cNvPr id="5" name="Content Placeholder 4">
            <a:extLst>
              <a:ext uri="{FF2B5EF4-FFF2-40B4-BE49-F238E27FC236}">
                <a16:creationId xmlns="" xmlns:a16="http://schemas.microsoft.com/office/drawing/2014/main" id="{5C6782DD-F2E0-4F6D-9859-6B77BDC6B6A8}"/>
              </a:ext>
            </a:extLst>
          </p:cNvPr>
          <p:cNvSpPr>
            <a:spLocks noGrp="1"/>
          </p:cNvSpPr>
          <p:nvPr>
            <p:ph sz="half" idx="1"/>
          </p:nvPr>
        </p:nvSpPr>
        <p:spPr>
          <a:xfrm>
            <a:off x="609599" y="1503486"/>
            <a:ext cx="11172091" cy="4792980"/>
          </a:xfrm>
        </p:spPr>
        <p:txBody>
          <a:bodyPr>
            <a:normAutofit lnSpcReduction="10000"/>
          </a:bodyPr>
          <a:lstStyle/>
          <a:p>
            <a:r>
              <a:rPr lang="en-US" dirty="0"/>
              <a:t>It is difficult to fully classify the data at this scale due to the variance in rules, playing style and talent levels across baseball eras</a:t>
            </a:r>
          </a:p>
          <a:p>
            <a:r>
              <a:rPr lang="en-US" dirty="0"/>
              <a:t>There are numerous intangible factors that can affect a player’s Hall of Fame chance. Aside from statistical references it is difficult to define the effects of leadership, off-field issues, gambling, steroids or even race</a:t>
            </a:r>
          </a:p>
          <a:p>
            <a:r>
              <a:rPr lang="en-US" dirty="0" smtClean="0"/>
              <a:t>A </a:t>
            </a:r>
            <a:r>
              <a:rPr lang="en-US" dirty="0"/>
              <a:t>next step to this project would be to use this model to graph current player’s career trajectory</a:t>
            </a:r>
          </a:p>
          <a:p>
            <a:r>
              <a:rPr lang="en-US" dirty="0"/>
              <a:t>Another application could be scaling the dataset to Minor League statistics and fitting the model for predictive success in the Majors</a:t>
            </a:r>
          </a:p>
        </p:txBody>
      </p:sp>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86629933-8834-4C4E-B3F9-618E4139F8B8}" vid="{B0B8406C-BC7D-4A04-AE79-53D6E7D7D91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FFBF3-BB42-47F7-806D-D5417A96E6A8}">
  <ds:schemaRefs>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purl.org/dc/dcmitype/"/>
    <ds:schemaRef ds:uri="http://schemas.microsoft.com/office/infopath/2007/PartnerControls"/>
    <ds:schemaRef ds:uri="a4f35948-e619-41b3-aa29-22878b09cfd2"/>
    <ds:schemaRef ds:uri="http://schemas.openxmlformats.org/package/2006/metadata/core-properties"/>
    <ds:schemaRef ds:uri="40262f94-9f35-4ac3-9a90-690165a166b7"/>
  </ds:schemaRefs>
</ds:datastoreItem>
</file>

<file path=customXml/itemProps2.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Nightfall design slides</Template>
  <TotalTime>2695</TotalTime>
  <Words>377</Words>
  <Application>Microsoft Macintosh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Wingdings</vt:lpstr>
      <vt:lpstr>Wingdings 2</vt:lpstr>
      <vt:lpstr>Wingdings 3</vt:lpstr>
      <vt:lpstr>Arial</vt:lpstr>
      <vt:lpstr>Nightfall design template</vt:lpstr>
      <vt:lpstr>Machine learning at Cooperstown</vt:lpstr>
      <vt:lpstr>Purpose</vt:lpstr>
      <vt:lpstr>Wrangling and Munging</vt:lpstr>
      <vt:lpstr>Testing for Hitters</vt:lpstr>
      <vt:lpstr>Testing for Pitchers</vt:lpstr>
      <vt:lpstr>Potential Issues and Next Steps </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Prajit Ramaprasad</dc:creator>
  <cp:lastModifiedBy>Kristopher King</cp:lastModifiedBy>
  <cp:revision>16</cp:revision>
  <dcterms:created xsi:type="dcterms:W3CDTF">2018-03-13T23:23:31Z</dcterms:created>
  <dcterms:modified xsi:type="dcterms:W3CDTF">2018-03-16T22:29:39Z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