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70" r:id="rId5"/>
    <p:sldId id="266" r:id="rId6"/>
    <p:sldId id="259" r:id="rId7"/>
    <p:sldId id="260" r:id="rId8"/>
    <p:sldId id="263" r:id="rId9"/>
    <p:sldId id="271" r:id="rId10"/>
    <p:sldId id="272" r:id="rId11"/>
    <p:sldId id="267" r:id="rId12"/>
    <p:sldId id="268" r:id="rId13"/>
    <p:sldId id="261" r:id="rId14"/>
    <p:sldId id="262" r:id="rId15"/>
    <p:sldId id="264" r:id="rId16"/>
    <p:sldId id="269" r:id="rId17"/>
    <p:sldId id="265"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90" r:id="rId33"/>
    <p:sldId id="287" r:id="rId34"/>
    <p:sldId id="288" r:id="rId35"/>
    <p:sldId id="289" r:id="rId36"/>
    <p:sldId id="291"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944"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432E32DD-2B08-45DC-B516-2FB812BCD231}" type="datetimeFigureOut">
              <a:rPr lang="en-IN" smtClean="0"/>
              <a:t>26-05-2025</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38520744-6638-4671-A99C-176C33ED3D1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2E32DD-2B08-45DC-B516-2FB812BCD231}"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20744-6638-4671-A99C-176C33ED3D1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32E32DD-2B08-45DC-B516-2FB812BCD231}" type="datetimeFigureOut">
              <a:rPr lang="en-IN" smtClean="0"/>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520744-6638-4671-A99C-176C33ED3D1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432E32DD-2B08-45DC-B516-2FB812BCD231}" type="datetimeFigureOut">
              <a:rPr lang="en-IN" smtClean="0"/>
              <a:t>26-05-2025</a:t>
            </a:fld>
            <a:endParaRPr lang="en-IN"/>
          </a:p>
        </p:txBody>
      </p:sp>
      <p:sp>
        <p:nvSpPr>
          <p:cNvPr id="9" name="Slide Number Placeholder 8"/>
          <p:cNvSpPr>
            <a:spLocks noGrp="1"/>
          </p:cNvSpPr>
          <p:nvPr>
            <p:ph type="sldNum" sz="quarter" idx="15"/>
          </p:nvPr>
        </p:nvSpPr>
        <p:spPr/>
        <p:txBody>
          <a:bodyPr rtlCol="0"/>
          <a:lstStyle/>
          <a:p>
            <a:fld id="{38520744-6638-4671-A99C-176C33ED3D1E}"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432E32DD-2B08-45DC-B516-2FB812BCD231}" type="datetimeFigureOut">
              <a:rPr lang="en-IN" smtClean="0"/>
              <a:t>26-05-2025</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38520744-6638-4671-A99C-176C33ED3D1E}"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32E32DD-2B08-45DC-B516-2FB812BCD231}" type="datetimeFigureOut">
              <a:rPr lang="en-IN" smtClean="0"/>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520744-6638-4671-A99C-176C33ED3D1E}"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432E32DD-2B08-45DC-B516-2FB812BCD231}" type="datetimeFigureOut">
              <a:rPr lang="en-IN" smtClean="0"/>
              <a:t>26-05-2025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520744-6638-4671-A99C-176C33ED3D1E}"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432E32DD-2B08-45DC-B516-2FB812BCD231}" type="datetimeFigureOut">
              <a:rPr lang="en-IN" smtClean="0"/>
              <a:t>26-05-2025</a:t>
            </a:fld>
            <a:endParaRPr lang="en-IN"/>
          </a:p>
        </p:txBody>
      </p:sp>
      <p:sp>
        <p:nvSpPr>
          <p:cNvPr id="7" name="Slide Number Placeholder 6"/>
          <p:cNvSpPr>
            <a:spLocks noGrp="1"/>
          </p:cNvSpPr>
          <p:nvPr>
            <p:ph type="sldNum" sz="quarter" idx="11"/>
          </p:nvPr>
        </p:nvSpPr>
        <p:spPr/>
        <p:txBody>
          <a:bodyPr rtlCol="0"/>
          <a:lstStyle/>
          <a:p>
            <a:fld id="{38520744-6638-4671-A99C-176C33ED3D1E}"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2E32DD-2B08-45DC-B516-2FB812BCD231}" type="datetimeFigureOut">
              <a:rPr lang="en-IN" smtClean="0"/>
              <a:t>26-05-2025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520744-6638-4671-A99C-176C33ED3D1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432E32DD-2B08-45DC-B516-2FB812BCD231}" type="datetimeFigureOut">
              <a:rPr lang="en-IN" smtClean="0"/>
              <a:t>26-05-2025</a:t>
            </a:fld>
            <a:endParaRPr lang="en-IN"/>
          </a:p>
        </p:txBody>
      </p:sp>
      <p:sp>
        <p:nvSpPr>
          <p:cNvPr id="22" name="Slide Number Placeholder 21"/>
          <p:cNvSpPr>
            <a:spLocks noGrp="1"/>
          </p:cNvSpPr>
          <p:nvPr>
            <p:ph type="sldNum" sz="quarter" idx="15"/>
          </p:nvPr>
        </p:nvSpPr>
        <p:spPr/>
        <p:txBody>
          <a:bodyPr rtlCol="0"/>
          <a:lstStyle/>
          <a:p>
            <a:fld id="{38520744-6638-4671-A99C-176C33ED3D1E}"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432E32DD-2B08-45DC-B516-2FB812BCD231}" type="datetimeFigureOut">
              <a:rPr lang="en-IN" smtClean="0"/>
              <a:t>26-05-2025</a:t>
            </a:fld>
            <a:endParaRPr lang="en-IN"/>
          </a:p>
        </p:txBody>
      </p:sp>
      <p:sp>
        <p:nvSpPr>
          <p:cNvPr id="18" name="Slide Number Placeholder 17"/>
          <p:cNvSpPr>
            <a:spLocks noGrp="1"/>
          </p:cNvSpPr>
          <p:nvPr>
            <p:ph type="sldNum" sz="quarter" idx="11"/>
          </p:nvPr>
        </p:nvSpPr>
        <p:spPr/>
        <p:txBody>
          <a:bodyPr rtlCol="0"/>
          <a:lstStyle/>
          <a:p>
            <a:fld id="{38520744-6638-4671-A99C-176C33ED3D1E}"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32E32DD-2B08-45DC-B516-2FB812BCD231}" type="datetimeFigureOut">
              <a:rPr lang="en-IN" smtClean="0"/>
              <a:t>26-05-2025</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38520744-6638-4671-A99C-176C33ED3D1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5" Type="http://schemas.openxmlformats.org/officeDocument/2006/relationships/image" Target="../media/image37.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31840" y="3501008"/>
            <a:ext cx="5112568" cy="1534322"/>
          </a:xfrm>
        </p:spPr>
        <p:txBody>
          <a:bodyPr>
            <a:normAutofit/>
          </a:bodyPr>
          <a:lstStyle/>
          <a:p>
            <a:r>
              <a:rPr lang="en-US" dirty="0">
                <a:solidFill>
                  <a:schemeClr val="accent1">
                    <a:lumMod val="75000"/>
                  </a:schemeClr>
                </a:solidFill>
              </a:rPr>
              <a:t>Power BI Analysis of IPL Matches &amp; Player </a:t>
            </a:r>
            <a:r>
              <a:rPr lang="en-US" dirty="0" smtClean="0">
                <a:solidFill>
                  <a:schemeClr val="accent1">
                    <a:lumMod val="75000"/>
                  </a:schemeClr>
                </a:solidFill>
              </a:rPr>
              <a:t>Stats – 2009-2018</a:t>
            </a:r>
            <a:endParaRPr lang="en-IN" dirty="0">
              <a:solidFill>
                <a:schemeClr val="accent1">
                  <a:lumMod val="75000"/>
                </a:schemeClr>
              </a:solidFill>
            </a:endParaRPr>
          </a:p>
        </p:txBody>
      </p:sp>
      <p:pic>
        <p:nvPicPr>
          <p:cNvPr id="15362" name="Picture 2" descr="Indian Premier League Logo PNG - Brand Logo Vecto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944" y="1077913"/>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073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260648"/>
            <a:ext cx="8928992" cy="369332"/>
          </a:xfrm>
          <a:prstGeom prst="rect">
            <a:avLst/>
          </a:prstGeom>
          <a:noFill/>
        </p:spPr>
        <p:txBody>
          <a:bodyPr wrap="square" rtlCol="0">
            <a:spAutoFit/>
          </a:bodyPr>
          <a:lstStyle/>
          <a:p>
            <a:pPr algn="ctr"/>
            <a:r>
              <a:rPr lang="en-US" b="1" dirty="0" smtClean="0">
                <a:latin typeface="Bookman Old Style" pitchFamily="18" charset="0"/>
              </a:rPr>
              <a:t>APPLIED STEPS</a:t>
            </a:r>
            <a:endParaRPr lang="en-IN" b="1" dirty="0">
              <a:latin typeface="Bookman Old Style" pitchFamily="18" charset="0"/>
            </a:endParaRPr>
          </a:p>
        </p:txBody>
      </p:sp>
      <p:sp>
        <p:nvSpPr>
          <p:cNvPr id="4" name="TextBox 3"/>
          <p:cNvSpPr txBox="1"/>
          <p:nvPr/>
        </p:nvSpPr>
        <p:spPr>
          <a:xfrm>
            <a:off x="107504" y="836712"/>
            <a:ext cx="8856984" cy="338554"/>
          </a:xfrm>
          <a:prstGeom prst="rect">
            <a:avLst/>
          </a:prstGeom>
          <a:noFill/>
        </p:spPr>
        <p:txBody>
          <a:bodyPr wrap="square" rtlCol="0">
            <a:spAutoFit/>
          </a:bodyPr>
          <a:lstStyle/>
          <a:p>
            <a:r>
              <a:rPr lang="en-US" sz="1600" dirty="0" smtClean="0">
                <a:latin typeface="Bookman Old Style" pitchFamily="18" charset="0"/>
              </a:rPr>
              <a:t>It shows all the steps that we have performed since from the start in that table.</a:t>
            </a:r>
            <a:endParaRPr lang="en-IN" sz="1600" dirty="0">
              <a:latin typeface="Bookman Old Style"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0488" y="1484784"/>
            <a:ext cx="24193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60059" y="5284658"/>
            <a:ext cx="8712968" cy="830997"/>
          </a:xfrm>
          <a:prstGeom prst="rect">
            <a:avLst/>
          </a:prstGeom>
          <a:noFill/>
        </p:spPr>
        <p:txBody>
          <a:bodyPr wrap="square" rtlCol="0">
            <a:spAutoFit/>
          </a:bodyPr>
          <a:lstStyle/>
          <a:p>
            <a:pPr algn="just"/>
            <a:r>
              <a:rPr lang="en-US" sz="1600" dirty="0" smtClean="0">
                <a:latin typeface="Bookman Old Style" pitchFamily="18" charset="0"/>
              </a:rPr>
              <a:t>For some of the steps in the above picture there is a settings icon beside that step. If we click on that icon it will give a pop screen that shows what we have done on that step and we can even change if necessary.</a:t>
            </a:r>
            <a:endParaRPr lang="en-IN" sz="1600" dirty="0">
              <a:latin typeface="Bookman Old Style" pitchFamily="18" charset="0"/>
            </a:endParaRPr>
          </a:p>
        </p:txBody>
      </p:sp>
    </p:spTree>
    <p:extLst>
      <p:ext uri="{BB962C8B-B14F-4D97-AF65-F5344CB8AC3E}">
        <p14:creationId xmlns:p14="http://schemas.microsoft.com/office/powerpoint/2010/main" val="2526572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88640"/>
            <a:ext cx="8928992" cy="369332"/>
          </a:xfrm>
          <a:prstGeom prst="rect">
            <a:avLst/>
          </a:prstGeom>
          <a:noFill/>
        </p:spPr>
        <p:txBody>
          <a:bodyPr wrap="square" rtlCol="0">
            <a:spAutoFit/>
          </a:bodyPr>
          <a:lstStyle/>
          <a:p>
            <a:pPr algn="ctr"/>
            <a:r>
              <a:rPr lang="en-US" b="1" dirty="0" smtClean="0">
                <a:latin typeface="Bookman Old Style" pitchFamily="18" charset="0"/>
              </a:rPr>
              <a:t>MERGE COLUMNS</a:t>
            </a:r>
            <a:endParaRPr lang="en-IN" b="1" dirty="0">
              <a:latin typeface="Bookman Old Style" pitchFamily="18" charset="0"/>
            </a:endParaRPr>
          </a:p>
        </p:txBody>
      </p:sp>
      <p:sp>
        <p:nvSpPr>
          <p:cNvPr id="4" name="TextBox 3"/>
          <p:cNvSpPr txBox="1"/>
          <p:nvPr/>
        </p:nvSpPr>
        <p:spPr>
          <a:xfrm>
            <a:off x="179512" y="557972"/>
            <a:ext cx="8640960" cy="1323439"/>
          </a:xfrm>
          <a:prstGeom prst="rect">
            <a:avLst/>
          </a:prstGeom>
          <a:noFill/>
        </p:spPr>
        <p:txBody>
          <a:bodyPr wrap="square" rtlCol="0">
            <a:spAutoFit/>
          </a:bodyPr>
          <a:lstStyle/>
          <a:p>
            <a:pPr algn="just"/>
            <a:r>
              <a:rPr lang="en-US" sz="1600" dirty="0" smtClean="0">
                <a:latin typeface="Bookman Old Style" pitchFamily="18" charset="0"/>
              </a:rPr>
              <a:t>We can even combine multiple columns into a single column.</a:t>
            </a:r>
          </a:p>
          <a:p>
            <a:pPr algn="just"/>
            <a:r>
              <a:rPr lang="en-US" sz="1600" dirty="0" smtClean="0">
                <a:latin typeface="Bookman Old Style" pitchFamily="18" charset="0"/>
              </a:rPr>
              <a:t>For example in matches tables there are two columns called as city and venue where the city column represents the place of venue so we can use merge column option to combine both the columns into a single column by selecting both the columns and clicking on Merge Columns option.</a:t>
            </a:r>
            <a:endParaRPr lang="en-IN" sz="1600" dirty="0">
              <a:latin typeface="Bookman Old Style" pitchFamily="18" charset="0"/>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3429000"/>
            <a:ext cx="3822616" cy="1524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28765"/>
          <a:stretch/>
        </p:blipFill>
        <p:spPr bwMode="auto">
          <a:xfrm>
            <a:off x="1453139" y="2132856"/>
            <a:ext cx="5954713" cy="10788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b="28417"/>
          <a:stretch/>
        </p:blipFill>
        <p:spPr bwMode="auto">
          <a:xfrm>
            <a:off x="1744617" y="5281391"/>
            <a:ext cx="4981575" cy="1056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87974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88640"/>
            <a:ext cx="8856984" cy="338554"/>
          </a:xfrm>
          <a:prstGeom prst="rect">
            <a:avLst/>
          </a:prstGeom>
          <a:noFill/>
        </p:spPr>
        <p:txBody>
          <a:bodyPr wrap="square" rtlCol="0">
            <a:spAutoFit/>
          </a:bodyPr>
          <a:lstStyle/>
          <a:p>
            <a:pPr algn="ctr"/>
            <a:r>
              <a:rPr lang="en-US" sz="1600" b="1" dirty="0" smtClean="0">
                <a:latin typeface="Bookman Old Style" pitchFamily="18" charset="0"/>
              </a:rPr>
              <a:t>FILTER</a:t>
            </a:r>
            <a:endParaRPr lang="en-IN" sz="1600" b="1" dirty="0">
              <a:latin typeface="Bookman Old Style" pitchFamily="18" charset="0"/>
            </a:endParaRPr>
          </a:p>
        </p:txBody>
      </p:sp>
      <p:sp>
        <p:nvSpPr>
          <p:cNvPr id="4" name="TextBox 3"/>
          <p:cNvSpPr txBox="1"/>
          <p:nvPr/>
        </p:nvSpPr>
        <p:spPr>
          <a:xfrm>
            <a:off x="251520" y="527194"/>
            <a:ext cx="8568952" cy="2308324"/>
          </a:xfrm>
          <a:prstGeom prst="rect">
            <a:avLst/>
          </a:prstGeom>
          <a:noFill/>
        </p:spPr>
        <p:txBody>
          <a:bodyPr wrap="square" rtlCol="0">
            <a:spAutoFit/>
          </a:bodyPr>
          <a:lstStyle/>
          <a:p>
            <a:pPr algn="just"/>
            <a:r>
              <a:rPr lang="en-US" sz="1600" dirty="0" smtClean="0">
                <a:latin typeface="Bookman Old Style" pitchFamily="18" charset="0"/>
              </a:rPr>
              <a:t>Filter option is used when we want to select rows based on a particular column value.</a:t>
            </a:r>
          </a:p>
          <a:p>
            <a:pPr algn="just"/>
            <a:endParaRPr lang="en-US" sz="1600" dirty="0">
              <a:latin typeface="Bookman Old Style" pitchFamily="18" charset="0"/>
            </a:endParaRPr>
          </a:p>
          <a:p>
            <a:pPr algn="just"/>
            <a:r>
              <a:rPr lang="en-US" sz="1600" dirty="0" smtClean="0">
                <a:latin typeface="Bookman Old Style" pitchFamily="18" charset="0"/>
              </a:rPr>
              <a:t>In the deliveries table there is a row for every single ball bowled in the entire time period the dataset has taken but it is not necessary we can just keep the rows only when a wicket has been taken place.</a:t>
            </a:r>
          </a:p>
          <a:p>
            <a:pPr algn="just"/>
            <a:endParaRPr lang="en-US" sz="1600" dirty="0">
              <a:latin typeface="Bookman Old Style" pitchFamily="18" charset="0"/>
            </a:endParaRPr>
          </a:p>
          <a:p>
            <a:pPr algn="just"/>
            <a:r>
              <a:rPr lang="en-US" sz="1600" dirty="0" smtClean="0">
                <a:latin typeface="Bookman Old Style" pitchFamily="18" charset="0"/>
              </a:rPr>
              <a:t>In order to use Filter option just select the dropdown arrow beside the column name.</a:t>
            </a:r>
            <a:endParaRPr lang="en-IN" sz="1600" dirty="0">
              <a:latin typeface="Bookman Old Style"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811683"/>
            <a:ext cx="2664296" cy="40224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128300" y="3573016"/>
            <a:ext cx="2091772" cy="1323439"/>
          </a:xfrm>
          <a:prstGeom prst="rect">
            <a:avLst/>
          </a:prstGeom>
          <a:noFill/>
        </p:spPr>
        <p:txBody>
          <a:bodyPr wrap="square" rtlCol="0">
            <a:spAutoFit/>
          </a:bodyPr>
          <a:lstStyle/>
          <a:p>
            <a:pPr algn="just"/>
            <a:r>
              <a:rPr lang="en-US" sz="1600" dirty="0" smtClean="0">
                <a:latin typeface="Bookman Old Style" pitchFamily="18" charset="0"/>
              </a:rPr>
              <a:t>If we unselect the </a:t>
            </a:r>
            <a:r>
              <a:rPr lang="en-US" sz="1600" b="1" dirty="0" smtClean="0">
                <a:latin typeface="Bookman Old Style" pitchFamily="18" charset="0"/>
              </a:rPr>
              <a:t>(blank)</a:t>
            </a:r>
            <a:r>
              <a:rPr lang="en-US" sz="1600" dirty="0" smtClean="0">
                <a:latin typeface="Bookman Old Style" pitchFamily="18" charset="0"/>
              </a:rPr>
              <a:t> then all the column that are empty will be filtered out.</a:t>
            </a:r>
            <a:endParaRPr lang="en-IN" sz="1600" dirty="0">
              <a:latin typeface="Bookman Old Style" pitchFamily="18" charset="0"/>
            </a:endParaRP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2556" y="2924944"/>
            <a:ext cx="35623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17701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3" name="TextBox 2"/>
          <p:cNvSpPr txBox="1"/>
          <p:nvPr/>
        </p:nvSpPr>
        <p:spPr>
          <a:xfrm>
            <a:off x="91894" y="294376"/>
            <a:ext cx="8928992" cy="369332"/>
          </a:xfrm>
          <a:prstGeom prst="rect">
            <a:avLst/>
          </a:prstGeom>
          <a:noFill/>
        </p:spPr>
        <p:txBody>
          <a:bodyPr wrap="square" rtlCol="0">
            <a:spAutoFit/>
          </a:bodyPr>
          <a:lstStyle/>
          <a:p>
            <a:pPr algn="ctr"/>
            <a:r>
              <a:rPr lang="en-US" b="1" dirty="0" smtClean="0">
                <a:latin typeface="Bookman Old Style" pitchFamily="18" charset="0"/>
              </a:rPr>
              <a:t>CONDITIONAL COLUMN</a:t>
            </a:r>
            <a:endParaRPr lang="en-IN" b="1" dirty="0">
              <a:latin typeface="Bookman Old Style" pitchFamily="18" charset="0"/>
            </a:endParaRPr>
          </a:p>
        </p:txBody>
      </p:sp>
      <p:sp>
        <p:nvSpPr>
          <p:cNvPr id="4" name="TextBox 3"/>
          <p:cNvSpPr txBox="1"/>
          <p:nvPr/>
        </p:nvSpPr>
        <p:spPr>
          <a:xfrm>
            <a:off x="179512" y="764704"/>
            <a:ext cx="8856984" cy="584775"/>
          </a:xfrm>
          <a:prstGeom prst="rect">
            <a:avLst/>
          </a:prstGeom>
          <a:noFill/>
        </p:spPr>
        <p:txBody>
          <a:bodyPr wrap="square" rtlCol="0">
            <a:spAutoFit/>
          </a:bodyPr>
          <a:lstStyle/>
          <a:p>
            <a:pPr algn="just"/>
            <a:r>
              <a:rPr lang="en-US" sz="1600" dirty="0" smtClean="0">
                <a:latin typeface="Bookman Old Style" pitchFamily="18" charset="0"/>
              </a:rPr>
              <a:t>We can add conditional columns which is available in the </a:t>
            </a:r>
            <a:r>
              <a:rPr lang="en-US" sz="1600" b="1" dirty="0" smtClean="0">
                <a:latin typeface="Bookman Old Style" pitchFamily="18" charset="0"/>
              </a:rPr>
              <a:t>Add Column </a:t>
            </a:r>
            <a:r>
              <a:rPr lang="en-US" sz="1600" dirty="0" smtClean="0">
                <a:latin typeface="Bookman Old Style" pitchFamily="18" charset="0"/>
              </a:rPr>
              <a:t>option. It will add a column value based on the condition it satisfies.</a:t>
            </a:r>
            <a:endParaRPr lang="en-IN" sz="1600" dirty="0">
              <a:latin typeface="Bookman Old Style" pitchFamily="18" charset="0"/>
            </a:endParaRP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3023" y="1484784"/>
            <a:ext cx="6274247" cy="3364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318" y="4946184"/>
            <a:ext cx="4144144" cy="1817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084133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71500" y="188640"/>
            <a:ext cx="9001000" cy="369332"/>
          </a:xfrm>
          <a:prstGeom prst="rect">
            <a:avLst/>
          </a:prstGeom>
          <a:noFill/>
        </p:spPr>
        <p:txBody>
          <a:bodyPr wrap="square" rtlCol="0">
            <a:spAutoFit/>
          </a:bodyPr>
          <a:lstStyle/>
          <a:p>
            <a:pPr algn="ctr"/>
            <a:r>
              <a:rPr lang="en-US" b="1" dirty="0" smtClean="0">
                <a:latin typeface="Bookman Old Style" pitchFamily="18" charset="0"/>
              </a:rPr>
              <a:t>CUSTOM COLUMN</a:t>
            </a:r>
            <a:endParaRPr lang="en-IN" b="1" dirty="0">
              <a:latin typeface="Bookman Old Style" pitchFamily="18" charset="0"/>
            </a:endParaRPr>
          </a:p>
        </p:txBody>
      </p:sp>
      <p:sp>
        <p:nvSpPr>
          <p:cNvPr id="5" name="TextBox 4"/>
          <p:cNvSpPr txBox="1"/>
          <p:nvPr/>
        </p:nvSpPr>
        <p:spPr>
          <a:xfrm>
            <a:off x="251520" y="692696"/>
            <a:ext cx="8568952" cy="1569660"/>
          </a:xfrm>
          <a:prstGeom prst="rect">
            <a:avLst/>
          </a:prstGeom>
          <a:noFill/>
        </p:spPr>
        <p:txBody>
          <a:bodyPr wrap="square" rtlCol="0">
            <a:spAutoFit/>
          </a:bodyPr>
          <a:lstStyle/>
          <a:p>
            <a:pPr algn="just"/>
            <a:r>
              <a:rPr lang="en-US" sz="1600" dirty="0" smtClean="0"/>
              <a:t>A </a:t>
            </a:r>
            <a:r>
              <a:rPr lang="en-US" sz="1600" dirty="0"/>
              <a:t>Custom Column in Power BI using Power Query is a new column you create by defining a formula using the Power Query M language. This column is added to your data table and can have calculated values based on existing columns, constants, or other expressions</a:t>
            </a:r>
            <a:r>
              <a:rPr lang="en-US" sz="1600" dirty="0" smtClean="0"/>
              <a:t>.  We can add a custom column in the </a:t>
            </a:r>
            <a:r>
              <a:rPr lang="en-US" sz="1600" b="1" dirty="0" smtClean="0"/>
              <a:t>Add Column </a:t>
            </a:r>
            <a:r>
              <a:rPr lang="en-US" sz="1600" dirty="0" smtClean="0"/>
              <a:t>option.</a:t>
            </a:r>
          </a:p>
          <a:p>
            <a:pPr algn="just"/>
            <a:r>
              <a:rPr lang="en-US" sz="1600" dirty="0" smtClean="0"/>
              <a:t>Calculated </a:t>
            </a:r>
            <a:r>
              <a:rPr lang="en-US" sz="1600" dirty="0"/>
              <a:t>columns are created using DAX </a:t>
            </a:r>
            <a:r>
              <a:rPr lang="en-US" sz="1600" dirty="0" smtClean="0"/>
              <a:t>formulas and </a:t>
            </a:r>
            <a:r>
              <a:rPr lang="en-US" sz="1600" dirty="0"/>
              <a:t>Custom columns, on the other hand, are created using the Power Query M </a:t>
            </a:r>
            <a:r>
              <a:rPr lang="en-US" sz="1600" dirty="0" smtClean="0"/>
              <a:t>language.</a:t>
            </a:r>
            <a:endParaRPr lang="en-IN" sz="1600" dirty="0">
              <a:latin typeface="Bookman Old Style"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4725144"/>
            <a:ext cx="7904513" cy="1938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729" y="2262356"/>
            <a:ext cx="3888432" cy="2401514"/>
          </a:xfrm>
          <a:prstGeom prst="rect">
            <a:avLst/>
          </a:prstGeom>
        </p:spPr>
      </p:pic>
    </p:spTree>
    <p:extLst>
      <p:ext uri="{BB962C8B-B14F-4D97-AF65-F5344CB8AC3E}">
        <p14:creationId xmlns:p14="http://schemas.microsoft.com/office/powerpoint/2010/main" val="1810495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285909"/>
            <a:ext cx="8928992" cy="338554"/>
          </a:xfrm>
          <a:prstGeom prst="rect">
            <a:avLst/>
          </a:prstGeom>
          <a:noFill/>
        </p:spPr>
        <p:txBody>
          <a:bodyPr wrap="square" rtlCol="0">
            <a:spAutoFit/>
          </a:bodyPr>
          <a:lstStyle/>
          <a:p>
            <a:pPr algn="ctr"/>
            <a:r>
              <a:rPr lang="en-US" sz="1600" b="1" dirty="0" smtClean="0">
                <a:latin typeface="Bookman Old Style" pitchFamily="18" charset="0"/>
              </a:rPr>
              <a:t>REPLACING VALUES</a:t>
            </a:r>
            <a:endParaRPr lang="en-IN" sz="1600" b="1" dirty="0">
              <a:latin typeface="Bookman Old Style" pitchFamily="18" charset="0"/>
            </a:endParaRPr>
          </a:p>
        </p:txBody>
      </p:sp>
      <p:sp>
        <p:nvSpPr>
          <p:cNvPr id="4" name="TextBox 3"/>
          <p:cNvSpPr txBox="1"/>
          <p:nvPr/>
        </p:nvSpPr>
        <p:spPr>
          <a:xfrm>
            <a:off x="179512" y="1052736"/>
            <a:ext cx="8784976" cy="2062103"/>
          </a:xfrm>
          <a:prstGeom prst="rect">
            <a:avLst/>
          </a:prstGeom>
          <a:noFill/>
        </p:spPr>
        <p:txBody>
          <a:bodyPr wrap="square" rtlCol="0">
            <a:spAutoFit/>
          </a:bodyPr>
          <a:lstStyle/>
          <a:p>
            <a:pPr algn="just"/>
            <a:r>
              <a:rPr lang="en-US" sz="1600" dirty="0" smtClean="0">
                <a:latin typeface="Bookman Old Style" pitchFamily="18" charset="0"/>
              </a:rPr>
              <a:t>We can replace any value with any other value.</a:t>
            </a:r>
          </a:p>
          <a:p>
            <a:pPr algn="just"/>
            <a:endParaRPr lang="en-US" sz="1600" dirty="0">
              <a:latin typeface="Bookman Old Style" pitchFamily="18" charset="0"/>
            </a:endParaRPr>
          </a:p>
          <a:p>
            <a:pPr algn="just"/>
            <a:r>
              <a:rPr lang="en-US" sz="1600" dirty="0" smtClean="0">
                <a:latin typeface="Bookman Old Style" pitchFamily="18" charset="0"/>
              </a:rPr>
              <a:t>For example in the dataset in some rows the value is </a:t>
            </a:r>
            <a:r>
              <a:rPr lang="en-US" sz="1600" b="1" dirty="0" smtClean="0">
                <a:latin typeface="Bookman Old Style" pitchFamily="18" charset="0"/>
              </a:rPr>
              <a:t>Rising Pune Supergiant </a:t>
            </a:r>
            <a:r>
              <a:rPr lang="en-US" sz="1600" dirty="0" smtClean="0">
                <a:latin typeface="Bookman Old Style" pitchFamily="18" charset="0"/>
              </a:rPr>
              <a:t>but in some rows it is </a:t>
            </a:r>
            <a:r>
              <a:rPr lang="en-US" sz="1600" b="1" dirty="0">
                <a:latin typeface="Bookman Old Style" pitchFamily="18" charset="0"/>
              </a:rPr>
              <a:t>Rising Pune </a:t>
            </a:r>
            <a:r>
              <a:rPr lang="en-US" sz="1600" b="1" dirty="0" err="1" smtClean="0">
                <a:latin typeface="Bookman Old Style" pitchFamily="18" charset="0"/>
              </a:rPr>
              <a:t>Supergiants</a:t>
            </a:r>
            <a:r>
              <a:rPr lang="en-US" sz="1600" dirty="0">
                <a:latin typeface="Bookman Old Style" pitchFamily="18" charset="0"/>
              </a:rPr>
              <a:t> </a:t>
            </a:r>
            <a:r>
              <a:rPr lang="en-US" sz="1600" dirty="0" smtClean="0">
                <a:latin typeface="Bookman Old Style" pitchFamily="18" charset="0"/>
              </a:rPr>
              <a:t>because of this small change it affects the result of our model so we can use replace values to change the value.</a:t>
            </a:r>
          </a:p>
          <a:p>
            <a:pPr algn="just"/>
            <a:endParaRPr lang="en-US" sz="1600" dirty="0" smtClean="0">
              <a:latin typeface="Bookman Old Style" pitchFamily="18" charset="0"/>
            </a:endParaRPr>
          </a:p>
          <a:p>
            <a:pPr algn="just"/>
            <a:r>
              <a:rPr lang="en-US" sz="1600" dirty="0" smtClean="0">
                <a:latin typeface="Bookman Old Style" pitchFamily="18" charset="0"/>
              </a:rPr>
              <a:t>To replace values we can either find it in home bar or we can right-click on the column name and select the replace option to replace values.</a:t>
            </a:r>
            <a:endParaRPr lang="en-IN" sz="1600" dirty="0">
              <a:latin typeface="Bookman Old Style"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212976"/>
            <a:ext cx="6633741" cy="3011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0901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928992" cy="369332"/>
          </a:xfrm>
          <a:prstGeom prst="rect">
            <a:avLst/>
          </a:prstGeom>
          <a:noFill/>
        </p:spPr>
        <p:txBody>
          <a:bodyPr wrap="square" rtlCol="0">
            <a:spAutoFit/>
          </a:bodyPr>
          <a:lstStyle/>
          <a:p>
            <a:pPr algn="ctr"/>
            <a:r>
              <a:rPr lang="en-US" b="1" dirty="0" smtClean="0">
                <a:latin typeface="Bookman Old Style" pitchFamily="18" charset="0"/>
              </a:rPr>
              <a:t>MERGE QUERIES</a:t>
            </a:r>
            <a:endParaRPr lang="en-IN" b="1" dirty="0">
              <a:latin typeface="Bookman Old Style" pitchFamily="18" charset="0"/>
            </a:endParaRPr>
          </a:p>
        </p:txBody>
      </p:sp>
      <p:sp>
        <p:nvSpPr>
          <p:cNvPr id="4" name="TextBox 3"/>
          <p:cNvSpPr txBox="1"/>
          <p:nvPr/>
        </p:nvSpPr>
        <p:spPr>
          <a:xfrm>
            <a:off x="107504" y="548680"/>
            <a:ext cx="8856984" cy="1077218"/>
          </a:xfrm>
          <a:prstGeom prst="rect">
            <a:avLst/>
          </a:prstGeom>
          <a:noFill/>
        </p:spPr>
        <p:txBody>
          <a:bodyPr wrap="square" rtlCol="0">
            <a:spAutoFit/>
          </a:bodyPr>
          <a:lstStyle/>
          <a:p>
            <a:pPr algn="just"/>
            <a:r>
              <a:rPr lang="en-US" sz="1600" dirty="0">
                <a:latin typeface="Bookman Old Style" pitchFamily="18" charset="0"/>
              </a:rPr>
              <a:t>In Power BI, merging queries in the Power Query Editor allows you to combine data from two or more tables based on a common column, effectively joining them</a:t>
            </a:r>
            <a:r>
              <a:rPr lang="en-US" sz="1600" dirty="0" smtClean="0">
                <a:latin typeface="Bookman Old Style" pitchFamily="18" charset="0"/>
              </a:rPr>
              <a:t>. In deliveries and matches table I have </a:t>
            </a:r>
            <a:r>
              <a:rPr lang="en-US" sz="1600" b="1" dirty="0" err="1" smtClean="0">
                <a:latin typeface="Bookman Old Style" pitchFamily="18" charset="0"/>
              </a:rPr>
              <a:t>match_id</a:t>
            </a:r>
            <a:r>
              <a:rPr lang="en-US" sz="1600" dirty="0" smtClean="0">
                <a:latin typeface="Bookman Old Style" pitchFamily="18" charset="0"/>
              </a:rPr>
              <a:t> as a common column. So we can merge these two columns by going to the combine section in the home bar.</a:t>
            </a:r>
            <a:endParaRPr lang="en-IN" sz="1600" dirty="0">
              <a:latin typeface="Bookman Old Styl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1844824"/>
            <a:ext cx="5220511" cy="453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119" y="2255196"/>
            <a:ext cx="1549524" cy="105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79273" y="3843626"/>
            <a:ext cx="2666842" cy="584775"/>
          </a:xfrm>
          <a:prstGeom prst="rect">
            <a:avLst/>
          </a:prstGeom>
          <a:noFill/>
        </p:spPr>
        <p:txBody>
          <a:bodyPr wrap="square" rtlCol="0">
            <a:spAutoFit/>
          </a:bodyPr>
          <a:lstStyle/>
          <a:p>
            <a:pPr algn="just"/>
            <a:r>
              <a:rPr lang="en-US" sz="1600" dirty="0" smtClean="0">
                <a:latin typeface="Bookman Old Style" pitchFamily="18" charset="0"/>
              </a:rPr>
              <a:t>There are 6 different types of joins :</a:t>
            </a:r>
          </a:p>
        </p:txBody>
      </p:sp>
      <p:pic>
        <p:nvPicPr>
          <p:cNvPr id="103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r="15921"/>
          <a:stretch/>
        </p:blipFill>
        <p:spPr bwMode="auto">
          <a:xfrm>
            <a:off x="467544" y="4509120"/>
            <a:ext cx="2666842" cy="116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2921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4205791" y="1496131"/>
            <a:ext cx="4680520" cy="1815882"/>
          </a:xfrm>
          <a:prstGeom prst="rect">
            <a:avLst/>
          </a:prstGeom>
          <a:noFill/>
        </p:spPr>
        <p:txBody>
          <a:bodyPr wrap="square" rtlCol="0">
            <a:spAutoFit/>
          </a:bodyPr>
          <a:lstStyle/>
          <a:p>
            <a:pPr algn="just"/>
            <a:r>
              <a:rPr lang="en-US" sz="1600" dirty="0" smtClean="0">
                <a:latin typeface="Bookman Old Style" pitchFamily="18" charset="0"/>
              </a:rPr>
              <a:t>In order to add the columns to the table expand the matches column so that we can select the columns that we want to add and unselect those which we do not require, the selected columns will be added to the table. Then click on OK now the selected columns will be added.</a:t>
            </a:r>
            <a:endParaRPr lang="en-IN" sz="1600" dirty="0">
              <a:latin typeface="Bookman Old Style"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506" y="4725144"/>
            <a:ext cx="7392987" cy="188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299047"/>
            <a:ext cx="3324225" cy="421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74357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43508" y="141734"/>
            <a:ext cx="8856984" cy="369332"/>
          </a:xfrm>
          <a:prstGeom prst="rect">
            <a:avLst/>
          </a:prstGeom>
          <a:noFill/>
        </p:spPr>
        <p:txBody>
          <a:bodyPr wrap="square" rtlCol="0">
            <a:spAutoFit/>
          </a:bodyPr>
          <a:lstStyle/>
          <a:p>
            <a:pPr algn="ctr"/>
            <a:r>
              <a:rPr lang="en-US" b="1" dirty="0" smtClean="0">
                <a:latin typeface="Bookman Old Style" pitchFamily="18" charset="0"/>
              </a:rPr>
              <a:t>STATISTICS</a:t>
            </a:r>
            <a:endParaRPr lang="en-IN" b="1" dirty="0">
              <a:latin typeface="Bookman Old Style" pitchFamily="18" charset="0"/>
            </a:endParaRPr>
          </a:p>
        </p:txBody>
      </p:sp>
      <p:sp>
        <p:nvSpPr>
          <p:cNvPr id="4" name="TextBox 3"/>
          <p:cNvSpPr txBox="1"/>
          <p:nvPr/>
        </p:nvSpPr>
        <p:spPr>
          <a:xfrm>
            <a:off x="323528" y="620688"/>
            <a:ext cx="8496944" cy="584775"/>
          </a:xfrm>
          <a:prstGeom prst="rect">
            <a:avLst/>
          </a:prstGeom>
          <a:noFill/>
        </p:spPr>
        <p:txBody>
          <a:bodyPr wrap="square" rtlCol="0">
            <a:spAutoFit/>
          </a:bodyPr>
          <a:lstStyle/>
          <a:p>
            <a:r>
              <a:rPr lang="en-US" sz="1600" dirty="0" smtClean="0">
                <a:latin typeface="Bookman Old Style" pitchFamily="18" charset="0"/>
              </a:rPr>
              <a:t>We can perform different </a:t>
            </a:r>
            <a:r>
              <a:rPr lang="en-US" sz="1600" b="1" dirty="0" smtClean="0">
                <a:latin typeface="Bookman Old Style" pitchFamily="18" charset="0"/>
              </a:rPr>
              <a:t>mathematical, standard and statistical</a:t>
            </a:r>
            <a:r>
              <a:rPr lang="en-US" sz="1600" dirty="0" smtClean="0">
                <a:latin typeface="Bookman Old Style" pitchFamily="18" charset="0"/>
              </a:rPr>
              <a:t> operations in Power BI. We can use these operations only on number columns.</a:t>
            </a:r>
            <a:endParaRPr lang="en-IN" sz="1600" dirty="0">
              <a:latin typeface="Bookman Old Style"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1412776"/>
            <a:ext cx="27432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564904"/>
            <a:ext cx="1457325"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3928" y="2650629"/>
            <a:ext cx="102870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6296" y="2279153"/>
            <a:ext cx="1162050" cy="3152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539552" y="5661248"/>
            <a:ext cx="1584176" cy="584775"/>
          </a:xfrm>
          <a:prstGeom prst="rect">
            <a:avLst/>
          </a:prstGeom>
          <a:noFill/>
        </p:spPr>
        <p:txBody>
          <a:bodyPr wrap="square" rtlCol="0">
            <a:spAutoFit/>
          </a:bodyPr>
          <a:lstStyle/>
          <a:p>
            <a:r>
              <a:rPr lang="en-US" sz="1600" dirty="0" smtClean="0">
                <a:latin typeface="Bookman Old Style" pitchFamily="18" charset="0"/>
              </a:rPr>
              <a:t>STATISTICS</a:t>
            </a:r>
          </a:p>
          <a:p>
            <a:r>
              <a:rPr lang="en-US" sz="1600" dirty="0" smtClean="0">
                <a:latin typeface="Bookman Old Style" pitchFamily="18" charset="0"/>
              </a:rPr>
              <a:t>OPERATIONS</a:t>
            </a:r>
            <a:endParaRPr lang="en-IN" sz="1600" dirty="0">
              <a:latin typeface="Bookman Old Style" pitchFamily="18" charset="0"/>
            </a:endParaRPr>
          </a:p>
        </p:txBody>
      </p:sp>
      <p:sp>
        <p:nvSpPr>
          <p:cNvPr id="10" name="TextBox 9"/>
          <p:cNvSpPr txBox="1"/>
          <p:nvPr/>
        </p:nvSpPr>
        <p:spPr>
          <a:xfrm>
            <a:off x="3709615" y="5644371"/>
            <a:ext cx="1582465" cy="584775"/>
          </a:xfrm>
          <a:prstGeom prst="rect">
            <a:avLst/>
          </a:prstGeom>
          <a:noFill/>
        </p:spPr>
        <p:txBody>
          <a:bodyPr wrap="square" rtlCol="0">
            <a:spAutoFit/>
          </a:bodyPr>
          <a:lstStyle/>
          <a:p>
            <a:r>
              <a:rPr lang="en-US" sz="1600" dirty="0" smtClean="0">
                <a:latin typeface="Bookman Old Style" pitchFamily="18" charset="0"/>
              </a:rPr>
              <a:t>STANDARD</a:t>
            </a:r>
          </a:p>
          <a:p>
            <a:r>
              <a:rPr lang="en-US" sz="1600" dirty="0" smtClean="0">
                <a:latin typeface="Bookman Old Style" pitchFamily="18" charset="0"/>
              </a:rPr>
              <a:t>OPERATIONS</a:t>
            </a:r>
            <a:endParaRPr lang="en-IN" sz="1600" dirty="0">
              <a:latin typeface="Bookman Old Style" pitchFamily="18" charset="0"/>
            </a:endParaRPr>
          </a:p>
        </p:txBody>
      </p:sp>
      <p:sp>
        <p:nvSpPr>
          <p:cNvPr id="11" name="TextBox 10"/>
          <p:cNvSpPr txBox="1"/>
          <p:nvPr/>
        </p:nvSpPr>
        <p:spPr>
          <a:xfrm>
            <a:off x="7088658" y="5644371"/>
            <a:ext cx="1587798" cy="584775"/>
          </a:xfrm>
          <a:prstGeom prst="rect">
            <a:avLst/>
          </a:prstGeom>
          <a:noFill/>
        </p:spPr>
        <p:txBody>
          <a:bodyPr wrap="square" rtlCol="0">
            <a:spAutoFit/>
          </a:bodyPr>
          <a:lstStyle/>
          <a:p>
            <a:r>
              <a:rPr lang="en-US" sz="1600" dirty="0" smtClean="0">
                <a:latin typeface="Bookman Old Style" pitchFamily="18" charset="0"/>
              </a:rPr>
              <a:t>SCIENTIFIC</a:t>
            </a:r>
          </a:p>
          <a:p>
            <a:r>
              <a:rPr lang="en-US" sz="1600" dirty="0" smtClean="0">
                <a:latin typeface="Bookman Old Style" pitchFamily="18" charset="0"/>
              </a:rPr>
              <a:t>OPERATIONS</a:t>
            </a:r>
            <a:endParaRPr lang="en-IN" sz="1600" dirty="0">
              <a:latin typeface="Bookman Old Style" pitchFamily="18" charset="0"/>
            </a:endParaRPr>
          </a:p>
        </p:txBody>
      </p:sp>
    </p:spTree>
    <p:extLst>
      <p:ext uri="{BB962C8B-B14F-4D97-AF65-F5344CB8AC3E}">
        <p14:creationId xmlns:p14="http://schemas.microsoft.com/office/powerpoint/2010/main" val="21589976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928992" cy="369332"/>
          </a:xfrm>
          <a:prstGeom prst="rect">
            <a:avLst/>
          </a:prstGeom>
          <a:noFill/>
        </p:spPr>
        <p:txBody>
          <a:bodyPr wrap="square" rtlCol="0">
            <a:spAutoFit/>
          </a:bodyPr>
          <a:lstStyle/>
          <a:p>
            <a:pPr algn="ctr"/>
            <a:r>
              <a:rPr lang="en-US" b="1" dirty="0" smtClean="0">
                <a:latin typeface="Bookman Old Style" pitchFamily="18" charset="0"/>
              </a:rPr>
              <a:t>DATA MODELLING</a:t>
            </a:r>
            <a:endParaRPr lang="en-IN" b="1" dirty="0">
              <a:latin typeface="Bookman Old Style" pitchFamily="18" charset="0"/>
            </a:endParaRPr>
          </a:p>
        </p:txBody>
      </p:sp>
      <p:sp>
        <p:nvSpPr>
          <p:cNvPr id="4" name="TextBox 3"/>
          <p:cNvSpPr txBox="1"/>
          <p:nvPr/>
        </p:nvSpPr>
        <p:spPr>
          <a:xfrm>
            <a:off x="105861" y="620688"/>
            <a:ext cx="8928992" cy="1323439"/>
          </a:xfrm>
          <a:prstGeom prst="rect">
            <a:avLst/>
          </a:prstGeom>
          <a:noFill/>
        </p:spPr>
        <p:txBody>
          <a:bodyPr wrap="square" rtlCol="0">
            <a:spAutoFit/>
          </a:bodyPr>
          <a:lstStyle/>
          <a:p>
            <a:pPr algn="just"/>
            <a:r>
              <a:rPr lang="en-US" sz="1600" dirty="0" smtClean="0">
                <a:latin typeface="Bookman Old Style" pitchFamily="18" charset="0"/>
              </a:rPr>
              <a:t>Data </a:t>
            </a:r>
            <a:r>
              <a:rPr lang="en-US" sz="1600" dirty="0">
                <a:latin typeface="Bookman Old Style" pitchFamily="18" charset="0"/>
              </a:rPr>
              <a:t>modeling means creating a visual representation, or blueprint, of how data is organized, stored, and used within an information system. It helps define the structure, attributes, and relationships between data elements, providing a way to understand, manage, and query data effectively</a:t>
            </a:r>
            <a:r>
              <a:rPr lang="en-US" sz="1600" dirty="0" smtClean="0">
                <a:latin typeface="Bookman Old Style" pitchFamily="18" charset="0"/>
              </a:rPr>
              <a:t>. Power BI automatically creates some relationships between tables.</a:t>
            </a:r>
            <a:endParaRPr lang="en-IN" sz="1600" dirty="0">
              <a:latin typeface="Bookman Old Style"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29" y="1944127"/>
            <a:ext cx="8082741" cy="4869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93605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extBox 5"/>
          <p:cNvSpPr txBox="1"/>
          <p:nvPr/>
        </p:nvSpPr>
        <p:spPr>
          <a:xfrm>
            <a:off x="777381" y="1412776"/>
            <a:ext cx="7704856" cy="3293209"/>
          </a:xfrm>
          <a:prstGeom prst="rect">
            <a:avLst/>
          </a:prstGeom>
          <a:noFill/>
        </p:spPr>
        <p:txBody>
          <a:bodyPr wrap="square" rtlCol="0">
            <a:spAutoFit/>
          </a:bodyPr>
          <a:lstStyle/>
          <a:p>
            <a:pPr algn="just"/>
            <a:r>
              <a:rPr lang="en-US" sz="1600" dirty="0" smtClean="0">
                <a:latin typeface="Bookman Old Style" pitchFamily="18" charset="0"/>
              </a:rPr>
              <a:t>In order to make visualizations or dashboards in Power BI firstly we have to download the dataset in our local system so that we can load the data into Power BI . We have different types of websites such as </a:t>
            </a:r>
            <a:r>
              <a:rPr lang="en-US" sz="1600" dirty="0" err="1" smtClean="0">
                <a:latin typeface="Bookman Old Style" pitchFamily="18" charset="0"/>
              </a:rPr>
              <a:t>Kaggle</a:t>
            </a:r>
            <a:r>
              <a:rPr lang="en-US" sz="1600" dirty="0" smtClean="0">
                <a:latin typeface="Bookman Old Style" pitchFamily="18" charset="0"/>
              </a:rPr>
              <a:t> or </a:t>
            </a:r>
            <a:r>
              <a:rPr lang="en-US" sz="1600" dirty="0" err="1" smtClean="0">
                <a:latin typeface="Bookman Old Style" pitchFamily="18" charset="0"/>
              </a:rPr>
              <a:t>Mockaroo</a:t>
            </a:r>
            <a:r>
              <a:rPr lang="en-US" sz="1600" dirty="0" smtClean="0">
                <a:latin typeface="Bookman Old Style" pitchFamily="18" charset="0"/>
              </a:rPr>
              <a:t> </a:t>
            </a:r>
            <a:r>
              <a:rPr lang="en-US" sz="1600" dirty="0" err="1" smtClean="0">
                <a:latin typeface="Bookman Old Style" pitchFamily="18" charset="0"/>
              </a:rPr>
              <a:t>etc</a:t>
            </a:r>
            <a:r>
              <a:rPr lang="en-US" sz="1600" dirty="0" smtClean="0">
                <a:latin typeface="Bookman Old Style" pitchFamily="18" charset="0"/>
              </a:rPr>
              <a:t> where we can download different types of datasets.</a:t>
            </a:r>
          </a:p>
          <a:p>
            <a:pPr algn="just"/>
            <a:endParaRPr lang="en-US" sz="1600" dirty="0">
              <a:latin typeface="Bookman Old Style" pitchFamily="18" charset="0"/>
            </a:endParaRPr>
          </a:p>
          <a:p>
            <a:pPr algn="just"/>
            <a:r>
              <a:rPr lang="en-US" sz="1600" dirty="0" smtClean="0">
                <a:latin typeface="Bookman Old Style" pitchFamily="18" charset="0"/>
              </a:rPr>
              <a:t>For this project I am using IPL 2009-2018 Dataset.</a:t>
            </a:r>
          </a:p>
          <a:p>
            <a:pPr algn="just"/>
            <a:endParaRPr lang="en-US" sz="1600" dirty="0">
              <a:latin typeface="Bookman Old Style" pitchFamily="18" charset="0"/>
            </a:endParaRPr>
          </a:p>
          <a:p>
            <a:pPr algn="just"/>
            <a:r>
              <a:rPr lang="en-US" sz="1600" dirty="0" smtClean="0">
                <a:latin typeface="Bookman Old Style" pitchFamily="18" charset="0"/>
              </a:rPr>
              <a:t>In order to make dashboards in Power BI,</a:t>
            </a:r>
          </a:p>
          <a:p>
            <a:pPr algn="just"/>
            <a:endParaRPr lang="en-US" sz="1600" dirty="0" smtClean="0">
              <a:latin typeface="Bookman Old Style" pitchFamily="18" charset="0"/>
            </a:endParaRPr>
          </a:p>
          <a:p>
            <a:pPr marL="1200150" lvl="2" indent="-285750" algn="just">
              <a:buFont typeface="Arial" pitchFamily="34" charset="0"/>
              <a:buChar char="•"/>
            </a:pPr>
            <a:r>
              <a:rPr lang="en-US" sz="1600" dirty="0" smtClean="0">
                <a:latin typeface="Bookman Old Style" pitchFamily="18" charset="0"/>
              </a:rPr>
              <a:t>Importing Data</a:t>
            </a:r>
          </a:p>
          <a:p>
            <a:pPr marL="1200150" lvl="2" indent="-285750" algn="just">
              <a:buFont typeface="Arial" pitchFamily="34" charset="0"/>
              <a:buChar char="•"/>
            </a:pPr>
            <a:r>
              <a:rPr lang="en-US" sz="1600" dirty="0" smtClean="0">
                <a:latin typeface="Bookman Old Style" pitchFamily="18" charset="0"/>
              </a:rPr>
              <a:t>Data Modeling</a:t>
            </a:r>
          </a:p>
          <a:p>
            <a:pPr marL="1200150" lvl="2" indent="-285750" algn="just">
              <a:buFont typeface="Arial" pitchFamily="34" charset="0"/>
              <a:buChar char="•"/>
            </a:pPr>
            <a:r>
              <a:rPr lang="en-US" sz="1600" dirty="0" smtClean="0">
                <a:latin typeface="Bookman Old Style" pitchFamily="18" charset="0"/>
              </a:rPr>
              <a:t>Creating Visualizations</a:t>
            </a:r>
          </a:p>
          <a:p>
            <a:pPr marL="1200150" lvl="2" indent="-285750" algn="just">
              <a:buFont typeface="Arial" pitchFamily="34" charset="0"/>
              <a:buChar char="•"/>
            </a:pPr>
            <a:r>
              <a:rPr lang="en-US" sz="1600" dirty="0" smtClean="0">
                <a:latin typeface="Bookman Old Style" pitchFamily="18" charset="0"/>
              </a:rPr>
              <a:t>Formatting</a:t>
            </a:r>
            <a:endParaRPr lang="en-US" dirty="0" smtClean="0">
              <a:latin typeface="Bookman Old Style" pitchFamily="18" charset="0"/>
            </a:endParaRPr>
          </a:p>
        </p:txBody>
      </p:sp>
    </p:spTree>
    <p:extLst>
      <p:ext uri="{BB962C8B-B14F-4D97-AF65-F5344CB8AC3E}">
        <p14:creationId xmlns:p14="http://schemas.microsoft.com/office/powerpoint/2010/main" val="5469018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928992" cy="369332"/>
          </a:xfrm>
          <a:prstGeom prst="rect">
            <a:avLst/>
          </a:prstGeom>
          <a:noFill/>
        </p:spPr>
        <p:txBody>
          <a:bodyPr wrap="square" rtlCol="0">
            <a:spAutoFit/>
          </a:bodyPr>
          <a:lstStyle/>
          <a:p>
            <a:pPr algn="ctr"/>
            <a:r>
              <a:rPr lang="en-US" b="1" dirty="0" smtClean="0">
                <a:latin typeface="Bookman Old Style" pitchFamily="18" charset="0"/>
              </a:rPr>
              <a:t>RELATIONSHIPS</a:t>
            </a:r>
            <a:endParaRPr lang="en-IN" b="1" dirty="0">
              <a:latin typeface="Bookman Old Style" pitchFamily="18" charset="0"/>
            </a:endParaRPr>
          </a:p>
        </p:txBody>
      </p:sp>
      <p:sp>
        <p:nvSpPr>
          <p:cNvPr id="4" name="TextBox 3"/>
          <p:cNvSpPr txBox="1"/>
          <p:nvPr/>
        </p:nvSpPr>
        <p:spPr>
          <a:xfrm>
            <a:off x="215516" y="908720"/>
            <a:ext cx="8712968" cy="5262979"/>
          </a:xfrm>
          <a:prstGeom prst="rect">
            <a:avLst/>
          </a:prstGeom>
          <a:noFill/>
        </p:spPr>
        <p:txBody>
          <a:bodyPr wrap="square" rtlCol="0">
            <a:spAutoFit/>
          </a:bodyPr>
          <a:lstStyle/>
          <a:p>
            <a:pPr algn="just"/>
            <a:r>
              <a:rPr lang="en-US" sz="1600" dirty="0">
                <a:latin typeface="Bookman Old Style" pitchFamily="18" charset="0"/>
              </a:rPr>
              <a:t>In Power BI, relationships define the connections between different tables in your data model, allowing you to combine and analyze data from multiple sources as if they were a single source</a:t>
            </a:r>
            <a:r>
              <a:rPr lang="en-US" sz="1600" dirty="0" smtClean="0">
                <a:latin typeface="Bookman Old Style" pitchFamily="18" charset="0"/>
              </a:rPr>
              <a:t>.</a:t>
            </a:r>
          </a:p>
          <a:p>
            <a:pPr algn="just" fontAlgn="ctr"/>
            <a:r>
              <a:rPr lang="en-US" sz="1600" dirty="0">
                <a:latin typeface="Bookman Old Style" pitchFamily="18" charset="0"/>
              </a:rPr>
              <a:t>There are three primary types of relationships: one-to-one, one-to-many, and many-to-many, each impacting how data is processed and displayed in reports. </a:t>
            </a:r>
          </a:p>
          <a:p>
            <a:pPr algn="just"/>
            <a:r>
              <a:rPr lang="en-US" sz="1600" b="1" dirty="0">
                <a:latin typeface="Bookman Old Style" pitchFamily="18" charset="0"/>
              </a:rPr>
              <a:t>1. </a:t>
            </a:r>
            <a:r>
              <a:rPr lang="en-US" sz="1600" b="1" dirty="0" smtClean="0">
                <a:latin typeface="Bookman Old Style" pitchFamily="18" charset="0"/>
              </a:rPr>
              <a:t>One-to-One Relationships (1:1)</a:t>
            </a:r>
            <a:r>
              <a:rPr lang="en-US" sz="1600" b="1" dirty="0">
                <a:latin typeface="Bookman Old Style" pitchFamily="18" charset="0"/>
              </a:rPr>
              <a:t>:</a:t>
            </a:r>
            <a:endParaRPr lang="en-US" sz="1600" dirty="0">
              <a:latin typeface="Bookman Old Style" pitchFamily="18" charset="0"/>
            </a:endParaRPr>
          </a:p>
          <a:p>
            <a:pPr marL="742950" lvl="1" indent="-285750" algn="just" fontAlgn="ctr">
              <a:buFont typeface="Arial" pitchFamily="34" charset="0"/>
              <a:buChar char="•"/>
            </a:pPr>
            <a:r>
              <a:rPr lang="en-US" sz="1600" dirty="0">
                <a:latin typeface="Bookman Old Style" pitchFamily="18" charset="0"/>
              </a:rPr>
              <a:t>Each row in one table is related to exactly one row in another table. </a:t>
            </a:r>
          </a:p>
          <a:p>
            <a:pPr algn="just"/>
            <a:r>
              <a:rPr lang="en-US" sz="1600" b="1" dirty="0" smtClean="0">
                <a:latin typeface="Bookman Old Style" pitchFamily="18" charset="0"/>
              </a:rPr>
              <a:t>2</a:t>
            </a:r>
            <a:r>
              <a:rPr lang="en-US" sz="1600" b="1" dirty="0">
                <a:latin typeface="Bookman Old Style" pitchFamily="18" charset="0"/>
              </a:rPr>
              <a:t>. One-to-Many Relationships (1:M):</a:t>
            </a:r>
          </a:p>
          <a:p>
            <a:pPr marL="742950" lvl="1" indent="-285750" algn="just" fontAlgn="ctr">
              <a:buFont typeface="Arial" pitchFamily="34" charset="0"/>
              <a:buChar char="•"/>
            </a:pPr>
            <a:r>
              <a:rPr lang="en-US" sz="1600" dirty="0">
                <a:latin typeface="Bookman Old Style" pitchFamily="18" charset="0"/>
              </a:rPr>
              <a:t>A single row in one table can be related to multiple rows in another table. </a:t>
            </a:r>
          </a:p>
          <a:p>
            <a:pPr marL="742950" lvl="1" indent="-285750" algn="just" fontAlgn="ctr">
              <a:buFont typeface="Arial" pitchFamily="34" charset="0"/>
              <a:buChar char="•"/>
            </a:pPr>
            <a:r>
              <a:rPr lang="en-US" sz="1600" dirty="0">
                <a:latin typeface="Bookman Old Style" pitchFamily="18" charset="0"/>
              </a:rPr>
              <a:t>For example, a customer can have multiple orders, but each order belongs to only one customer. </a:t>
            </a:r>
          </a:p>
          <a:p>
            <a:pPr marL="742950" lvl="1" indent="-285750" algn="just" fontAlgn="ctr">
              <a:buFont typeface="Arial" pitchFamily="34" charset="0"/>
              <a:buChar char="•"/>
            </a:pPr>
            <a:r>
              <a:rPr lang="en-US" sz="1600" dirty="0" smtClean="0">
                <a:latin typeface="Bookman Old Style" pitchFamily="18" charset="0"/>
              </a:rPr>
              <a:t>This </a:t>
            </a:r>
            <a:r>
              <a:rPr lang="en-US" sz="1600" dirty="0">
                <a:latin typeface="Bookman Old Style" pitchFamily="18" charset="0"/>
              </a:rPr>
              <a:t>is the most common type of relationship in Power BI. </a:t>
            </a:r>
          </a:p>
          <a:p>
            <a:pPr algn="just"/>
            <a:r>
              <a:rPr lang="en-US" sz="1600" b="1" dirty="0">
                <a:latin typeface="Bookman Old Style" pitchFamily="18" charset="0"/>
              </a:rPr>
              <a:t>3. Many-to-Many Relationships (M:N):</a:t>
            </a:r>
          </a:p>
          <a:p>
            <a:pPr marL="742950" lvl="1" indent="-285750" algn="just" fontAlgn="ctr">
              <a:buFont typeface="Arial" pitchFamily="34" charset="0"/>
              <a:buChar char="•"/>
            </a:pPr>
            <a:r>
              <a:rPr lang="en-US" sz="1600" dirty="0">
                <a:latin typeface="Bookman Old Style" pitchFamily="18" charset="0"/>
              </a:rPr>
              <a:t>Rows in one table can be related to multiple rows in another table, and vice versa. </a:t>
            </a:r>
          </a:p>
          <a:p>
            <a:pPr marL="742950" lvl="1" indent="-285750" algn="just">
              <a:buFont typeface="Arial" pitchFamily="34" charset="0"/>
              <a:buChar char="•"/>
            </a:pPr>
            <a:r>
              <a:rPr lang="en-US" sz="1600" dirty="0" smtClean="0">
                <a:latin typeface="Bookman Old Style" pitchFamily="18" charset="0"/>
              </a:rPr>
              <a:t>For </a:t>
            </a:r>
            <a:r>
              <a:rPr lang="en-US" sz="1600" dirty="0">
                <a:latin typeface="Bookman Old Style" pitchFamily="18" charset="0"/>
              </a:rPr>
              <a:t>example, a customer can purchase many products, and a product can be purchased by many customers. </a:t>
            </a:r>
            <a:endParaRPr lang="en-US" sz="1600" dirty="0" smtClean="0">
              <a:latin typeface="Bookman Old Style" pitchFamily="18" charset="0"/>
            </a:endParaRPr>
          </a:p>
          <a:p>
            <a:pPr marL="742950" lvl="1" indent="-285750" algn="just">
              <a:buFont typeface="Arial" pitchFamily="34" charset="0"/>
              <a:buChar char="•"/>
            </a:pPr>
            <a:endParaRPr lang="en-US" sz="1600" dirty="0">
              <a:latin typeface="Bookman Old Style" pitchFamily="18" charset="0"/>
            </a:endParaRPr>
          </a:p>
          <a:p>
            <a:pPr marL="742950" lvl="1" indent="-285750" algn="just">
              <a:buFont typeface="Arial" pitchFamily="34" charset="0"/>
              <a:buChar char="•"/>
            </a:pPr>
            <a:endParaRPr lang="en-US" sz="1600" dirty="0" smtClean="0">
              <a:latin typeface="Bookman Old Style" pitchFamily="18" charset="0"/>
            </a:endParaRPr>
          </a:p>
          <a:p>
            <a:r>
              <a:rPr lang="en-US" sz="1600" b="1" dirty="0"/>
              <a:t>Cardinality:</a:t>
            </a:r>
            <a:endParaRPr lang="en-US" sz="1600" dirty="0"/>
          </a:p>
          <a:p>
            <a:r>
              <a:rPr lang="en-US" sz="1600" dirty="0"/>
              <a:t>Refers to the nature of the relationship based on the number of related rows in each table. </a:t>
            </a:r>
          </a:p>
        </p:txBody>
      </p:sp>
    </p:spTree>
    <p:extLst>
      <p:ext uri="{BB962C8B-B14F-4D97-AF65-F5344CB8AC3E}">
        <p14:creationId xmlns:p14="http://schemas.microsoft.com/office/powerpoint/2010/main" val="3957402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229290"/>
            <a:ext cx="8928992" cy="369332"/>
          </a:xfrm>
          <a:prstGeom prst="rect">
            <a:avLst/>
          </a:prstGeom>
          <a:noFill/>
        </p:spPr>
        <p:txBody>
          <a:bodyPr wrap="square" rtlCol="0">
            <a:spAutoFit/>
          </a:bodyPr>
          <a:lstStyle/>
          <a:p>
            <a:pPr algn="ctr"/>
            <a:r>
              <a:rPr lang="en-US" b="1" dirty="0" smtClean="0">
                <a:latin typeface="Bookman Old Style" pitchFamily="18" charset="0"/>
              </a:rPr>
              <a:t>MANAGE </a:t>
            </a:r>
            <a:r>
              <a:rPr lang="en-US" b="1" dirty="0" smtClean="0">
                <a:latin typeface="Bookman Old Style" pitchFamily="18" charset="0"/>
              </a:rPr>
              <a:t>RELATIONSHIPS</a:t>
            </a:r>
            <a:endParaRPr lang="en-IN" b="1" dirty="0">
              <a:latin typeface="Bookman Old Style" pitchFamily="18" charset="0"/>
            </a:endParaRPr>
          </a:p>
        </p:txBody>
      </p:sp>
      <p:sp>
        <p:nvSpPr>
          <p:cNvPr id="4" name="TextBox 3"/>
          <p:cNvSpPr txBox="1"/>
          <p:nvPr/>
        </p:nvSpPr>
        <p:spPr>
          <a:xfrm>
            <a:off x="251520" y="764704"/>
            <a:ext cx="8568952" cy="830997"/>
          </a:xfrm>
          <a:prstGeom prst="rect">
            <a:avLst/>
          </a:prstGeom>
          <a:noFill/>
        </p:spPr>
        <p:txBody>
          <a:bodyPr wrap="square" rtlCol="0">
            <a:spAutoFit/>
          </a:bodyPr>
          <a:lstStyle/>
          <a:p>
            <a:pPr algn="just" fontAlgn="ctr"/>
            <a:r>
              <a:rPr lang="en-US" sz="1600" dirty="0" smtClean="0">
                <a:latin typeface="Bookman Old Style" pitchFamily="18" charset="0"/>
              </a:rPr>
              <a:t>You </a:t>
            </a:r>
            <a:r>
              <a:rPr lang="en-US" sz="1600" dirty="0">
                <a:latin typeface="Bookman Old Style" pitchFamily="18" charset="0"/>
              </a:rPr>
              <a:t>can create relationships manually by using "Manage Relationships" or by dragging a column from one table to </a:t>
            </a:r>
            <a:r>
              <a:rPr lang="en-US" sz="1600" dirty="0" smtClean="0">
                <a:latin typeface="Bookman Old Style" pitchFamily="18" charset="0"/>
              </a:rPr>
              <a:t>another.</a:t>
            </a:r>
            <a:r>
              <a:rPr lang="en-US" sz="1600" dirty="0">
                <a:latin typeface="Bookman Old Style" pitchFamily="18" charset="0"/>
              </a:rPr>
              <a:t> You can also have Power BI </a:t>
            </a:r>
            <a:r>
              <a:rPr lang="en-US" sz="1600" dirty="0" smtClean="0">
                <a:latin typeface="Bookman Old Style" pitchFamily="18" charset="0"/>
              </a:rPr>
              <a:t>auto detect </a:t>
            </a:r>
            <a:r>
              <a:rPr lang="en-US" sz="1600" dirty="0">
                <a:latin typeface="Bookman Old Style" pitchFamily="18" charset="0"/>
              </a:rPr>
              <a:t>relationships, and then manage them, according to d</a:t>
            </a:r>
            <a:r>
              <a:rPr lang="en-US" sz="1600" dirty="0" smtClean="0">
                <a:latin typeface="Bookman Old Style" pitchFamily="18" charset="0"/>
              </a:rPr>
              <a:t>ata.</a:t>
            </a:r>
            <a:endParaRPr lang="en-US" sz="1600" dirty="0">
              <a:latin typeface="Bookman Old Style"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1628800"/>
            <a:ext cx="5582563" cy="4896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531" y="2708920"/>
            <a:ext cx="2143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251520" y="3789040"/>
            <a:ext cx="2359149" cy="830997"/>
          </a:xfrm>
          <a:prstGeom prst="rect">
            <a:avLst/>
          </a:prstGeom>
          <a:noFill/>
        </p:spPr>
        <p:txBody>
          <a:bodyPr wrap="square" rtlCol="0">
            <a:spAutoFit/>
          </a:bodyPr>
          <a:lstStyle/>
          <a:p>
            <a:pPr algn="just"/>
            <a:r>
              <a:rPr lang="en-US" sz="1600" dirty="0" smtClean="0">
                <a:latin typeface="Bookman Old Style" pitchFamily="18" charset="0"/>
              </a:rPr>
              <a:t>We can find Manage Relationships option in the home bar.</a:t>
            </a:r>
            <a:endParaRPr lang="en-IN" sz="1600" dirty="0">
              <a:latin typeface="Bookman Old Style" pitchFamily="18" charset="0"/>
            </a:endParaRPr>
          </a:p>
        </p:txBody>
      </p:sp>
    </p:spTree>
    <p:extLst>
      <p:ext uri="{BB962C8B-B14F-4D97-AF65-F5344CB8AC3E}">
        <p14:creationId xmlns:p14="http://schemas.microsoft.com/office/powerpoint/2010/main" val="4525659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76390"/>
            <a:ext cx="8856984" cy="369332"/>
          </a:xfrm>
          <a:prstGeom prst="rect">
            <a:avLst/>
          </a:prstGeom>
          <a:noFill/>
        </p:spPr>
        <p:txBody>
          <a:bodyPr wrap="square" rtlCol="0">
            <a:spAutoFit/>
          </a:bodyPr>
          <a:lstStyle/>
          <a:p>
            <a:pPr algn="ctr"/>
            <a:r>
              <a:rPr lang="en-US" b="1" dirty="0" smtClean="0">
                <a:latin typeface="Bookman Old Style" pitchFamily="18" charset="0"/>
              </a:rPr>
              <a:t>ADDING RELATIONSHIPS</a:t>
            </a:r>
            <a:endParaRPr lang="en-IN" b="1" dirty="0">
              <a:latin typeface="Bookman Old Style"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1091943"/>
            <a:ext cx="4401741" cy="4898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078150" y="1155969"/>
            <a:ext cx="3672408" cy="4770537"/>
          </a:xfrm>
          <a:prstGeom prst="rect">
            <a:avLst/>
          </a:prstGeom>
          <a:noFill/>
        </p:spPr>
        <p:txBody>
          <a:bodyPr wrap="square" rtlCol="0">
            <a:spAutoFit/>
          </a:bodyPr>
          <a:lstStyle/>
          <a:p>
            <a:r>
              <a:rPr lang="en-US" sz="1600" dirty="0" smtClean="0">
                <a:latin typeface="Bookman Old Style" pitchFamily="18" charset="0"/>
              </a:rPr>
              <a:t>In order to add new relationship we can click on </a:t>
            </a:r>
            <a:r>
              <a:rPr lang="en-US" sz="1600" b="1" dirty="0" smtClean="0">
                <a:latin typeface="Bookman Old Style" pitchFamily="18" charset="0"/>
              </a:rPr>
              <a:t>New Relationship</a:t>
            </a:r>
            <a:r>
              <a:rPr lang="en-US" sz="1600" dirty="0" smtClean="0">
                <a:latin typeface="Bookman Old Style" pitchFamily="18" charset="0"/>
              </a:rPr>
              <a:t> that is present in Manage Relationship Column. In order to create a relationship between two columns there must be a similar column in both the tables. In the </a:t>
            </a:r>
            <a:r>
              <a:rPr lang="en-US" sz="1600" b="1" dirty="0" smtClean="0">
                <a:latin typeface="Bookman Old Style" pitchFamily="18" charset="0"/>
              </a:rPr>
              <a:t>Skills</a:t>
            </a:r>
            <a:r>
              <a:rPr lang="en-US" sz="1600" dirty="0" smtClean="0">
                <a:latin typeface="Bookman Old Style" pitchFamily="18" charset="0"/>
              </a:rPr>
              <a:t> table I have a </a:t>
            </a:r>
            <a:r>
              <a:rPr lang="en-US" sz="1600" b="1" dirty="0" err="1" smtClean="0">
                <a:latin typeface="Bookman Old Style" pitchFamily="18" charset="0"/>
              </a:rPr>
              <a:t>Player_Name</a:t>
            </a:r>
            <a:r>
              <a:rPr lang="en-US" sz="1600" dirty="0" smtClean="0">
                <a:latin typeface="Bookman Old Style" pitchFamily="18" charset="0"/>
              </a:rPr>
              <a:t> column and in deliveries table I have </a:t>
            </a:r>
            <a:r>
              <a:rPr lang="en-US" sz="1600" b="1" dirty="0" smtClean="0">
                <a:latin typeface="Bookman Old Style" pitchFamily="18" charset="0"/>
              </a:rPr>
              <a:t>Batsman</a:t>
            </a:r>
            <a:r>
              <a:rPr lang="en-US" sz="1600" dirty="0" smtClean="0">
                <a:latin typeface="Bookman Old Style" pitchFamily="18" charset="0"/>
              </a:rPr>
              <a:t> column which are similar so I can add a relationship between these tables using this column so that we can analyze ball by ball data with player metadata.</a:t>
            </a:r>
          </a:p>
          <a:p>
            <a:endParaRPr lang="en-US" sz="1600" dirty="0">
              <a:latin typeface="Bookman Old Style" pitchFamily="18" charset="0"/>
            </a:endParaRPr>
          </a:p>
          <a:p>
            <a:r>
              <a:rPr lang="en-US" sz="1600" dirty="0" smtClean="0">
                <a:latin typeface="Bookman Old Style" pitchFamily="18" charset="0"/>
              </a:rPr>
              <a:t>Select the table and the similar columns and click on Save to add a relationship.</a:t>
            </a:r>
            <a:endParaRPr lang="en-IN" sz="1600" dirty="0">
              <a:latin typeface="Bookman Old Style" pitchFamily="18" charset="0"/>
            </a:endParaRPr>
          </a:p>
        </p:txBody>
      </p:sp>
    </p:spTree>
    <p:extLst>
      <p:ext uri="{BB962C8B-B14F-4D97-AF65-F5344CB8AC3E}">
        <p14:creationId xmlns:p14="http://schemas.microsoft.com/office/powerpoint/2010/main" val="7405325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9512" y="260648"/>
            <a:ext cx="8784976" cy="1077218"/>
          </a:xfrm>
          <a:prstGeom prst="rect">
            <a:avLst/>
          </a:prstGeom>
          <a:noFill/>
        </p:spPr>
        <p:txBody>
          <a:bodyPr wrap="square" rtlCol="0">
            <a:spAutoFit/>
          </a:bodyPr>
          <a:lstStyle/>
          <a:p>
            <a:r>
              <a:rPr lang="en-US" sz="1600" dirty="0" smtClean="0">
                <a:latin typeface="Bookman Old Style" pitchFamily="18" charset="0"/>
              </a:rPr>
              <a:t>We can create a new relationship not only in the above method but we can just drag the similar column of one table to the similar column of another table.</a:t>
            </a:r>
          </a:p>
          <a:p>
            <a:endParaRPr lang="en-US" sz="1600" dirty="0">
              <a:latin typeface="Bookman Old Style" pitchFamily="18" charset="0"/>
            </a:endParaRPr>
          </a:p>
          <a:p>
            <a:r>
              <a:rPr lang="en-US" sz="1600" dirty="0" smtClean="0">
                <a:latin typeface="Bookman Old Style" pitchFamily="18" charset="0"/>
              </a:rPr>
              <a:t>I have created some more relationships between the tables.</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3" y="1628800"/>
            <a:ext cx="4417524" cy="490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0685" y="1628800"/>
            <a:ext cx="431222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8146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96" y="616373"/>
            <a:ext cx="4464496" cy="5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1" y="616373"/>
            <a:ext cx="4464496" cy="5468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0723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55" y="620688"/>
            <a:ext cx="432084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620688"/>
            <a:ext cx="4252195"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02283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476672"/>
            <a:ext cx="6530916" cy="5688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876256" y="689497"/>
            <a:ext cx="2088232" cy="5262979"/>
          </a:xfrm>
          <a:prstGeom prst="rect">
            <a:avLst/>
          </a:prstGeom>
          <a:noFill/>
        </p:spPr>
        <p:txBody>
          <a:bodyPr wrap="square" rtlCol="0">
            <a:spAutoFit/>
          </a:bodyPr>
          <a:lstStyle/>
          <a:p>
            <a:pPr algn="ctr"/>
            <a:r>
              <a:rPr lang="en-US" sz="1600" dirty="0" smtClean="0">
                <a:latin typeface="Bookman Old Style" pitchFamily="18" charset="0"/>
              </a:rPr>
              <a:t>Since Power Bi allows to make only one relationship to be active at a time even if it is direct or indirect, we have to create some relationships and make them as inactive, we can change them into active by using DAX queries or changing in the Manage Relationships option by clicking on three dots beside the relationship.</a:t>
            </a:r>
            <a:endParaRPr lang="en-IN" sz="1600" dirty="0">
              <a:latin typeface="Bookman Old Style" pitchFamily="18" charset="0"/>
            </a:endParaRPr>
          </a:p>
        </p:txBody>
      </p:sp>
    </p:spTree>
    <p:extLst>
      <p:ext uri="{BB962C8B-B14F-4D97-AF65-F5344CB8AC3E}">
        <p14:creationId xmlns:p14="http://schemas.microsoft.com/office/powerpoint/2010/main" val="783945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233772" y="116632"/>
            <a:ext cx="8676456" cy="369332"/>
          </a:xfrm>
          <a:prstGeom prst="rect">
            <a:avLst/>
          </a:prstGeom>
          <a:noFill/>
        </p:spPr>
        <p:txBody>
          <a:bodyPr wrap="square" rtlCol="0">
            <a:spAutoFit/>
          </a:bodyPr>
          <a:lstStyle/>
          <a:p>
            <a:pPr algn="ctr"/>
            <a:r>
              <a:rPr lang="en-US" b="1" dirty="0" smtClean="0">
                <a:latin typeface="Bookman Old Style" pitchFamily="18" charset="0"/>
              </a:rPr>
              <a:t>DATA VISULIZATION</a:t>
            </a:r>
            <a:endParaRPr lang="en-IN" b="1" dirty="0">
              <a:latin typeface="Bookman Old Style" pitchFamily="18" charset="0"/>
            </a:endParaRPr>
          </a:p>
        </p:txBody>
      </p:sp>
      <p:sp>
        <p:nvSpPr>
          <p:cNvPr id="4" name="TextBox 3"/>
          <p:cNvSpPr txBox="1"/>
          <p:nvPr/>
        </p:nvSpPr>
        <p:spPr>
          <a:xfrm>
            <a:off x="184139" y="589330"/>
            <a:ext cx="8928992" cy="6001643"/>
          </a:xfrm>
          <a:prstGeom prst="rect">
            <a:avLst/>
          </a:prstGeom>
          <a:noFill/>
        </p:spPr>
        <p:txBody>
          <a:bodyPr wrap="square" rtlCol="0">
            <a:spAutoFit/>
          </a:bodyPr>
          <a:lstStyle/>
          <a:p>
            <a:r>
              <a:rPr lang="en-US" sz="1600" dirty="0">
                <a:latin typeface="Bookman Old Style" pitchFamily="18" charset="0"/>
              </a:rPr>
              <a:t>Power BI's data visualization capabilities allow users to turn raw data into visually compelling and interactive reports and dashboards, enabling better data analysis and decision-making. This process involves transforming data into various visual formats like charts, graphs, and maps to reveal insights and patterns</a:t>
            </a:r>
            <a:r>
              <a:rPr lang="en-US" sz="1600" dirty="0" smtClean="0">
                <a:latin typeface="Bookman Old Style" pitchFamily="18" charset="0"/>
              </a:rPr>
              <a:t>. It is very easy to create visuals in Power BI, we can just drag the columns into the canvas area or select the columns and then selecting the visual.</a:t>
            </a:r>
          </a:p>
          <a:p>
            <a:endParaRPr lang="en-US" sz="1600" dirty="0"/>
          </a:p>
          <a:p>
            <a:endParaRPr lang="en-US" sz="1600" dirty="0" smtClean="0"/>
          </a:p>
          <a:p>
            <a:r>
              <a:rPr lang="en-IN" sz="1600" b="1" u="sng" dirty="0">
                <a:latin typeface="Bookman Old Style" pitchFamily="18" charset="0"/>
              </a:rPr>
              <a:t>Basic &amp; Common Visualizations</a:t>
            </a:r>
          </a:p>
          <a:p>
            <a:r>
              <a:rPr lang="en-IN" sz="1600" b="1" dirty="0">
                <a:latin typeface="Bookman Old Style" pitchFamily="18" charset="0"/>
              </a:rPr>
              <a:t>Bar </a:t>
            </a:r>
            <a:r>
              <a:rPr lang="en-IN" sz="1600" b="1" dirty="0" smtClean="0">
                <a:latin typeface="Bookman Old Style" pitchFamily="18" charset="0"/>
              </a:rPr>
              <a:t>Chart                                                      </a:t>
            </a:r>
            <a:endParaRPr lang="en-IN" sz="1600" dirty="0">
              <a:latin typeface="Bookman Old Style" pitchFamily="18" charset="0"/>
            </a:endParaRPr>
          </a:p>
          <a:p>
            <a:pPr lvl="1"/>
            <a:r>
              <a:rPr lang="en-IN" sz="1600" dirty="0">
                <a:latin typeface="Bookman Old Style" pitchFamily="18" charset="0"/>
              </a:rPr>
              <a:t>Clustered Bar Chart</a:t>
            </a:r>
          </a:p>
          <a:p>
            <a:pPr lvl="1"/>
            <a:r>
              <a:rPr lang="en-IN" sz="1600" dirty="0">
                <a:latin typeface="Bookman Old Style" pitchFamily="18" charset="0"/>
              </a:rPr>
              <a:t>Stacked Bar Chart</a:t>
            </a:r>
          </a:p>
          <a:p>
            <a:pPr lvl="1"/>
            <a:r>
              <a:rPr lang="en-IN" sz="1600" dirty="0">
                <a:latin typeface="Bookman Old Style" pitchFamily="18" charset="0"/>
              </a:rPr>
              <a:t>100% Stacked Bar Chart</a:t>
            </a:r>
          </a:p>
          <a:p>
            <a:r>
              <a:rPr lang="en-IN" sz="1600" b="1" dirty="0">
                <a:latin typeface="Bookman Old Style" pitchFamily="18" charset="0"/>
              </a:rPr>
              <a:t>Column Chart</a:t>
            </a:r>
            <a:endParaRPr lang="en-IN" sz="1600" dirty="0">
              <a:latin typeface="Bookman Old Style" pitchFamily="18" charset="0"/>
            </a:endParaRPr>
          </a:p>
          <a:p>
            <a:pPr lvl="1"/>
            <a:r>
              <a:rPr lang="en-IN" sz="1600" dirty="0">
                <a:latin typeface="Bookman Old Style" pitchFamily="18" charset="0"/>
              </a:rPr>
              <a:t>Clustered Column Chart</a:t>
            </a:r>
          </a:p>
          <a:p>
            <a:pPr lvl="1"/>
            <a:r>
              <a:rPr lang="en-IN" sz="1600" dirty="0">
                <a:latin typeface="Bookman Old Style" pitchFamily="18" charset="0"/>
              </a:rPr>
              <a:t>Stacked Column Chart</a:t>
            </a:r>
          </a:p>
          <a:p>
            <a:pPr lvl="1"/>
            <a:r>
              <a:rPr lang="en-IN" sz="1600" dirty="0">
                <a:latin typeface="Bookman Old Style" pitchFamily="18" charset="0"/>
              </a:rPr>
              <a:t>100% Stacked Column Chart</a:t>
            </a:r>
          </a:p>
          <a:p>
            <a:r>
              <a:rPr lang="en-IN" sz="1600" b="1" dirty="0">
                <a:latin typeface="Bookman Old Style" pitchFamily="18" charset="0"/>
              </a:rPr>
              <a:t>Line Chart</a:t>
            </a:r>
            <a:endParaRPr lang="en-IN" sz="1600" dirty="0">
              <a:latin typeface="Bookman Old Style" pitchFamily="18" charset="0"/>
            </a:endParaRPr>
          </a:p>
          <a:p>
            <a:pPr lvl="1"/>
            <a:r>
              <a:rPr lang="en-IN" sz="1600" dirty="0">
                <a:latin typeface="Bookman Old Style" pitchFamily="18" charset="0"/>
              </a:rPr>
              <a:t>Basic Line Chart</a:t>
            </a:r>
          </a:p>
          <a:p>
            <a:pPr lvl="1"/>
            <a:r>
              <a:rPr lang="en-IN" sz="1600" dirty="0">
                <a:latin typeface="Bookman Old Style" pitchFamily="18" charset="0"/>
              </a:rPr>
              <a:t>Stacked Area Chart</a:t>
            </a:r>
          </a:p>
          <a:p>
            <a:pPr lvl="1"/>
            <a:r>
              <a:rPr lang="en-IN" sz="1600" dirty="0">
                <a:latin typeface="Bookman Old Style" pitchFamily="18" charset="0"/>
              </a:rPr>
              <a:t>Ribbon Chart</a:t>
            </a:r>
          </a:p>
          <a:p>
            <a:r>
              <a:rPr lang="en-IN" sz="1600" b="1" dirty="0">
                <a:latin typeface="Bookman Old Style" pitchFamily="18" charset="0"/>
              </a:rPr>
              <a:t>Pie Chart</a:t>
            </a:r>
            <a:endParaRPr lang="en-IN" sz="1600" dirty="0">
              <a:latin typeface="Bookman Old Style" pitchFamily="18" charset="0"/>
            </a:endParaRPr>
          </a:p>
          <a:p>
            <a:pPr lvl="1"/>
            <a:r>
              <a:rPr lang="en-IN" sz="1600" dirty="0">
                <a:latin typeface="Bookman Old Style" pitchFamily="18" charset="0"/>
              </a:rPr>
              <a:t>Pie Chart</a:t>
            </a:r>
          </a:p>
          <a:p>
            <a:pPr lvl="1"/>
            <a:r>
              <a:rPr lang="en-IN" sz="1600" dirty="0">
                <a:latin typeface="Bookman Old Style" pitchFamily="18" charset="0"/>
              </a:rPr>
              <a:t>Donut </a:t>
            </a:r>
            <a:r>
              <a:rPr lang="en-IN" sz="1600" dirty="0" smtClean="0">
                <a:latin typeface="Bookman Old Style" pitchFamily="18" charset="0"/>
              </a:rPr>
              <a:t>Chart</a:t>
            </a:r>
            <a:endParaRPr lang="en-IN" sz="1600" dirty="0">
              <a:latin typeface="Bookman Old Style" pitchFamily="18" charset="0"/>
            </a:endParaRPr>
          </a:p>
        </p:txBody>
      </p:sp>
      <p:sp>
        <p:nvSpPr>
          <p:cNvPr id="5" name="TextBox 4"/>
          <p:cNvSpPr txBox="1"/>
          <p:nvPr/>
        </p:nvSpPr>
        <p:spPr>
          <a:xfrm>
            <a:off x="5076056" y="2793955"/>
            <a:ext cx="3096344" cy="3046988"/>
          </a:xfrm>
          <a:prstGeom prst="rect">
            <a:avLst/>
          </a:prstGeom>
          <a:noFill/>
        </p:spPr>
        <p:txBody>
          <a:bodyPr wrap="square" rtlCol="0">
            <a:spAutoFit/>
          </a:bodyPr>
          <a:lstStyle/>
          <a:p>
            <a:r>
              <a:rPr lang="en-IN" sz="1600" b="1" dirty="0">
                <a:latin typeface="Bookman Old Style" pitchFamily="18" charset="0"/>
              </a:rPr>
              <a:t>Combo Chart</a:t>
            </a:r>
            <a:endParaRPr lang="en-IN" sz="1600" dirty="0">
              <a:latin typeface="Bookman Old Style" pitchFamily="18" charset="0"/>
            </a:endParaRPr>
          </a:p>
          <a:p>
            <a:pPr lvl="1"/>
            <a:r>
              <a:rPr lang="en-IN" sz="1600" dirty="0">
                <a:latin typeface="Bookman Old Style" pitchFamily="18" charset="0"/>
              </a:rPr>
              <a:t>Line and Stacked Column Chart</a:t>
            </a:r>
          </a:p>
          <a:p>
            <a:pPr lvl="1"/>
            <a:r>
              <a:rPr lang="en-IN" sz="1600" dirty="0">
                <a:latin typeface="Bookman Old Style" pitchFamily="18" charset="0"/>
              </a:rPr>
              <a:t>Line and Clustered Column Chart</a:t>
            </a:r>
          </a:p>
          <a:p>
            <a:endParaRPr lang="en-IN" sz="1600" b="1" dirty="0" smtClean="0">
              <a:latin typeface="Bookman Old Style" pitchFamily="18" charset="0"/>
            </a:endParaRPr>
          </a:p>
          <a:p>
            <a:r>
              <a:rPr lang="en-IN" sz="1600" b="1" dirty="0" smtClean="0">
                <a:latin typeface="Bookman Old Style" pitchFamily="18" charset="0"/>
              </a:rPr>
              <a:t>Table</a:t>
            </a:r>
            <a:endParaRPr lang="en-IN" sz="1600" dirty="0">
              <a:latin typeface="Bookman Old Style" pitchFamily="18" charset="0"/>
            </a:endParaRPr>
          </a:p>
          <a:p>
            <a:r>
              <a:rPr lang="en-IN" sz="1600" b="1" dirty="0">
                <a:latin typeface="Bookman Old Style" pitchFamily="18" charset="0"/>
              </a:rPr>
              <a:t>Matrix</a:t>
            </a:r>
            <a:r>
              <a:rPr lang="en-IN" sz="1600" dirty="0">
                <a:latin typeface="Bookman Old Style" pitchFamily="18" charset="0"/>
              </a:rPr>
              <a:t> (Pivot table)</a:t>
            </a:r>
          </a:p>
          <a:p>
            <a:r>
              <a:rPr lang="en-IN" sz="1600" b="1" dirty="0">
                <a:latin typeface="Bookman Old Style" pitchFamily="18" charset="0"/>
              </a:rPr>
              <a:t>Card Visuals</a:t>
            </a:r>
            <a:endParaRPr lang="en-IN" sz="1600" dirty="0">
              <a:latin typeface="Bookman Old Style" pitchFamily="18" charset="0"/>
            </a:endParaRPr>
          </a:p>
          <a:p>
            <a:pPr lvl="1"/>
            <a:r>
              <a:rPr lang="en-IN" sz="1600" dirty="0">
                <a:latin typeface="Bookman Old Style" pitchFamily="18" charset="0"/>
              </a:rPr>
              <a:t>Card (Single number)</a:t>
            </a:r>
          </a:p>
          <a:p>
            <a:pPr lvl="1"/>
            <a:r>
              <a:rPr lang="en-IN" sz="1600" dirty="0">
                <a:latin typeface="Bookman Old Style" pitchFamily="18" charset="0"/>
              </a:rPr>
              <a:t>Multi-row Card</a:t>
            </a:r>
          </a:p>
          <a:p>
            <a:r>
              <a:rPr lang="en-IN" sz="1600" b="1" dirty="0" smtClean="0">
                <a:latin typeface="Bookman Old Style" pitchFamily="18" charset="0"/>
              </a:rPr>
              <a:t>Slicer </a:t>
            </a:r>
            <a:r>
              <a:rPr lang="en-US" sz="1600" dirty="0" err="1" smtClean="0">
                <a:latin typeface="Bookman Old Style" pitchFamily="18" charset="0"/>
              </a:rPr>
              <a:t>etc</a:t>
            </a:r>
            <a:endParaRPr lang="en-IN" sz="1600" dirty="0">
              <a:latin typeface="Bookman Old Style" pitchFamily="18" charset="0"/>
            </a:endParaRPr>
          </a:p>
        </p:txBody>
      </p:sp>
    </p:spTree>
    <p:extLst>
      <p:ext uri="{BB962C8B-B14F-4D97-AF65-F5344CB8AC3E}">
        <p14:creationId xmlns:p14="http://schemas.microsoft.com/office/powerpoint/2010/main" val="1271513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182"/>
          <a:stretch/>
        </p:blipFill>
        <p:spPr bwMode="auto">
          <a:xfrm>
            <a:off x="107504" y="548680"/>
            <a:ext cx="8928992" cy="511156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06238" y="5733256"/>
            <a:ext cx="8928992" cy="830997"/>
          </a:xfrm>
          <a:prstGeom prst="rect">
            <a:avLst/>
          </a:prstGeom>
          <a:noFill/>
        </p:spPr>
        <p:txBody>
          <a:bodyPr wrap="square" rtlCol="0">
            <a:spAutoFit/>
          </a:bodyPr>
          <a:lstStyle/>
          <a:p>
            <a:r>
              <a:rPr lang="en-US" sz="1600" dirty="0" smtClean="0">
                <a:latin typeface="Bookman Old Style" pitchFamily="18" charset="0"/>
              </a:rPr>
              <a:t>By this visual we can understand how many teams have won how many matches. The team </a:t>
            </a:r>
            <a:r>
              <a:rPr lang="en-US" sz="1600" b="1" dirty="0" smtClean="0">
                <a:latin typeface="Bookman Old Style" pitchFamily="18" charset="0"/>
              </a:rPr>
              <a:t>Mumbai Indians</a:t>
            </a:r>
            <a:r>
              <a:rPr lang="en-US" sz="1600" dirty="0" smtClean="0">
                <a:latin typeface="Bookman Old Style" pitchFamily="18" charset="0"/>
              </a:rPr>
              <a:t> has </a:t>
            </a:r>
            <a:r>
              <a:rPr lang="en-US" sz="1600" dirty="0">
                <a:latin typeface="Bookman Old Style" pitchFamily="18" charset="0"/>
              </a:rPr>
              <a:t>w</a:t>
            </a:r>
            <a:r>
              <a:rPr lang="en-US" sz="1600" dirty="0" smtClean="0">
                <a:latin typeface="Bookman Old Style" pitchFamily="18" charset="0"/>
              </a:rPr>
              <a:t>on the highest number of times compared to other teams. If we drag the mouse near the bars, we can know the exact value.</a:t>
            </a:r>
            <a:endParaRPr lang="en-IN" sz="1600" dirty="0">
              <a:latin typeface="Bookman Old Style" pitchFamily="18" charset="0"/>
            </a:endParaRPr>
          </a:p>
        </p:txBody>
      </p:sp>
      <p:sp>
        <p:nvSpPr>
          <p:cNvPr id="4" name="TextBox 3"/>
          <p:cNvSpPr txBox="1"/>
          <p:nvPr/>
        </p:nvSpPr>
        <p:spPr>
          <a:xfrm>
            <a:off x="106238" y="44624"/>
            <a:ext cx="8928992" cy="369332"/>
          </a:xfrm>
          <a:prstGeom prst="rect">
            <a:avLst/>
          </a:prstGeom>
          <a:noFill/>
        </p:spPr>
        <p:txBody>
          <a:bodyPr wrap="square" rtlCol="0">
            <a:spAutoFit/>
          </a:bodyPr>
          <a:lstStyle/>
          <a:p>
            <a:pPr algn="ctr"/>
            <a:r>
              <a:rPr lang="en-US" b="1" dirty="0" smtClean="0">
                <a:latin typeface="Bookman Old Style" pitchFamily="18" charset="0"/>
              </a:rPr>
              <a:t>STACKED BAR CHART</a:t>
            </a:r>
            <a:endParaRPr lang="en-IN" b="1" dirty="0">
              <a:latin typeface="Bookman Old Style" pitchFamily="18" charset="0"/>
            </a:endParaRPr>
          </a:p>
        </p:txBody>
      </p:sp>
    </p:spTree>
    <p:extLst>
      <p:ext uri="{BB962C8B-B14F-4D97-AF65-F5344CB8AC3E}">
        <p14:creationId xmlns:p14="http://schemas.microsoft.com/office/powerpoint/2010/main" val="17139230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54" y="692696"/>
            <a:ext cx="8874892" cy="503793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134554" y="5877272"/>
            <a:ext cx="8874892" cy="584775"/>
          </a:xfrm>
          <a:prstGeom prst="rect">
            <a:avLst/>
          </a:prstGeom>
          <a:noFill/>
        </p:spPr>
        <p:txBody>
          <a:bodyPr wrap="square" rtlCol="0">
            <a:spAutoFit/>
          </a:bodyPr>
          <a:lstStyle/>
          <a:p>
            <a:r>
              <a:rPr lang="en-US" sz="1600" dirty="0" smtClean="0">
                <a:latin typeface="Bookman Old Style" pitchFamily="18" charset="0"/>
              </a:rPr>
              <a:t>From the above visual we can understand how many times a team has won the toss and which decision it has taken when they won the toss.</a:t>
            </a:r>
            <a:endParaRPr lang="en-IN" sz="1600" dirty="0">
              <a:latin typeface="Bookman Old Style" pitchFamily="18" charset="0"/>
            </a:endParaRPr>
          </a:p>
        </p:txBody>
      </p:sp>
      <p:sp>
        <p:nvSpPr>
          <p:cNvPr id="4" name="TextBox 3"/>
          <p:cNvSpPr txBox="1"/>
          <p:nvPr/>
        </p:nvSpPr>
        <p:spPr>
          <a:xfrm>
            <a:off x="134554" y="116632"/>
            <a:ext cx="8874892" cy="369332"/>
          </a:xfrm>
          <a:prstGeom prst="rect">
            <a:avLst/>
          </a:prstGeom>
          <a:noFill/>
        </p:spPr>
        <p:txBody>
          <a:bodyPr wrap="square" rtlCol="0">
            <a:spAutoFit/>
          </a:bodyPr>
          <a:lstStyle/>
          <a:p>
            <a:pPr algn="ctr"/>
            <a:r>
              <a:rPr lang="en-US" b="1" dirty="0" smtClean="0">
                <a:latin typeface="Bookman Old Style" pitchFamily="18" charset="0"/>
              </a:rPr>
              <a:t>STACKED COLUMN CHART</a:t>
            </a:r>
            <a:endParaRPr lang="en-IN" b="1" dirty="0">
              <a:latin typeface="Bookman Old Style" pitchFamily="18" charset="0"/>
            </a:endParaRPr>
          </a:p>
        </p:txBody>
      </p:sp>
    </p:spTree>
    <p:extLst>
      <p:ext uri="{BB962C8B-B14F-4D97-AF65-F5344CB8AC3E}">
        <p14:creationId xmlns:p14="http://schemas.microsoft.com/office/powerpoint/2010/main" val="279890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79512" y="260648"/>
            <a:ext cx="8964488" cy="369332"/>
          </a:xfrm>
          <a:prstGeom prst="rect">
            <a:avLst/>
          </a:prstGeom>
          <a:noFill/>
        </p:spPr>
        <p:txBody>
          <a:bodyPr wrap="square" rtlCol="0">
            <a:spAutoFit/>
          </a:bodyPr>
          <a:lstStyle/>
          <a:p>
            <a:pPr algn="ctr"/>
            <a:r>
              <a:rPr lang="en-US" b="1" dirty="0" smtClean="0">
                <a:latin typeface="Bookman Old Style" pitchFamily="18" charset="0"/>
              </a:rPr>
              <a:t>DATA LOADING OR IMPORTING DATA</a:t>
            </a:r>
            <a:endParaRPr lang="en-IN" b="1" dirty="0">
              <a:latin typeface="Bookman Old Style" pitchFamily="18" charset="0"/>
            </a:endParaRPr>
          </a:p>
        </p:txBody>
      </p:sp>
      <p:sp>
        <p:nvSpPr>
          <p:cNvPr id="6" name="TextBox 5"/>
          <p:cNvSpPr txBox="1"/>
          <p:nvPr/>
        </p:nvSpPr>
        <p:spPr>
          <a:xfrm>
            <a:off x="395536" y="908720"/>
            <a:ext cx="8064896" cy="830997"/>
          </a:xfrm>
          <a:prstGeom prst="rect">
            <a:avLst/>
          </a:prstGeom>
          <a:noFill/>
        </p:spPr>
        <p:txBody>
          <a:bodyPr wrap="square" rtlCol="0">
            <a:spAutoFit/>
          </a:bodyPr>
          <a:lstStyle/>
          <a:p>
            <a:pPr algn="just"/>
            <a:r>
              <a:rPr lang="en-US" sz="1600" dirty="0" smtClean="0">
                <a:latin typeface="Bookman Old Style" pitchFamily="18" charset="0"/>
              </a:rPr>
              <a:t>In order to load the data click on </a:t>
            </a:r>
            <a:r>
              <a:rPr lang="en-US" sz="1600" b="1" dirty="0" smtClean="0">
                <a:latin typeface="Bookman Old Style" pitchFamily="18" charset="0"/>
              </a:rPr>
              <a:t>“Get Data”</a:t>
            </a:r>
            <a:r>
              <a:rPr lang="en-US" sz="1600" dirty="0" smtClean="0">
                <a:latin typeface="Bookman Old Style" pitchFamily="18" charset="0"/>
              </a:rPr>
              <a:t> in the ribbon bar and select the </a:t>
            </a:r>
            <a:r>
              <a:rPr lang="en-US" sz="1600" b="1" dirty="0" smtClean="0">
                <a:latin typeface="Bookman Old Style" pitchFamily="18" charset="0"/>
              </a:rPr>
              <a:t>“Text/CSV”</a:t>
            </a:r>
            <a:r>
              <a:rPr lang="en-US" sz="1600" dirty="0" smtClean="0">
                <a:latin typeface="Bookman Old Style" pitchFamily="18" charset="0"/>
              </a:rPr>
              <a:t> option and select the dataset and click on </a:t>
            </a:r>
            <a:r>
              <a:rPr lang="en-US" sz="1600" b="1" dirty="0" smtClean="0">
                <a:latin typeface="Bookman Old Style" pitchFamily="18" charset="0"/>
              </a:rPr>
              <a:t>Load</a:t>
            </a:r>
            <a:r>
              <a:rPr lang="en-US" sz="1600" dirty="0" smtClean="0">
                <a:latin typeface="Bookman Old Style" pitchFamily="18" charset="0"/>
              </a:rPr>
              <a:t> option to load the data.</a:t>
            </a:r>
            <a:endParaRPr lang="en-IN" sz="1600" dirty="0">
              <a:latin typeface="Bookman Old Style" pitchFamily="18" charset="0"/>
            </a:endParaRPr>
          </a:p>
        </p:txBody>
      </p:sp>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055" b="-1"/>
          <a:stretch/>
        </p:blipFill>
        <p:spPr bwMode="auto">
          <a:xfrm>
            <a:off x="1246299" y="1324218"/>
            <a:ext cx="6830913" cy="533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111907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89756" y="5881627"/>
            <a:ext cx="8964488" cy="584775"/>
          </a:xfrm>
          <a:prstGeom prst="rect">
            <a:avLst/>
          </a:prstGeom>
          <a:noFill/>
        </p:spPr>
        <p:txBody>
          <a:bodyPr wrap="square" rtlCol="0">
            <a:spAutoFit/>
          </a:bodyPr>
          <a:lstStyle/>
          <a:p>
            <a:r>
              <a:rPr lang="en-US" sz="1600" dirty="0" smtClean="0">
                <a:latin typeface="Bookman Old Style" pitchFamily="18" charset="0"/>
              </a:rPr>
              <a:t>From the above visual, it shows which team has selected a toss decision and how many matches they have won by taking that decision.</a:t>
            </a:r>
            <a:endParaRPr lang="en-IN" sz="1600" dirty="0">
              <a:latin typeface="Bookman Old Style" pitchFamily="18" charset="0"/>
            </a:endParaRPr>
          </a:p>
        </p:txBody>
      </p:sp>
      <p:sp>
        <p:nvSpPr>
          <p:cNvPr id="4" name="TextBox 3"/>
          <p:cNvSpPr txBox="1"/>
          <p:nvPr/>
        </p:nvSpPr>
        <p:spPr>
          <a:xfrm>
            <a:off x="89756" y="44624"/>
            <a:ext cx="8964488" cy="369332"/>
          </a:xfrm>
          <a:prstGeom prst="rect">
            <a:avLst/>
          </a:prstGeom>
          <a:noFill/>
        </p:spPr>
        <p:txBody>
          <a:bodyPr wrap="square" rtlCol="0">
            <a:spAutoFit/>
          </a:bodyPr>
          <a:lstStyle/>
          <a:p>
            <a:pPr algn="ctr"/>
            <a:r>
              <a:rPr lang="en-US" b="1" dirty="0" smtClean="0">
                <a:latin typeface="Bookman Old Style" pitchFamily="18" charset="0"/>
              </a:rPr>
              <a:t>CLUSTERED COLUMN CHART</a:t>
            </a:r>
            <a:endParaRPr lang="en-IN" b="1" dirty="0">
              <a:latin typeface="Bookman Old Style" pitchFamily="18" charset="0"/>
            </a:endParaRPr>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57" y="559202"/>
            <a:ext cx="8964487" cy="51153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4386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216" y="692696"/>
            <a:ext cx="9036496" cy="232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97" y="3461738"/>
            <a:ext cx="9047115" cy="218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46216" y="116632"/>
            <a:ext cx="9036496" cy="369332"/>
          </a:xfrm>
          <a:prstGeom prst="rect">
            <a:avLst/>
          </a:prstGeom>
          <a:noFill/>
        </p:spPr>
        <p:txBody>
          <a:bodyPr wrap="square" rtlCol="0">
            <a:spAutoFit/>
          </a:bodyPr>
          <a:lstStyle/>
          <a:p>
            <a:pPr algn="ctr"/>
            <a:r>
              <a:rPr lang="en-US" b="1" dirty="0" smtClean="0">
                <a:latin typeface="Bookman Old Style" pitchFamily="18" charset="0"/>
              </a:rPr>
              <a:t>MATRIX</a:t>
            </a:r>
            <a:endParaRPr lang="en-IN" b="1" dirty="0">
              <a:latin typeface="Bookman Old Style" pitchFamily="18" charset="0"/>
            </a:endParaRPr>
          </a:p>
        </p:txBody>
      </p:sp>
      <p:sp>
        <p:nvSpPr>
          <p:cNvPr id="4" name="TextBox 3"/>
          <p:cNvSpPr txBox="1"/>
          <p:nvPr/>
        </p:nvSpPr>
        <p:spPr>
          <a:xfrm>
            <a:off x="107504" y="5949280"/>
            <a:ext cx="8856984" cy="584775"/>
          </a:xfrm>
          <a:prstGeom prst="rect">
            <a:avLst/>
          </a:prstGeom>
          <a:noFill/>
        </p:spPr>
        <p:txBody>
          <a:bodyPr wrap="square" rtlCol="0">
            <a:spAutoFit/>
          </a:bodyPr>
          <a:lstStyle/>
          <a:p>
            <a:r>
              <a:rPr lang="en-US" sz="1600" dirty="0" smtClean="0">
                <a:latin typeface="Bookman Old Style" pitchFamily="18" charset="0"/>
              </a:rPr>
              <a:t>In the above visual it shows the team </a:t>
            </a:r>
            <a:r>
              <a:rPr lang="en-US" sz="1600" dirty="0" err="1" smtClean="0">
                <a:latin typeface="Bookman Old Style" pitchFamily="18" charset="0"/>
              </a:rPr>
              <a:t>vs</a:t>
            </a:r>
            <a:r>
              <a:rPr lang="en-US" sz="1600" dirty="0" smtClean="0">
                <a:latin typeface="Bookman Old Style" pitchFamily="18" charset="0"/>
              </a:rPr>
              <a:t> team rivalry and how many times a team has won against the another team </a:t>
            </a:r>
            <a:endParaRPr lang="en-IN" sz="1600" dirty="0">
              <a:latin typeface="Bookman Old Style" pitchFamily="18" charset="0"/>
            </a:endParaRPr>
          </a:p>
        </p:txBody>
      </p:sp>
    </p:spTree>
    <p:extLst>
      <p:ext uri="{BB962C8B-B14F-4D97-AF65-F5344CB8AC3E}">
        <p14:creationId xmlns:p14="http://schemas.microsoft.com/office/powerpoint/2010/main" val="28230056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928992" cy="369332"/>
          </a:xfrm>
          <a:prstGeom prst="rect">
            <a:avLst/>
          </a:prstGeom>
          <a:noFill/>
        </p:spPr>
        <p:txBody>
          <a:bodyPr wrap="square" rtlCol="0">
            <a:spAutoFit/>
          </a:bodyPr>
          <a:lstStyle/>
          <a:p>
            <a:pPr algn="ctr"/>
            <a:r>
              <a:rPr lang="en-US" b="1" dirty="0" smtClean="0">
                <a:latin typeface="Bookman Old Style" pitchFamily="18" charset="0"/>
              </a:rPr>
              <a:t>SCATTER CHART</a:t>
            </a:r>
            <a:endParaRPr lang="en-IN" b="1" dirty="0">
              <a:latin typeface="Bookman Old Style" pitchFamily="18" charset="0"/>
            </a:endParaRPr>
          </a:p>
        </p:txBody>
      </p:sp>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485964"/>
            <a:ext cx="8928991" cy="53374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07504" y="5877272"/>
            <a:ext cx="8928991" cy="830997"/>
          </a:xfrm>
          <a:prstGeom prst="rect">
            <a:avLst/>
          </a:prstGeom>
          <a:noFill/>
        </p:spPr>
        <p:txBody>
          <a:bodyPr wrap="square" rtlCol="0">
            <a:spAutoFit/>
          </a:bodyPr>
          <a:lstStyle/>
          <a:p>
            <a:r>
              <a:rPr lang="en-US" sz="1600" dirty="0" smtClean="0">
                <a:latin typeface="Bookman Old Style" pitchFamily="18" charset="0"/>
              </a:rPr>
              <a:t>The above visual shows the strike rate and average rate of a batsman. By pointing the mouse at the plot we can know the name of that batsman along with their strike rate and batting average.</a:t>
            </a:r>
            <a:endParaRPr lang="en-IN" sz="1600" dirty="0">
              <a:latin typeface="Bookman Old Style" pitchFamily="18" charset="0"/>
            </a:endParaRPr>
          </a:p>
        </p:txBody>
      </p:sp>
    </p:spTree>
    <p:extLst>
      <p:ext uri="{BB962C8B-B14F-4D97-AF65-F5344CB8AC3E}">
        <p14:creationId xmlns:p14="http://schemas.microsoft.com/office/powerpoint/2010/main" val="19521863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84" y="620688"/>
            <a:ext cx="9032429" cy="504056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5784" y="116632"/>
            <a:ext cx="8980712" cy="369332"/>
          </a:xfrm>
          <a:prstGeom prst="rect">
            <a:avLst/>
          </a:prstGeom>
          <a:noFill/>
        </p:spPr>
        <p:txBody>
          <a:bodyPr wrap="square" rtlCol="0">
            <a:spAutoFit/>
          </a:bodyPr>
          <a:lstStyle/>
          <a:p>
            <a:pPr algn="ctr"/>
            <a:r>
              <a:rPr lang="en-US" b="1" dirty="0" smtClean="0">
                <a:latin typeface="Bookman Old Style" pitchFamily="18" charset="0"/>
              </a:rPr>
              <a:t>RIBBON CHART</a:t>
            </a:r>
            <a:endParaRPr lang="en-IN" b="1" dirty="0">
              <a:latin typeface="Bookman Old Style" pitchFamily="18" charset="0"/>
            </a:endParaRPr>
          </a:p>
        </p:txBody>
      </p:sp>
      <p:sp>
        <p:nvSpPr>
          <p:cNvPr id="4" name="TextBox 3"/>
          <p:cNvSpPr txBox="1"/>
          <p:nvPr/>
        </p:nvSpPr>
        <p:spPr>
          <a:xfrm>
            <a:off x="107504" y="5805264"/>
            <a:ext cx="8928992" cy="584775"/>
          </a:xfrm>
          <a:prstGeom prst="rect">
            <a:avLst/>
          </a:prstGeom>
          <a:noFill/>
        </p:spPr>
        <p:txBody>
          <a:bodyPr wrap="square" rtlCol="0">
            <a:spAutoFit/>
          </a:bodyPr>
          <a:lstStyle/>
          <a:p>
            <a:r>
              <a:rPr lang="en-US" sz="1600" dirty="0" smtClean="0">
                <a:latin typeface="Bookman Old Style" pitchFamily="18" charset="0"/>
              </a:rPr>
              <a:t>The above visual shows how many players has played with a particular strike rate in the </a:t>
            </a:r>
            <a:r>
              <a:rPr lang="en-US" sz="1600" dirty="0" err="1" smtClean="0">
                <a:latin typeface="Bookman Old Style" pitchFamily="18" charset="0"/>
              </a:rPr>
              <a:t>ipl</a:t>
            </a:r>
            <a:r>
              <a:rPr lang="en-US" sz="1600" dirty="0" smtClean="0">
                <a:latin typeface="Bookman Old Style" pitchFamily="18" charset="0"/>
              </a:rPr>
              <a:t> from 2008-2019.</a:t>
            </a:r>
            <a:endParaRPr lang="en-US" sz="1600" dirty="0">
              <a:latin typeface="Bookman Old Style" pitchFamily="18" charset="0"/>
            </a:endParaRPr>
          </a:p>
        </p:txBody>
      </p:sp>
    </p:spTree>
    <p:extLst>
      <p:ext uri="{BB962C8B-B14F-4D97-AF65-F5344CB8AC3E}">
        <p14:creationId xmlns:p14="http://schemas.microsoft.com/office/powerpoint/2010/main" val="28052977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3436" y="184666"/>
            <a:ext cx="8928992" cy="369332"/>
          </a:xfrm>
          <a:prstGeom prst="rect">
            <a:avLst/>
          </a:prstGeom>
          <a:noFill/>
        </p:spPr>
        <p:txBody>
          <a:bodyPr wrap="square" rtlCol="0">
            <a:spAutoFit/>
          </a:bodyPr>
          <a:lstStyle/>
          <a:p>
            <a:pPr algn="ctr"/>
            <a:r>
              <a:rPr lang="en-US" b="1" dirty="0" smtClean="0">
                <a:latin typeface="Bookman Old Style" pitchFamily="18" charset="0"/>
              </a:rPr>
              <a:t>PIE CHART</a:t>
            </a:r>
            <a:endParaRPr lang="en-IN" b="1" dirty="0">
              <a:latin typeface="Bookman Old Style" pitchFamily="18" charset="0"/>
            </a:endParaRPr>
          </a:p>
        </p:txBody>
      </p:sp>
      <p:sp>
        <p:nvSpPr>
          <p:cNvPr id="4" name="TextBox 3"/>
          <p:cNvSpPr txBox="1"/>
          <p:nvPr/>
        </p:nvSpPr>
        <p:spPr>
          <a:xfrm>
            <a:off x="153910" y="5805264"/>
            <a:ext cx="8738570" cy="338554"/>
          </a:xfrm>
          <a:prstGeom prst="rect">
            <a:avLst/>
          </a:prstGeom>
          <a:noFill/>
        </p:spPr>
        <p:txBody>
          <a:bodyPr wrap="square" rtlCol="0">
            <a:spAutoFit/>
          </a:bodyPr>
          <a:lstStyle/>
          <a:p>
            <a:r>
              <a:rPr lang="en-US" sz="1600" dirty="0" smtClean="0">
                <a:latin typeface="Bookman Old Style" pitchFamily="18" charset="0"/>
              </a:rPr>
              <a:t>The above visual states how many times a team has won in a particular stadium.</a:t>
            </a:r>
            <a:endParaRPr lang="en-IN" sz="1600" dirty="0">
              <a:latin typeface="Bookman Old Style" pitchFamily="18" charset="0"/>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10" y="684672"/>
            <a:ext cx="8868518" cy="509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10655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84133"/>
            <a:ext cx="8928992" cy="338554"/>
          </a:xfrm>
          <a:prstGeom prst="rect">
            <a:avLst/>
          </a:prstGeom>
          <a:noFill/>
        </p:spPr>
        <p:txBody>
          <a:bodyPr wrap="square" rtlCol="0">
            <a:spAutoFit/>
          </a:bodyPr>
          <a:lstStyle/>
          <a:p>
            <a:pPr algn="ctr"/>
            <a:r>
              <a:rPr lang="en-US" sz="1600" b="1" dirty="0" smtClean="0">
                <a:latin typeface="Bookman Old Style" pitchFamily="18" charset="0"/>
              </a:rPr>
              <a:t>STACKED AREA CHART</a:t>
            </a:r>
            <a:endParaRPr lang="en-IN" sz="1600" b="1" dirty="0">
              <a:latin typeface="Bookman Old Style" pitchFamily="18" charset="0"/>
            </a:endParaRPr>
          </a:p>
        </p:txBody>
      </p:sp>
      <p:sp>
        <p:nvSpPr>
          <p:cNvPr id="4" name="TextBox 3"/>
          <p:cNvSpPr txBox="1"/>
          <p:nvPr/>
        </p:nvSpPr>
        <p:spPr>
          <a:xfrm>
            <a:off x="179513" y="5661248"/>
            <a:ext cx="8712967" cy="830997"/>
          </a:xfrm>
          <a:prstGeom prst="rect">
            <a:avLst/>
          </a:prstGeom>
          <a:noFill/>
        </p:spPr>
        <p:txBody>
          <a:bodyPr wrap="square" rtlCol="0">
            <a:spAutoFit/>
          </a:bodyPr>
          <a:lstStyle/>
          <a:p>
            <a:r>
              <a:rPr lang="en-US" sz="1600" dirty="0" smtClean="0">
                <a:latin typeface="Bookman Old Style" pitchFamily="18" charset="0"/>
              </a:rPr>
              <a:t>The above Area Chart tells how many times a bowler has dismissed the batsmen while bowling. It shows that SL </a:t>
            </a:r>
            <a:r>
              <a:rPr lang="en-US" sz="1600" dirty="0" err="1" smtClean="0">
                <a:latin typeface="Bookman Old Style" pitchFamily="18" charset="0"/>
              </a:rPr>
              <a:t>Malinga</a:t>
            </a:r>
            <a:r>
              <a:rPr lang="en-US" sz="1600" dirty="0" smtClean="0">
                <a:latin typeface="Bookman Old Style" pitchFamily="18" charset="0"/>
              </a:rPr>
              <a:t> has taken the most number of wickets than compared to other bowlers.</a:t>
            </a:r>
            <a:endParaRPr lang="en-IN" sz="1600" dirty="0">
              <a:latin typeface="Bookman Old Style" pitchFamily="18" charset="0"/>
            </a:endParaRPr>
          </a:p>
        </p:txBody>
      </p:sp>
      <p:pic>
        <p:nvPicPr>
          <p:cNvPr id="122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99" y="620688"/>
            <a:ext cx="9001001" cy="495178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842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394" y="0"/>
            <a:ext cx="9173394"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99864" y="404664"/>
            <a:ext cx="8928992" cy="369332"/>
          </a:xfrm>
          <a:prstGeom prst="rect">
            <a:avLst/>
          </a:prstGeom>
          <a:noFill/>
        </p:spPr>
        <p:txBody>
          <a:bodyPr wrap="square" rtlCol="0">
            <a:spAutoFit/>
          </a:bodyPr>
          <a:lstStyle/>
          <a:p>
            <a:pPr algn="ctr"/>
            <a:r>
              <a:rPr lang="en-US" b="1" dirty="0" smtClean="0">
                <a:latin typeface="Bookman Old Style" pitchFamily="18" charset="0"/>
              </a:rPr>
              <a:t>FINAL INSIGHTS AND TAKEAWAYS</a:t>
            </a:r>
            <a:endParaRPr lang="en-IN" b="1" dirty="0">
              <a:latin typeface="Bookman Old Style" pitchFamily="18" charset="0"/>
            </a:endParaRPr>
          </a:p>
        </p:txBody>
      </p:sp>
      <p:sp>
        <p:nvSpPr>
          <p:cNvPr id="4" name="Rectangle 1"/>
          <p:cNvSpPr>
            <a:spLocks noChangeArrowheads="1"/>
          </p:cNvSpPr>
          <p:nvPr/>
        </p:nvSpPr>
        <p:spPr bwMode="auto">
          <a:xfrm>
            <a:off x="899592" y="1289953"/>
            <a:ext cx="7488832"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buFont typeface="Arial" pitchFamily="34" charset="0"/>
              <a:buChar char="•"/>
            </a:pPr>
            <a:r>
              <a:rPr lang="en-IN" sz="1600" b="1" dirty="0" smtClean="0">
                <a:latin typeface="Bookman Old Style" pitchFamily="18" charset="0"/>
              </a:rPr>
              <a:t>Mumbai Indians</a:t>
            </a:r>
            <a:endParaRPr lang="en-IN" sz="1600" dirty="0">
              <a:latin typeface="Bookman Old Style" pitchFamily="18" charset="0"/>
            </a:endParaRPr>
          </a:p>
          <a:p>
            <a:pPr lvl="1"/>
            <a:r>
              <a:rPr lang="en-IN" sz="1600" i="1" dirty="0">
                <a:latin typeface="Bookman Old Style" pitchFamily="18" charset="0"/>
              </a:rPr>
              <a:t>Most match wins in IPL 2008–2019</a:t>
            </a:r>
            <a:r>
              <a:rPr lang="en-IN" sz="1600" i="1" dirty="0" smtClean="0">
                <a:latin typeface="Bookman Old Style" pitchFamily="18" charset="0"/>
              </a:rPr>
              <a:t>.</a:t>
            </a:r>
          </a:p>
          <a:p>
            <a:pPr lvl="1"/>
            <a:endParaRPr lang="en-IN" sz="1600" dirty="0">
              <a:latin typeface="Bookman Old Style" pitchFamily="18" charset="0"/>
            </a:endParaRPr>
          </a:p>
          <a:p>
            <a:pPr marL="285750" indent="-285750">
              <a:buFont typeface="Arial" pitchFamily="34" charset="0"/>
              <a:buChar char="•"/>
            </a:pPr>
            <a:r>
              <a:rPr lang="en-IN" sz="1600" b="1" dirty="0" smtClean="0">
                <a:latin typeface="Bookman Old Style" pitchFamily="18" charset="0"/>
              </a:rPr>
              <a:t>Umar </a:t>
            </a:r>
            <a:r>
              <a:rPr lang="en-IN" sz="1600" b="1" dirty="0" err="1" smtClean="0">
                <a:latin typeface="Bookman Old Style" pitchFamily="18" charset="0"/>
              </a:rPr>
              <a:t>Gul</a:t>
            </a:r>
            <a:endParaRPr lang="en-IN" sz="1600" dirty="0">
              <a:latin typeface="Bookman Old Style" pitchFamily="18" charset="0"/>
            </a:endParaRPr>
          </a:p>
          <a:p>
            <a:pPr lvl="1"/>
            <a:r>
              <a:rPr lang="en-IN" sz="1600" i="1" dirty="0">
                <a:latin typeface="Bookman Old Style" pitchFamily="18" charset="0"/>
              </a:rPr>
              <a:t>Highest strike rate among all batsmen</a:t>
            </a:r>
            <a:r>
              <a:rPr lang="en-IN" sz="1600" i="1" dirty="0" smtClean="0">
                <a:latin typeface="Bookman Old Style" pitchFamily="18" charset="0"/>
              </a:rPr>
              <a:t>.</a:t>
            </a:r>
          </a:p>
          <a:p>
            <a:pPr lvl="1"/>
            <a:endParaRPr lang="en-IN" sz="1600" dirty="0">
              <a:latin typeface="Bookman Old Style" pitchFamily="18" charset="0"/>
            </a:endParaRPr>
          </a:p>
          <a:p>
            <a:pPr marL="285750" indent="-285750">
              <a:buFont typeface="Arial" pitchFamily="34" charset="0"/>
              <a:buChar char="•"/>
            </a:pPr>
            <a:r>
              <a:rPr lang="en-IN" sz="1600" b="1" dirty="0" smtClean="0">
                <a:latin typeface="Bookman Old Style" pitchFamily="18" charset="0"/>
              </a:rPr>
              <a:t>SL </a:t>
            </a:r>
            <a:r>
              <a:rPr lang="en-IN" sz="1600" b="1" dirty="0" err="1" smtClean="0">
                <a:latin typeface="Bookman Old Style" pitchFamily="18" charset="0"/>
              </a:rPr>
              <a:t>Malinga</a:t>
            </a:r>
            <a:endParaRPr lang="en-IN" sz="1600" dirty="0">
              <a:latin typeface="Bookman Old Style" pitchFamily="18" charset="0"/>
            </a:endParaRPr>
          </a:p>
          <a:p>
            <a:pPr lvl="1"/>
            <a:r>
              <a:rPr lang="en-IN" sz="1600" i="1" dirty="0">
                <a:latin typeface="Bookman Old Style" pitchFamily="18" charset="0"/>
              </a:rPr>
              <a:t>Top wicket-taker in IPL history</a:t>
            </a:r>
            <a:r>
              <a:rPr lang="en-IN" sz="1600" i="1" dirty="0" smtClean="0">
                <a:latin typeface="Bookman Old Style" pitchFamily="18" charset="0"/>
              </a:rPr>
              <a:t>.</a:t>
            </a:r>
          </a:p>
          <a:p>
            <a:pPr lvl="1"/>
            <a:endParaRPr lang="en-IN" sz="1600" dirty="0">
              <a:latin typeface="Bookman Old Style" pitchFamily="18" charset="0"/>
            </a:endParaRPr>
          </a:p>
          <a:p>
            <a:pPr marL="285750" indent="-285750">
              <a:buFont typeface="Arial" pitchFamily="34" charset="0"/>
              <a:buChar char="•"/>
            </a:pPr>
            <a:r>
              <a:rPr lang="en-IN" sz="1600" b="1" dirty="0" smtClean="0">
                <a:latin typeface="Bookman Old Style" pitchFamily="18" charset="0"/>
              </a:rPr>
              <a:t>Eden </a:t>
            </a:r>
            <a:r>
              <a:rPr lang="en-IN" sz="1600" b="1" dirty="0">
                <a:latin typeface="Bookman Old Style" pitchFamily="18" charset="0"/>
              </a:rPr>
              <a:t>Gardens, Kolkata</a:t>
            </a:r>
            <a:r>
              <a:rPr lang="en-IN" sz="1600" dirty="0">
                <a:latin typeface="Bookman Old Style" pitchFamily="18" charset="0"/>
              </a:rPr>
              <a:t> </a:t>
            </a:r>
            <a:endParaRPr lang="en-IN" sz="1600" dirty="0" smtClean="0">
              <a:latin typeface="Bookman Old Style" pitchFamily="18" charset="0"/>
            </a:endParaRPr>
          </a:p>
          <a:p>
            <a:pPr lvl="1"/>
            <a:r>
              <a:rPr lang="en-IN" sz="1600" i="1" dirty="0" smtClean="0">
                <a:latin typeface="Bookman Old Style" pitchFamily="18" charset="0"/>
              </a:rPr>
              <a:t>Most </a:t>
            </a:r>
            <a:r>
              <a:rPr lang="en-IN" sz="1600" i="1" dirty="0">
                <a:latin typeface="Bookman Old Style" pitchFamily="18" charset="0"/>
              </a:rPr>
              <a:t>used venue during the </a:t>
            </a:r>
            <a:r>
              <a:rPr lang="en-IN" sz="1600" i="1" dirty="0" err="1" smtClean="0">
                <a:latin typeface="Bookman Old Style" pitchFamily="18" charset="0"/>
              </a:rPr>
              <a:t>analyzed</a:t>
            </a:r>
            <a:r>
              <a:rPr lang="en-IN" sz="1600" i="1" dirty="0" smtClean="0">
                <a:latin typeface="Bookman Old Style" pitchFamily="18" charset="0"/>
              </a:rPr>
              <a:t> </a:t>
            </a:r>
            <a:r>
              <a:rPr lang="en-IN" sz="1600" i="1" dirty="0">
                <a:latin typeface="Bookman Old Style" pitchFamily="18" charset="0"/>
              </a:rPr>
              <a:t>seasons</a:t>
            </a:r>
            <a:r>
              <a:rPr lang="en-IN" sz="1600" i="1" dirty="0" smtClean="0">
                <a:latin typeface="Bookman Old Style" pitchFamily="18" charset="0"/>
              </a:rPr>
              <a:t>.</a:t>
            </a:r>
          </a:p>
          <a:p>
            <a:pPr lvl="1"/>
            <a:endParaRPr lang="en-IN" sz="1600" dirty="0">
              <a:latin typeface="Bookman Old Style" pitchFamily="18" charset="0"/>
            </a:endParaRPr>
          </a:p>
          <a:p>
            <a:pPr marL="285750" indent="-285750">
              <a:buFont typeface="Arial" pitchFamily="34" charset="0"/>
              <a:buChar char="•"/>
            </a:pPr>
            <a:r>
              <a:rPr lang="en-IN" sz="1600" b="1" dirty="0" smtClean="0">
                <a:latin typeface="Bookman Old Style" pitchFamily="18" charset="0"/>
              </a:rPr>
              <a:t>Toss </a:t>
            </a:r>
            <a:r>
              <a:rPr lang="en-IN" sz="1600" b="1" dirty="0">
                <a:latin typeface="Bookman Old Style" pitchFamily="18" charset="0"/>
              </a:rPr>
              <a:t>Decision </a:t>
            </a:r>
            <a:r>
              <a:rPr lang="en-IN" sz="1600" b="1" dirty="0" smtClean="0">
                <a:latin typeface="Bookman Old Style" pitchFamily="18" charset="0"/>
              </a:rPr>
              <a:t>Analysis</a:t>
            </a:r>
            <a:endParaRPr lang="en-IN" sz="1600" dirty="0">
              <a:latin typeface="Bookman Old Style" pitchFamily="18" charset="0"/>
            </a:endParaRPr>
          </a:p>
          <a:p>
            <a:pPr lvl="1"/>
            <a:r>
              <a:rPr lang="en-IN" sz="1600" i="1" dirty="0">
                <a:latin typeface="Bookman Old Style" pitchFamily="18" charset="0"/>
              </a:rPr>
              <a:t>Toss winners choosing to field won more than 55% of the </a:t>
            </a:r>
            <a:r>
              <a:rPr lang="en-IN" sz="1600" i="1" dirty="0" smtClean="0">
                <a:latin typeface="Bookman Old Style" pitchFamily="18" charset="0"/>
              </a:rPr>
              <a:t>time</a:t>
            </a:r>
          </a:p>
          <a:p>
            <a:pPr lvl="1"/>
            <a:endParaRPr lang="en-IN" sz="1600" i="1" dirty="0" smtClean="0">
              <a:latin typeface="Bookman Old Style" pitchFamily="18" charset="0"/>
            </a:endParaRPr>
          </a:p>
          <a:p>
            <a:pPr marL="285750" indent="-285750">
              <a:buFont typeface="Arial" pitchFamily="34" charset="0"/>
              <a:buChar char="•"/>
            </a:pPr>
            <a:r>
              <a:rPr lang="en-IN" sz="1600" b="1" dirty="0" smtClean="0">
                <a:latin typeface="Bookman Old Style" pitchFamily="18" charset="0"/>
              </a:rPr>
              <a:t>Chasing Advantage</a:t>
            </a:r>
            <a:endParaRPr lang="en-IN" sz="1600" dirty="0">
              <a:latin typeface="Bookman Old Style" pitchFamily="18" charset="0"/>
            </a:endParaRPr>
          </a:p>
          <a:p>
            <a:pPr lvl="1"/>
            <a:r>
              <a:rPr lang="en-IN" sz="1600" i="1" dirty="0">
                <a:latin typeface="Bookman Old Style" pitchFamily="18" charset="0"/>
              </a:rPr>
              <a:t>Teams chasing had better win percentages in certain seasons</a:t>
            </a:r>
            <a:r>
              <a:rPr lang="en-IN" sz="1600" i="1" dirty="0" smtClean="0">
                <a:latin typeface="Bookman Old Style" pitchFamily="18" charset="0"/>
              </a:rPr>
              <a:t>.</a:t>
            </a:r>
            <a:endParaRPr lang="en-IN" sz="1600" dirty="0">
              <a:latin typeface="Bookman Old Style" pitchFamily="18" charset="0"/>
            </a:endParaRPr>
          </a:p>
        </p:txBody>
      </p:sp>
    </p:spTree>
    <p:extLst>
      <p:ext uri="{BB962C8B-B14F-4D97-AF65-F5344CB8AC3E}">
        <p14:creationId xmlns:p14="http://schemas.microsoft.com/office/powerpoint/2010/main" val="4116858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856984" cy="369332"/>
          </a:xfrm>
          <a:prstGeom prst="rect">
            <a:avLst/>
          </a:prstGeom>
          <a:noFill/>
        </p:spPr>
        <p:txBody>
          <a:bodyPr wrap="square" rtlCol="0">
            <a:spAutoFit/>
          </a:bodyPr>
          <a:lstStyle/>
          <a:p>
            <a:pPr algn="ctr"/>
            <a:r>
              <a:rPr lang="en-US" b="1" dirty="0" smtClean="0">
                <a:latin typeface="Bookman Old Style" pitchFamily="18" charset="0"/>
              </a:rPr>
              <a:t>PREVIEWS</a:t>
            </a:r>
            <a:endParaRPr lang="en-IN" b="1" dirty="0">
              <a:latin typeface="Bookman Old Style"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5" y="485965"/>
            <a:ext cx="4032447" cy="3012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4" y="3622641"/>
            <a:ext cx="4218010" cy="3155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00249" y="1268760"/>
            <a:ext cx="4176464"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220320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856984" cy="369332"/>
          </a:xfrm>
          <a:prstGeom prst="rect">
            <a:avLst/>
          </a:prstGeom>
          <a:noFill/>
        </p:spPr>
        <p:txBody>
          <a:bodyPr wrap="square" rtlCol="0">
            <a:spAutoFit/>
          </a:bodyPr>
          <a:lstStyle/>
          <a:p>
            <a:pPr algn="ctr"/>
            <a:r>
              <a:rPr lang="en-US" b="1" dirty="0" smtClean="0">
                <a:latin typeface="Bookman Old Style" pitchFamily="18" charset="0"/>
              </a:rPr>
              <a:t>MANUAL DATA</a:t>
            </a:r>
            <a:endParaRPr lang="en-IN" b="1" dirty="0">
              <a:latin typeface="Bookman Old Style" pitchFamily="18" charset="0"/>
            </a:endParaRPr>
          </a:p>
        </p:txBody>
      </p:sp>
      <p:sp>
        <p:nvSpPr>
          <p:cNvPr id="4" name="TextBox 3"/>
          <p:cNvSpPr txBox="1"/>
          <p:nvPr/>
        </p:nvSpPr>
        <p:spPr>
          <a:xfrm>
            <a:off x="107504" y="764704"/>
            <a:ext cx="8856984" cy="584775"/>
          </a:xfrm>
          <a:prstGeom prst="rect">
            <a:avLst/>
          </a:prstGeom>
          <a:noFill/>
        </p:spPr>
        <p:txBody>
          <a:bodyPr wrap="square" rtlCol="0">
            <a:spAutoFit/>
          </a:bodyPr>
          <a:lstStyle/>
          <a:p>
            <a:r>
              <a:rPr lang="en-US" sz="1600" dirty="0" smtClean="0">
                <a:latin typeface="Bookman Old Style" pitchFamily="18" charset="0"/>
              </a:rPr>
              <a:t>We can even enter the data manually by clicking on </a:t>
            </a:r>
            <a:r>
              <a:rPr lang="en-US" sz="1600" b="1" dirty="0" smtClean="0">
                <a:latin typeface="Bookman Old Style" pitchFamily="18" charset="0"/>
              </a:rPr>
              <a:t>Enter Data </a:t>
            </a:r>
            <a:r>
              <a:rPr lang="en-US" sz="1600" dirty="0" smtClean="0">
                <a:latin typeface="Bookman Old Style" pitchFamily="18" charset="0"/>
              </a:rPr>
              <a:t>available on home bar and we can just paste or type our data.</a:t>
            </a:r>
            <a:endParaRPr lang="en-IN" sz="1600" dirty="0">
              <a:latin typeface="Bookman Old Style"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628800"/>
            <a:ext cx="1933575" cy="85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5157" y="1408936"/>
            <a:ext cx="6569331" cy="5191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107504" y="2852936"/>
            <a:ext cx="2077591" cy="1077218"/>
          </a:xfrm>
          <a:prstGeom prst="rect">
            <a:avLst/>
          </a:prstGeom>
          <a:noFill/>
        </p:spPr>
        <p:txBody>
          <a:bodyPr wrap="square" rtlCol="0">
            <a:spAutoFit/>
          </a:bodyPr>
          <a:lstStyle/>
          <a:p>
            <a:pPr algn="just"/>
            <a:r>
              <a:rPr lang="en-US" sz="1600" dirty="0" smtClean="0">
                <a:latin typeface="Bookman Old Style" pitchFamily="18" charset="0"/>
              </a:rPr>
              <a:t>Enter the table name in the left bottom box beside Name.</a:t>
            </a:r>
            <a:endParaRPr lang="en-IN" sz="1600" dirty="0">
              <a:latin typeface="Bookman Old Style" pitchFamily="18" charset="0"/>
            </a:endParaRPr>
          </a:p>
        </p:txBody>
      </p:sp>
    </p:spTree>
    <p:extLst>
      <p:ext uri="{BB962C8B-B14F-4D97-AF65-F5344CB8AC3E}">
        <p14:creationId xmlns:p14="http://schemas.microsoft.com/office/powerpoint/2010/main" val="58163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179512" y="188640"/>
            <a:ext cx="8712968" cy="369332"/>
          </a:xfrm>
          <a:prstGeom prst="rect">
            <a:avLst/>
          </a:prstGeom>
          <a:noFill/>
        </p:spPr>
        <p:txBody>
          <a:bodyPr wrap="square" rtlCol="0">
            <a:spAutoFit/>
          </a:bodyPr>
          <a:lstStyle/>
          <a:p>
            <a:pPr algn="ctr"/>
            <a:r>
              <a:rPr lang="en-US" b="1" dirty="0" smtClean="0">
                <a:latin typeface="Bookman Old Style" pitchFamily="18" charset="0"/>
              </a:rPr>
              <a:t>DATA CLEANING</a:t>
            </a:r>
            <a:endParaRPr lang="en-IN" b="1" dirty="0">
              <a:latin typeface="Bookman Old Style" pitchFamily="18" charset="0"/>
            </a:endParaRPr>
          </a:p>
        </p:txBody>
      </p:sp>
      <p:sp>
        <p:nvSpPr>
          <p:cNvPr id="5" name="TextBox 4"/>
          <p:cNvSpPr txBox="1"/>
          <p:nvPr/>
        </p:nvSpPr>
        <p:spPr>
          <a:xfrm>
            <a:off x="85624" y="2092206"/>
            <a:ext cx="8784976" cy="369332"/>
          </a:xfrm>
          <a:prstGeom prst="rect">
            <a:avLst/>
          </a:prstGeom>
          <a:noFill/>
        </p:spPr>
        <p:txBody>
          <a:bodyPr wrap="square" rtlCol="0">
            <a:spAutoFit/>
          </a:bodyPr>
          <a:lstStyle/>
          <a:p>
            <a:pPr algn="ctr"/>
            <a:r>
              <a:rPr lang="en-US" b="1" dirty="0" smtClean="0">
                <a:latin typeface="Bookman Old Style" pitchFamily="18" charset="0"/>
              </a:rPr>
              <a:t>REMOVE COLUMNS</a:t>
            </a:r>
            <a:endParaRPr lang="en-IN" b="1" dirty="0">
              <a:latin typeface="Bookman Old Style" pitchFamily="18" charset="0"/>
            </a:endParaRPr>
          </a:p>
        </p:txBody>
      </p:sp>
      <p:sp>
        <p:nvSpPr>
          <p:cNvPr id="6" name="TextBox 5"/>
          <p:cNvSpPr txBox="1"/>
          <p:nvPr/>
        </p:nvSpPr>
        <p:spPr>
          <a:xfrm>
            <a:off x="251520" y="692696"/>
            <a:ext cx="8631882" cy="1323439"/>
          </a:xfrm>
          <a:prstGeom prst="rect">
            <a:avLst/>
          </a:prstGeom>
          <a:noFill/>
        </p:spPr>
        <p:txBody>
          <a:bodyPr wrap="square" rtlCol="0">
            <a:spAutoFit/>
          </a:bodyPr>
          <a:lstStyle/>
          <a:p>
            <a:pPr algn="just"/>
            <a:r>
              <a:rPr lang="en-US" sz="1600" dirty="0">
                <a:latin typeface="Bookman Old Style" pitchFamily="18" charset="0"/>
              </a:rPr>
              <a:t>Data cleaning, also known as data cleansing or scrubbing, is the process of identifying and correcting errors, inconsistencies, and inaccuracies within a dataset to improve its quality.</a:t>
            </a:r>
            <a:r>
              <a:rPr lang="en-US" sz="1600" dirty="0" smtClean="0">
                <a:latin typeface="Bookman Old Style" pitchFamily="18" charset="0"/>
              </a:rPr>
              <a:t> </a:t>
            </a:r>
          </a:p>
          <a:p>
            <a:pPr algn="just"/>
            <a:r>
              <a:rPr lang="en-US" sz="1600" dirty="0" smtClean="0">
                <a:latin typeface="Bookman Old Style" pitchFamily="18" charset="0"/>
              </a:rPr>
              <a:t>In order to perform Data Cleaning in Power BI we have to click on </a:t>
            </a:r>
            <a:r>
              <a:rPr lang="en-US" sz="1600" b="1" dirty="0" smtClean="0">
                <a:latin typeface="Bookman Old Style" pitchFamily="18" charset="0"/>
              </a:rPr>
              <a:t>Transform Data</a:t>
            </a:r>
            <a:r>
              <a:rPr lang="en-US" sz="1600" dirty="0" smtClean="0">
                <a:latin typeface="Bookman Old Style" pitchFamily="18" charset="0"/>
              </a:rPr>
              <a:t> option available in ribbon bar.</a:t>
            </a:r>
            <a:endParaRPr lang="en-IN" sz="1600" dirty="0">
              <a:latin typeface="Bookman Old Style" pitchFamily="18" charset="0"/>
            </a:endParaRPr>
          </a:p>
        </p:txBody>
      </p:sp>
      <p:sp>
        <p:nvSpPr>
          <p:cNvPr id="7" name="TextBox 6"/>
          <p:cNvSpPr txBox="1"/>
          <p:nvPr/>
        </p:nvSpPr>
        <p:spPr>
          <a:xfrm>
            <a:off x="269522" y="2636912"/>
            <a:ext cx="8496944" cy="1077218"/>
          </a:xfrm>
          <a:prstGeom prst="rect">
            <a:avLst/>
          </a:prstGeom>
          <a:noFill/>
        </p:spPr>
        <p:txBody>
          <a:bodyPr wrap="square" rtlCol="0">
            <a:spAutoFit/>
          </a:bodyPr>
          <a:lstStyle/>
          <a:p>
            <a:pPr algn="just"/>
            <a:r>
              <a:rPr lang="en-US" sz="1600" dirty="0" smtClean="0">
                <a:latin typeface="Bookman Old Style" pitchFamily="18" charset="0"/>
              </a:rPr>
              <a:t>Rename Columns option is very much helpful because there can be some columns which does not have any use while analyzing it. By removing these columns it saves storage. To remove columns select the columns and click on </a:t>
            </a:r>
            <a:r>
              <a:rPr lang="en-US" sz="1600" b="1" dirty="0" smtClean="0">
                <a:latin typeface="Bookman Old Style" pitchFamily="18" charset="0"/>
              </a:rPr>
              <a:t>Remove Selected Columns </a:t>
            </a:r>
            <a:r>
              <a:rPr lang="en-US" sz="1600" dirty="0" smtClean="0">
                <a:latin typeface="Bookman Old Style" pitchFamily="18" charset="0"/>
              </a:rPr>
              <a:t>option in Manage Columns bar.</a:t>
            </a:r>
            <a:endParaRPr lang="en-IN" sz="1600" dirty="0">
              <a:latin typeface="Bookman Old Style"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0550" y="3861048"/>
            <a:ext cx="7354887"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51519" y="5661248"/>
            <a:ext cx="8532948" cy="830997"/>
          </a:xfrm>
          <a:prstGeom prst="rect">
            <a:avLst/>
          </a:prstGeom>
          <a:noFill/>
        </p:spPr>
        <p:txBody>
          <a:bodyPr wrap="square" rtlCol="0">
            <a:spAutoFit/>
          </a:bodyPr>
          <a:lstStyle/>
          <a:p>
            <a:pPr algn="ctr"/>
            <a:r>
              <a:rPr lang="en-US" sz="1600" dirty="0" smtClean="0">
                <a:latin typeface="Bookman Old Style" pitchFamily="18" charset="0"/>
              </a:rPr>
              <a:t>The name of the umpire is not any use while analyzing the data or match id is also not at all useful so we can remove these columns as it helps to enhance speed of the model.</a:t>
            </a:r>
            <a:endParaRPr lang="en-IN" sz="1600" dirty="0">
              <a:latin typeface="Bookman Old Style" pitchFamily="18" charset="0"/>
            </a:endParaRPr>
          </a:p>
        </p:txBody>
      </p:sp>
    </p:spTree>
    <p:extLst>
      <p:ext uri="{BB962C8B-B14F-4D97-AF65-F5344CB8AC3E}">
        <p14:creationId xmlns:p14="http://schemas.microsoft.com/office/powerpoint/2010/main" val="1259076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latin typeface="Bookman Old Style" pitchFamily="18" charset="0"/>
            </a:endParaRPr>
          </a:p>
        </p:txBody>
      </p:sp>
      <p:sp>
        <p:nvSpPr>
          <p:cNvPr id="3" name="TextBox 2"/>
          <p:cNvSpPr txBox="1"/>
          <p:nvPr/>
        </p:nvSpPr>
        <p:spPr>
          <a:xfrm>
            <a:off x="107504" y="188640"/>
            <a:ext cx="8856984" cy="369332"/>
          </a:xfrm>
          <a:prstGeom prst="rect">
            <a:avLst/>
          </a:prstGeom>
          <a:noFill/>
        </p:spPr>
        <p:txBody>
          <a:bodyPr wrap="square" rtlCol="0">
            <a:spAutoFit/>
          </a:bodyPr>
          <a:lstStyle/>
          <a:p>
            <a:pPr algn="ctr"/>
            <a:r>
              <a:rPr lang="en-US" b="1" dirty="0" smtClean="0">
                <a:latin typeface="Bookman Old Style" pitchFamily="18" charset="0"/>
              </a:rPr>
              <a:t>EXTRACT</a:t>
            </a:r>
            <a:endParaRPr lang="en-IN" b="1" dirty="0">
              <a:latin typeface="Bookman Old Style" pitchFamily="18" charset="0"/>
            </a:endParaRPr>
          </a:p>
        </p:txBody>
      </p:sp>
      <p:sp>
        <p:nvSpPr>
          <p:cNvPr id="4" name="TextBox 3"/>
          <p:cNvSpPr txBox="1"/>
          <p:nvPr/>
        </p:nvSpPr>
        <p:spPr>
          <a:xfrm>
            <a:off x="251520" y="620687"/>
            <a:ext cx="8784976" cy="338554"/>
          </a:xfrm>
          <a:prstGeom prst="rect">
            <a:avLst/>
          </a:prstGeom>
          <a:noFill/>
        </p:spPr>
        <p:txBody>
          <a:bodyPr wrap="square" rtlCol="0">
            <a:spAutoFit/>
          </a:bodyPr>
          <a:lstStyle/>
          <a:p>
            <a:r>
              <a:rPr lang="en-US" sz="1600" dirty="0" smtClean="0">
                <a:latin typeface="Bookman Old Style" pitchFamily="18" charset="0"/>
              </a:rPr>
              <a:t>In some cases the values of a column consists of both useful and useless things.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673" y="4221088"/>
            <a:ext cx="5424000" cy="18440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b="7203"/>
          <a:stretch/>
        </p:blipFill>
        <p:spPr bwMode="auto">
          <a:xfrm>
            <a:off x="539552" y="1196752"/>
            <a:ext cx="1495425" cy="2634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2380076" y="1628800"/>
            <a:ext cx="6264696" cy="1323439"/>
          </a:xfrm>
          <a:prstGeom prst="rect">
            <a:avLst/>
          </a:prstGeom>
          <a:noFill/>
        </p:spPr>
        <p:txBody>
          <a:bodyPr wrap="square" rtlCol="0">
            <a:spAutoFit/>
          </a:bodyPr>
          <a:lstStyle/>
          <a:p>
            <a:pPr algn="just"/>
            <a:r>
              <a:rPr lang="en-US" sz="1600" dirty="0" smtClean="0">
                <a:latin typeface="Bookman Old Style" pitchFamily="18" charset="0"/>
              </a:rPr>
              <a:t>In my dataset in season column it repeated itself as IPL-year but it doesn’t make sense as it is an IPL dataset so in this case we can use Extract option and in Extract we have different options that are available. Since I want to keep the text after “-” so I have selected </a:t>
            </a:r>
            <a:r>
              <a:rPr lang="en-US" sz="1600" b="1" dirty="0" smtClean="0">
                <a:latin typeface="Bookman Old Style" pitchFamily="18" charset="0"/>
              </a:rPr>
              <a:t>Text After Delimiter </a:t>
            </a:r>
            <a:r>
              <a:rPr lang="en-US" sz="1600" dirty="0" smtClean="0">
                <a:latin typeface="Bookman Old Style" pitchFamily="18" charset="0"/>
              </a:rPr>
              <a:t>option.</a:t>
            </a:r>
          </a:p>
        </p:txBody>
      </p:sp>
      <p:pic>
        <p:nvPicPr>
          <p:cNvPr id="4100"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449"/>
          <a:stretch/>
        </p:blipFill>
        <p:spPr bwMode="auto">
          <a:xfrm>
            <a:off x="6660232" y="3356992"/>
            <a:ext cx="1538108" cy="305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1324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p:cNvSpPr txBox="1"/>
          <p:nvPr/>
        </p:nvSpPr>
        <p:spPr>
          <a:xfrm>
            <a:off x="107504" y="188640"/>
            <a:ext cx="8856984" cy="369332"/>
          </a:xfrm>
          <a:prstGeom prst="rect">
            <a:avLst/>
          </a:prstGeom>
          <a:noFill/>
        </p:spPr>
        <p:txBody>
          <a:bodyPr wrap="square" rtlCol="0">
            <a:spAutoFit/>
          </a:bodyPr>
          <a:lstStyle/>
          <a:p>
            <a:pPr algn="ctr"/>
            <a:r>
              <a:rPr lang="en-US" b="1" dirty="0" smtClean="0">
                <a:latin typeface="Bookman Old Style" pitchFamily="18" charset="0"/>
              </a:rPr>
              <a:t>CHANGING DATA TYPE</a:t>
            </a:r>
            <a:endParaRPr lang="en-IN" b="1" dirty="0">
              <a:latin typeface="Bookman Old Style" pitchFamily="18" charset="0"/>
            </a:endParaRPr>
          </a:p>
        </p:txBody>
      </p:sp>
      <p:sp>
        <p:nvSpPr>
          <p:cNvPr id="4" name="TextBox 3"/>
          <p:cNvSpPr txBox="1"/>
          <p:nvPr/>
        </p:nvSpPr>
        <p:spPr>
          <a:xfrm>
            <a:off x="251520" y="764704"/>
            <a:ext cx="8568952" cy="1077218"/>
          </a:xfrm>
          <a:prstGeom prst="rect">
            <a:avLst/>
          </a:prstGeom>
          <a:noFill/>
        </p:spPr>
        <p:txBody>
          <a:bodyPr wrap="square" rtlCol="0">
            <a:spAutoFit/>
          </a:bodyPr>
          <a:lstStyle/>
          <a:p>
            <a:pPr algn="just"/>
            <a:r>
              <a:rPr lang="en-US" sz="1600" dirty="0" smtClean="0">
                <a:latin typeface="Bookman Old Style" pitchFamily="18" charset="0"/>
              </a:rPr>
              <a:t>We can change the data type of any column by going to Transform option and then changing it’s data type to our desired one.</a:t>
            </a:r>
          </a:p>
          <a:p>
            <a:pPr algn="just"/>
            <a:endParaRPr lang="en-US" sz="1600" dirty="0">
              <a:latin typeface="Bookman Old Style" pitchFamily="18" charset="0"/>
            </a:endParaRPr>
          </a:p>
          <a:p>
            <a:pPr algn="just"/>
            <a:r>
              <a:rPr lang="en-US" sz="1600" dirty="0" smtClean="0">
                <a:latin typeface="Bookman Old Style" pitchFamily="18" charset="0"/>
              </a:rPr>
              <a:t>We have changed the data type of </a:t>
            </a:r>
            <a:r>
              <a:rPr lang="en-US" sz="1600" b="1" dirty="0" smtClean="0">
                <a:latin typeface="Bookman Old Style" pitchFamily="18" charset="0"/>
              </a:rPr>
              <a:t>Season </a:t>
            </a:r>
            <a:r>
              <a:rPr lang="en-US" sz="1600" dirty="0" smtClean="0">
                <a:latin typeface="Bookman Old Style" pitchFamily="18" charset="0"/>
              </a:rPr>
              <a:t>column from Text to </a:t>
            </a:r>
            <a:r>
              <a:rPr lang="en-US" sz="1600" b="1" dirty="0" smtClean="0">
                <a:latin typeface="Bookman Old Style" pitchFamily="18" charset="0"/>
              </a:rPr>
              <a:t>Whole Number</a:t>
            </a:r>
            <a:r>
              <a:rPr lang="en-US" sz="1600" dirty="0" smtClean="0">
                <a:latin typeface="Bookman Old Style" pitchFamily="18" charset="0"/>
              </a:rPr>
              <a:t>.</a:t>
            </a:r>
            <a:endParaRPr lang="en-IN" sz="1600" dirty="0">
              <a:latin typeface="Bookman Old Style" pitchFamily="18" charset="0"/>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4757" y="4437112"/>
            <a:ext cx="4505325"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6183" y="2132856"/>
            <a:ext cx="456247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2811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535"/>
            <a:ext cx="9144000" cy="6858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p:cNvSpPr txBox="1"/>
          <p:nvPr/>
        </p:nvSpPr>
        <p:spPr>
          <a:xfrm>
            <a:off x="107504" y="116632"/>
            <a:ext cx="8928992" cy="369332"/>
          </a:xfrm>
          <a:prstGeom prst="rect">
            <a:avLst/>
          </a:prstGeom>
          <a:noFill/>
        </p:spPr>
        <p:txBody>
          <a:bodyPr wrap="square" rtlCol="0">
            <a:spAutoFit/>
          </a:bodyPr>
          <a:lstStyle/>
          <a:p>
            <a:pPr algn="ctr"/>
            <a:r>
              <a:rPr lang="en-US" b="1" dirty="0" smtClean="0">
                <a:latin typeface="Bookman Old Style" pitchFamily="18" charset="0"/>
              </a:rPr>
              <a:t>MOVE</a:t>
            </a:r>
            <a:endParaRPr lang="en-IN" b="1" dirty="0">
              <a:latin typeface="Bookman Old Style" pitchFamily="18" charset="0"/>
            </a:endParaRPr>
          </a:p>
        </p:txBody>
      </p:sp>
      <p:sp>
        <p:nvSpPr>
          <p:cNvPr id="4" name="TextBox 3"/>
          <p:cNvSpPr txBox="1"/>
          <p:nvPr/>
        </p:nvSpPr>
        <p:spPr>
          <a:xfrm>
            <a:off x="107504" y="589330"/>
            <a:ext cx="8856984" cy="584775"/>
          </a:xfrm>
          <a:prstGeom prst="rect">
            <a:avLst/>
          </a:prstGeom>
          <a:noFill/>
        </p:spPr>
        <p:txBody>
          <a:bodyPr wrap="square" rtlCol="0">
            <a:spAutoFit/>
          </a:bodyPr>
          <a:lstStyle/>
          <a:p>
            <a:pPr algn="just"/>
            <a:r>
              <a:rPr lang="en-US" sz="1600" dirty="0" smtClean="0">
                <a:latin typeface="Bookman Old Style" pitchFamily="18" charset="0"/>
              </a:rPr>
              <a:t>There is an option called </a:t>
            </a:r>
            <a:r>
              <a:rPr lang="en-US" sz="1600" b="1" dirty="0" smtClean="0">
                <a:latin typeface="Bookman Old Style" pitchFamily="18" charset="0"/>
              </a:rPr>
              <a:t>Move </a:t>
            </a:r>
            <a:r>
              <a:rPr lang="en-US" sz="1600" dirty="0" smtClean="0">
                <a:latin typeface="Bookman Old Style" pitchFamily="18" charset="0"/>
              </a:rPr>
              <a:t>where we can move the columns to the right or left or beginning or end.</a:t>
            </a:r>
            <a:endParaRPr lang="en-IN" sz="1600" dirty="0">
              <a:latin typeface="Bookman Old Style" pitchFamily="18" charset="0"/>
            </a:endParaRPr>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5701"/>
          <a:stretch/>
        </p:blipFill>
        <p:spPr bwMode="auto">
          <a:xfrm>
            <a:off x="2699792" y="1199119"/>
            <a:ext cx="210372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87780" y="3108041"/>
            <a:ext cx="8856984" cy="369332"/>
          </a:xfrm>
          <a:prstGeom prst="rect">
            <a:avLst/>
          </a:prstGeom>
          <a:noFill/>
        </p:spPr>
        <p:txBody>
          <a:bodyPr wrap="square" rtlCol="0">
            <a:spAutoFit/>
          </a:bodyPr>
          <a:lstStyle/>
          <a:p>
            <a:pPr algn="ctr"/>
            <a:r>
              <a:rPr lang="en-US" b="1" dirty="0" smtClean="0">
                <a:latin typeface="Bookman Old Style" pitchFamily="18" charset="0"/>
              </a:rPr>
              <a:t>FORMULA BAR</a:t>
            </a:r>
            <a:endParaRPr lang="en-IN" b="1" dirty="0">
              <a:latin typeface="Bookman Old Style" pitchFamily="18" charset="0"/>
            </a:endParaRPr>
          </a:p>
        </p:txBody>
      </p:sp>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486" y="5013176"/>
            <a:ext cx="8748464" cy="724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43508" y="3573016"/>
            <a:ext cx="8784976" cy="1323439"/>
          </a:xfrm>
          <a:prstGeom prst="rect">
            <a:avLst/>
          </a:prstGeom>
          <a:noFill/>
        </p:spPr>
        <p:txBody>
          <a:bodyPr wrap="square" rtlCol="0">
            <a:spAutoFit/>
          </a:bodyPr>
          <a:lstStyle/>
          <a:p>
            <a:pPr algn="just"/>
            <a:r>
              <a:rPr lang="en-US" sz="1600" dirty="0"/>
              <a:t>The formula bar in Power BI is a key tool for creating and managing formulas, particularly within the Power Query Editor and when defining measures or calculated columns. It allows you to write and edit DAX or M language formulas, which are used to transform, analyze, and visualize data</a:t>
            </a:r>
            <a:r>
              <a:rPr lang="en-US" sz="1600" dirty="0" smtClean="0"/>
              <a:t>. </a:t>
            </a:r>
            <a:r>
              <a:rPr lang="en-US" sz="1600" dirty="0"/>
              <a:t>The formula bar displays the M language formula for the currently selected step in the "Applied Steps" pane</a:t>
            </a:r>
            <a:r>
              <a:rPr lang="en-US" sz="1600" dirty="0" smtClean="0"/>
              <a:t>.</a:t>
            </a:r>
            <a:endParaRPr lang="en-US" sz="1600" dirty="0"/>
          </a:p>
        </p:txBody>
      </p:sp>
      <p:pic>
        <p:nvPicPr>
          <p:cNvPr id="1126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213" y="6070624"/>
            <a:ext cx="7916863"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2401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1668</TotalTime>
  <Words>1497</Words>
  <Application>Microsoft Office PowerPoint</Application>
  <PresentationFormat>On-screen Show (4:3)</PresentationFormat>
  <Paragraphs>163</Paragraphs>
  <Slides>36</Slides>
  <Notes>0</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Oriel</vt:lpstr>
      <vt:lpstr>Power BI Analysis of IPL Matches &amp; Player Stats – 2009-2018</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Asus</dc:creator>
  <cp:lastModifiedBy>Asus</cp:lastModifiedBy>
  <cp:revision>71</cp:revision>
  <dcterms:created xsi:type="dcterms:W3CDTF">2025-05-21T13:26:57Z</dcterms:created>
  <dcterms:modified xsi:type="dcterms:W3CDTF">2025-05-26T12:54:21Z</dcterms:modified>
</cp:coreProperties>
</file>