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Atkinson Hyperlegible Bold" panose="020B0604020202020204" charset="0"/>
      <p:regular r:id="rId15"/>
    </p:embeddedFont>
    <p:embeddedFont>
      <p:font typeface="Canva Sans" panose="020B0604020202020204" charset="0"/>
      <p:regular r:id="rId16"/>
    </p:embeddedFont>
    <p:embeddedFont>
      <p:font typeface="Canva Sans Bold" panose="020B0604020202020204" charset="0"/>
      <p:regular r:id="rId17"/>
    </p:embeddedFont>
    <p:embeddedFont>
      <p:font typeface="Garamond" panose="02020404030301010803" pitchFamily="18" charset="0"/>
      <p:regular r:id="rId18"/>
      <p:bold r:id="rId19"/>
      <p:italic r:id="rId20"/>
    </p:embeddedFont>
    <p:embeddedFont>
      <p:font typeface="Ovo" panose="020B0604020202020204" charset="0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5401" y="0"/>
            <a:ext cx="18346740" cy="1028432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8" y="2806697"/>
            <a:ext cx="10223504" cy="2273300"/>
          </a:xfrm>
        </p:spPr>
        <p:txBody>
          <a:bodyPr anchor="b">
            <a:noAutofit/>
          </a:bodyPr>
          <a:lstStyle>
            <a:lvl1pPr algn="ctr">
              <a:defRPr sz="81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8" y="5486396"/>
            <a:ext cx="10223504" cy="1981203"/>
          </a:xfrm>
        </p:spPr>
        <p:txBody>
          <a:bodyPr anchor="t">
            <a:normAutofit/>
          </a:bodyPr>
          <a:lstStyle>
            <a:lvl1pPr marL="0" indent="0" algn="ctr">
              <a:buNone/>
              <a:defRPr sz="315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74849" y="7556495"/>
            <a:ext cx="1346201" cy="419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596" y="7556495"/>
            <a:ext cx="7821953" cy="4191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435351" y="7556495"/>
            <a:ext cx="826751" cy="4191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038599" y="5283197"/>
            <a:ext cx="10223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63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7223122"/>
            <a:ext cx="14414499" cy="85010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2141" y="1562099"/>
            <a:ext cx="15158958" cy="5003804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102" y="8073230"/>
            <a:ext cx="14414499" cy="740568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7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2" y="1473198"/>
            <a:ext cx="14389098" cy="4432302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5802" y="6515099"/>
            <a:ext cx="14389098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033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5560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2218" y="5029200"/>
            <a:ext cx="13258803" cy="8763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30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515099"/>
            <a:ext cx="14414499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900401" y="424180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482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3" y="4962872"/>
            <a:ext cx="14414502" cy="2203200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7166072"/>
            <a:ext cx="14414502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3655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58968"/>
            <a:ext cx="14414502" cy="133045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794500"/>
            <a:ext cx="14414502" cy="20193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00401" y="389889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670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1473198"/>
            <a:ext cx="14414499" cy="336550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45252"/>
            <a:ext cx="14414502" cy="126187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42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6705599"/>
            <a:ext cx="14414505" cy="210820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067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57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99035" y="1473197"/>
            <a:ext cx="2836343" cy="73406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3098" y="1473198"/>
            <a:ext cx="11149538" cy="7340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295835" y="1485900"/>
            <a:ext cx="0" cy="73152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62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1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4" y="2628909"/>
            <a:ext cx="12238032" cy="2733771"/>
          </a:xfrm>
        </p:spPr>
        <p:txBody>
          <a:bodyPr anchor="b">
            <a:normAutofit/>
          </a:bodyPr>
          <a:lstStyle>
            <a:lvl1pPr algn="ctr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2601" y="5769077"/>
            <a:ext cx="12238035" cy="1431821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19085" y="5565878"/>
            <a:ext cx="122450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72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7672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2016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spcBef>
                <a:spcPts val="1008"/>
              </a:spcBef>
              <a:spcAft>
                <a:spcPts val="900"/>
              </a:spcAft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100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1005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spcBef>
                <a:spcPts val="1008"/>
              </a:spcBef>
              <a:spcAft>
                <a:spcPts val="900"/>
              </a:spcAft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1005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66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9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7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717" y="2082801"/>
            <a:ext cx="5577683" cy="2057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2" y="1473197"/>
            <a:ext cx="8204199" cy="734060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0717" y="4546598"/>
            <a:ext cx="5577683" cy="3657606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94254" y="4368800"/>
            <a:ext cx="52717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91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099" y="2825748"/>
            <a:ext cx="9362724" cy="2057400"/>
          </a:xfrm>
        </p:spPr>
        <p:txBody>
          <a:bodyPr anchor="b">
            <a:normAutofit/>
          </a:bodyPr>
          <a:lstStyle>
            <a:lvl1pPr algn="ctr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42247" y="1562100"/>
            <a:ext cx="4595021" cy="71628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099" y="4883148"/>
            <a:ext cx="9362724" cy="2743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7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3604" y="0"/>
            <a:ext cx="18344943" cy="1028432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3103" y="1473199"/>
            <a:ext cx="14401794" cy="1955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3835398"/>
            <a:ext cx="14401794" cy="4978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16252" y="8953500"/>
            <a:ext cx="240030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2" y="8953500"/>
            <a:ext cx="1095885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30852" y="8953500"/>
            <a:ext cx="814046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685800" rtl="0" eaLnBrk="1" latinLnBrk="0" hangingPunct="1">
        <a:spcBef>
          <a:spcPct val="0"/>
        </a:spcBef>
        <a:buNone/>
        <a:defRPr sz="66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7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33" b="-1663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561071" y="304642"/>
            <a:ext cx="9416302" cy="2209468"/>
          </a:xfrm>
          <a:custGeom>
            <a:avLst/>
            <a:gdLst/>
            <a:ahLst/>
            <a:cxnLst/>
            <a:rect l="l" t="t" r="r" b="b"/>
            <a:pathLst>
              <a:path w="9416302" h="2209468">
                <a:moveTo>
                  <a:pt x="0" y="0"/>
                </a:moveTo>
                <a:lnTo>
                  <a:pt x="9416302" y="0"/>
                </a:lnTo>
                <a:lnTo>
                  <a:pt x="9416302" y="2209468"/>
                </a:lnTo>
                <a:lnTo>
                  <a:pt x="0" y="22094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91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49832" y="304642"/>
            <a:ext cx="2209468" cy="2209468"/>
          </a:xfrm>
          <a:custGeom>
            <a:avLst/>
            <a:gdLst/>
            <a:ahLst/>
            <a:cxnLst/>
            <a:rect l="l" t="t" r="r" b="b"/>
            <a:pathLst>
              <a:path w="2209468" h="2209468">
                <a:moveTo>
                  <a:pt x="0" y="0"/>
                </a:moveTo>
                <a:lnTo>
                  <a:pt x="2209468" y="0"/>
                </a:lnTo>
                <a:lnTo>
                  <a:pt x="2209468" y="2209468"/>
                </a:lnTo>
                <a:lnTo>
                  <a:pt x="0" y="22094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256546"/>
            <a:ext cx="2880754" cy="2305658"/>
          </a:xfrm>
          <a:custGeom>
            <a:avLst/>
            <a:gdLst/>
            <a:ahLst/>
            <a:cxnLst/>
            <a:rect l="l" t="t" r="r" b="b"/>
            <a:pathLst>
              <a:path w="2880754" h="2305658">
                <a:moveTo>
                  <a:pt x="0" y="0"/>
                </a:moveTo>
                <a:lnTo>
                  <a:pt x="2880754" y="0"/>
                </a:lnTo>
                <a:lnTo>
                  <a:pt x="2880754" y="2305659"/>
                </a:lnTo>
                <a:lnTo>
                  <a:pt x="0" y="23056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93122" y="8313193"/>
            <a:ext cx="6043903" cy="1440064"/>
          </a:xfrm>
          <a:custGeom>
            <a:avLst/>
            <a:gdLst/>
            <a:ahLst/>
            <a:cxnLst/>
            <a:rect l="l" t="t" r="r" b="b"/>
            <a:pathLst>
              <a:path w="6043903" h="1440064">
                <a:moveTo>
                  <a:pt x="0" y="0"/>
                </a:moveTo>
                <a:lnTo>
                  <a:pt x="6043903" y="0"/>
                </a:lnTo>
                <a:lnTo>
                  <a:pt x="6043903" y="1440064"/>
                </a:lnTo>
                <a:lnTo>
                  <a:pt x="0" y="14400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8907" t="-7096" r="-41257" b="-7492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831697" y="2879477"/>
            <a:ext cx="8875050" cy="897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56"/>
              </a:lnSpc>
            </a:pPr>
            <a:r>
              <a:rPr lang="en-US" sz="5183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PRESENTATION REPORT ON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737025" y="3757470"/>
            <a:ext cx="5064394" cy="750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815" b="1" spc="2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MINI PROJECT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11803" y="5715681"/>
            <a:ext cx="5064394" cy="1446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4"/>
              </a:lnSpc>
              <a:spcBef>
                <a:spcPct val="0"/>
              </a:spcBef>
            </a:pPr>
            <a:r>
              <a:rPr lang="en-US" sz="3724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SEMESTER : 7  </a:t>
            </a:r>
          </a:p>
          <a:p>
            <a:pPr algn="ctr">
              <a:lnSpc>
                <a:spcPts val="3724"/>
              </a:lnSpc>
              <a:spcBef>
                <a:spcPct val="0"/>
              </a:spcBef>
            </a:pPr>
            <a:r>
              <a:rPr lang="en-US" sz="3724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COURSE : B.TECH</a:t>
            </a:r>
          </a:p>
          <a:p>
            <a:pPr algn="ctr">
              <a:lnSpc>
                <a:spcPts val="3724"/>
              </a:lnSpc>
              <a:spcBef>
                <a:spcPct val="0"/>
              </a:spcBef>
            </a:pPr>
            <a:r>
              <a:rPr lang="en-US" sz="3724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BRANCH : CSE </a:t>
            </a:r>
          </a:p>
        </p:txBody>
      </p:sp>
      <p:sp>
        <p:nvSpPr>
          <p:cNvPr id="10" name="Freeform 10"/>
          <p:cNvSpPr/>
          <p:nvPr/>
        </p:nvSpPr>
        <p:spPr>
          <a:xfrm>
            <a:off x="11494808" y="8313193"/>
            <a:ext cx="6043903" cy="1440064"/>
          </a:xfrm>
          <a:custGeom>
            <a:avLst/>
            <a:gdLst/>
            <a:ahLst/>
            <a:cxnLst/>
            <a:rect l="l" t="t" r="r" b="b"/>
            <a:pathLst>
              <a:path w="6043903" h="1440064">
                <a:moveTo>
                  <a:pt x="0" y="0"/>
                </a:moveTo>
                <a:lnTo>
                  <a:pt x="6043903" y="0"/>
                </a:lnTo>
                <a:lnTo>
                  <a:pt x="6043903" y="1440064"/>
                </a:lnTo>
                <a:lnTo>
                  <a:pt x="0" y="14400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8907" t="-7096" r="-41257" b="-7492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895968" y="8236993"/>
            <a:ext cx="5638211" cy="573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0"/>
              </a:lnSpc>
            </a:pPr>
            <a:r>
              <a:rPr lang="en-US" sz="3292" u="sng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SUBMITTED TO 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0426" y="8700026"/>
            <a:ext cx="5389295" cy="539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6"/>
              </a:lnSpc>
            </a:pPr>
            <a:r>
              <a:rPr lang="en-US" sz="3147" b="1">
                <a:solidFill>
                  <a:srgbClr val="000000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Ms. Shahina Anjum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9172528"/>
            <a:ext cx="5389295" cy="539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6"/>
              </a:lnSpc>
            </a:pPr>
            <a:r>
              <a:rPr lang="en-US" sz="3147" b="1">
                <a:solidFill>
                  <a:srgbClr val="000000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Ms. Arushi Gupta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676197" y="8236993"/>
            <a:ext cx="5638211" cy="573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0"/>
              </a:lnSpc>
            </a:pPr>
            <a:r>
              <a:rPr lang="en-US" sz="3292" u="sng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SUBMITTED BY 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870005" y="8690501"/>
            <a:ext cx="5389295" cy="598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26"/>
              </a:lnSpc>
            </a:pPr>
            <a:r>
              <a:rPr lang="en-US" sz="3447" b="1" dirty="0">
                <a:solidFill>
                  <a:srgbClr val="000000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Prajjawal Kumar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025540" y="9217724"/>
            <a:ext cx="4982439" cy="493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09" dirty="0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(2200900100100)</a:t>
            </a:r>
          </a:p>
        </p:txBody>
      </p:sp>
      <p:sp>
        <p:nvSpPr>
          <p:cNvPr id="17" name="Freeform 17"/>
          <p:cNvSpPr/>
          <p:nvPr/>
        </p:nvSpPr>
        <p:spPr>
          <a:xfrm>
            <a:off x="4957705" y="4457217"/>
            <a:ext cx="8749042" cy="842568"/>
          </a:xfrm>
          <a:custGeom>
            <a:avLst/>
            <a:gdLst/>
            <a:ahLst/>
            <a:cxnLst/>
            <a:rect l="l" t="t" r="r" b="b"/>
            <a:pathLst>
              <a:path w="8749042" h="842568">
                <a:moveTo>
                  <a:pt x="0" y="0"/>
                </a:moveTo>
                <a:lnTo>
                  <a:pt x="8749042" y="0"/>
                </a:lnTo>
                <a:lnTo>
                  <a:pt x="8749042" y="842568"/>
                </a:lnTo>
                <a:lnTo>
                  <a:pt x="0" y="8425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0731" t="-169406" r="-41948" b="-18846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5466707" y="4387328"/>
            <a:ext cx="773103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F1CB2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(Bouncing Ball Game)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495252" y="5620431"/>
            <a:ext cx="248603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6805-9D2A-B267-FB82-D941B395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ACHIEVEMENTS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288EF-5A84-221F-975A-BCA0AB50D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bult playable game.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programming concepts.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 practical experience in game development.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lives system , high score , restart &amp; quit options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graphics , sound , and UI controls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skills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game loops, and collision detection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 foundation for adding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features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(levels, power-ups, etc.)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1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EF84-EE66-BAB6-116D-48C861D5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19BE4-81D4-C8F9-EFFC-5E99CCF08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Levels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increase ball speed or reduce paddle size as score rises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Power-ups &amp; Power-downs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extra life, bigger paddle, slow/fast ball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Balls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add more balls for advanced gameplay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Brick/Target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evolve it into 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Breakout/Arkanoid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-style game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Pause &amp; Settings Menu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sound on/off, difficulty selection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Progress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permanent high score storage and player profiles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Graphics &amp; Animations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particle effects, level-based backgrounds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convert into executable (.exe) for easy sharing</a:t>
            </a:r>
          </a:p>
        </p:txBody>
      </p:sp>
    </p:spTree>
    <p:extLst>
      <p:ext uri="{BB962C8B-B14F-4D97-AF65-F5344CB8AC3E}">
        <p14:creationId xmlns:p14="http://schemas.microsoft.com/office/powerpoint/2010/main" val="3373423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7205-8F45-B5D4-9181-3E469835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B7134-DA19-AD21-B362-11AFC7F15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developed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Bouncing Ball Game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Python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key features: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lives, high score, restart/quit, sounds, background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understanding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loops, collision detection, and UI design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demonstrates problem-solving, creativity and programming skills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strong base for future upgrades like levels, power-ups, and brick-breaking gameplay</a:t>
            </a:r>
          </a:p>
        </p:txBody>
      </p:sp>
    </p:spTree>
    <p:extLst>
      <p:ext uri="{BB962C8B-B14F-4D97-AF65-F5344CB8AC3E}">
        <p14:creationId xmlns:p14="http://schemas.microsoft.com/office/powerpoint/2010/main" val="829607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F041-7CAA-29D8-1649-E66B1829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84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29AA-1F4B-2F79-95E4-CF33E93E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5D238-431D-6EF8-71F7-5EAA627B0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Bouncing Ball Game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mini-project developed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and the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aimed at demonstrating the fundamentals of 2D game development. The game revolves around a ball that continuously bounces within the game window, while the player interacts with it to maximize their score.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the game include: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High Score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records and displays the best score achieved across multiple sessions.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Restart and Quit Options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enabling players to restart the game instantly or exit smoothly.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Background Music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provides an engaging environment during gameplay.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Sound Effects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triggered during ball bounces, scoring, and game-over events for a realistic feel.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highlights essential programming concepts such as event handling, collision detection, loops, functions, and file handling (for score storage). Additionally, the integration of multimedia through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enhances the gaming experience with visual and audio effects.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this project demonstrates the practical use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creating simple yet interactive games, making it a valuable exercise in understanding game mechanics, logic building, and multimedia handling.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79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6A26-23FC-2CA7-0CB3-ADC7275E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0C8AF-91E8-41FA-7122-A0E7482D5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objectives of developing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Bouncing Ball Game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learn and apply Python programming concepts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loops, functions, event handling, and conditional statements in a practical project.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gain hands-on experience with the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widely used for 2D game development in Python.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core game development concepts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collision detection, motion, scoring system, and user input handling.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the user experience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integrating background music and sound effects for different in-game events.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simple but interactive 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options such as restart, quit, and high score tracking.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problem-solving and logical thinking skills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the process of building and debugging the game.</a:t>
            </a:r>
          </a:p>
        </p:txBody>
      </p:sp>
    </p:spTree>
    <p:extLst>
      <p:ext uri="{BB962C8B-B14F-4D97-AF65-F5344CB8AC3E}">
        <p14:creationId xmlns:p14="http://schemas.microsoft.com/office/powerpoint/2010/main" val="173284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ADB6-0CD5-4EC2-7C61-E617F3E3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MOTIVATION/RELEVANCE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60E21-9209-C306-DF0D-9D8FF05B0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motivation behind developing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Bouncing Ball Game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lies in the desire to combine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 with learning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Game development is one of the most engaging ways to strengthen programming skills because it requires logical thinking, creativity, and real-time problem-solving. By choosing Python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project makes use of a beginner-friendly yet powerful toolset for creating interactive applications.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relevant because: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It provides a practical way to apply programming concepts beyond theoretical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 Development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Working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in understanding event-driven programming, graphics handling, and multimedia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 Factor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game serves as a fun application that can be enjoyed by players while also being simple enough to understand.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for Advanced Projects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This mini-project can act as a stepping stone for developing more complex games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42564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5E03-A1A5-09B6-4EE4-FB99593C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1CC5-4093-9079-BD15-DA6A2F79C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 algn="just">
              <a:buNone/>
            </a:pPr>
            <a:r>
              <a:rPr lang="en-US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Python</a:t>
            </a:r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0" algn="just">
              <a:buNone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was chosen due to its simplicity, readability, and strong support for beginners as well as advanced developers.</a:t>
            </a:r>
          </a:p>
          <a:p>
            <a:pPr marL="0" indent="0" algn="just">
              <a:buNone/>
            </a:pPr>
            <a:r>
              <a:rPr lang="en-US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Development Library: </a:t>
            </a:r>
            <a:r>
              <a:rPr lang="en-US" sz="6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0" algn="just">
              <a:buNone/>
            </a:pP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cross-platform Python library designed for writing 2D games.</a:t>
            </a:r>
          </a:p>
          <a:p>
            <a:pPr marL="685800" lvl="1" indent="0" algn="just">
              <a:buNone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functionality for graphics, sound, event handling, and collision detection, making it ideal for small game projects.</a:t>
            </a:r>
          </a:p>
          <a:p>
            <a:pPr marL="0" indent="0" algn="just">
              <a:buNone/>
            </a:pPr>
            <a:r>
              <a:rPr lang="en-US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Development Environment (IDE):</a:t>
            </a:r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0" algn="just">
              <a:buNone/>
            </a:pPr>
            <a:r>
              <a:rPr lang="en-US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writing, debugging, and running the code.</a:t>
            </a:r>
          </a:p>
          <a:p>
            <a:pPr marL="0" indent="0" algn="just">
              <a:buNone/>
            </a:pPr>
            <a:r>
              <a:rPr lang="en-US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and Visual Assets:</a:t>
            </a:r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0" algn="just">
              <a:buNone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music and sound effects were added to improve the gaming experience, and simple graphics for the background was used.</a:t>
            </a:r>
          </a:p>
          <a:p>
            <a:pPr marL="0" indent="0" algn="just">
              <a:buNone/>
            </a:pPr>
            <a:r>
              <a:rPr lang="en-US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</a:t>
            </a:r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0" algn="just">
              <a:buNone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was developed and tested on </a:t>
            </a:r>
            <a:r>
              <a:rPr lang="en-US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it can run on any OS that supports Python and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01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B046-389D-F2DA-560D-84BB8A5C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FF3F0D-6527-86D0-97F2-9B31CE7A2E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43102" y="4017296"/>
            <a:ext cx="1428749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Processor: Intel/AMD Dual Core or higher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RAM: Minimum 2 GB (4 GB recommended)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Storage: At least 200 MB free space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Graphics: Basic integrated graphics (sufficient for 2D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Devices: Keyboard and Mouse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 / Linux / macOS (any OS supporting Python and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Python 3.x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Libraries: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(installed via pip install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IDE/Editor: VS Code / PyCharm / IDLE (or any preferred Python IDE)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Audio Support: Required for background music and sound effects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0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384E-6D50-CEA1-337E-C5BE09BF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99789-3DE9-E486-39A7-F4172DCD9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924300"/>
            <a:ext cx="8839200" cy="5105400"/>
          </a:xfrm>
        </p:spPr>
      </p:pic>
    </p:spTree>
    <p:extLst>
      <p:ext uri="{BB962C8B-B14F-4D97-AF65-F5344CB8AC3E}">
        <p14:creationId xmlns:p14="http://schemas.microsoft.com/office/powerpoint/2010/main" val="132112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B690-DC52-D3E5-2099-81D3872A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SCREENSHORTS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944601C-3543-0E30-B3B8-1F4D44D72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818" y="3761223"/>
            <a:ext cx="4531518" cy="36116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579CCC-893F-9F3D-BC07-22F68B282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5648" y="3711677"/>
            <a:ext cx="4047534" cy="3582613"/>
          </a:xfrm>
          <a:prstGeom prst="rect">
            <a:avLst/>
          </a:prstGeom>
        </p:spPr>
      </p:pic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CF9DC980-247C-26D9-BA00-D41ED7C43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584" y="3711676"/>
            <a:ext cx="4392816" cy="3618179"/>
          </a:xfrm>
        </p:spPr>
      </p:pic>
    </p:spTree>
    <p:extLst>
      <p:ext uri="{BB962C8B-B14F-4D97-AF65-F5344CB8AC3E}">
        <p14:creationId xmlns:p14="http://schemas.microsoft.com/office/powerpoint/2010/main" val="73190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29D0-7E78-D740-0A38-DEA19C3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16CCE-B685-6A19-B8FD-576B9958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collision detection (ball ↔ paddle &amp; walls)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Preventing paddle from crossing screen boundaries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Resetting ball position after life lost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gradual speed increase smoothly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background image and scaling it properly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multiple sound effects without lag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restart &amp; quit options in Game Over screen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402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117</TotalTime>
  <Words>1047</Words>
  <Application>Microsoft Office PowerPoint</Application>
  <PresentationFormat>Custom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Canva Sans</vt:lpstr>
      <vt:lpstr>Canva Sans Bold</vt:lpstr>
      <vt:lpstr>Atkinson Hyperlegible Bold</vt:lpstr>
      <vt:lpstr>Arial</vt:lpstr>
      <vt:lpstr>Ovo</vt:lpstr>
      <vt:lpstr>Times New Roman</vt:lpstr>
      <vt:lpstr>Garamond</vt:lpstr>
      <vt:lpstr>Organic</vt:lpstr>
      <vt:lpstr>PowerPoint Presentation</vt:lpstr>
      <vt:lpstr>INTRODUCTION</vt:lpstr>
      <vt:lpstr>OBJECTIVE</vt:lpstr>
      <vt:lpstr>MOTIVATION/RELEVANCE</vt:lpstr>
      <vt:lpstr>TOOLS AND TECHNOLOGIES</vt:lpstr>
      <vt:lpstr>SYSTEM REQUIREMENTS</vt:lpstr>
      <vt:lpstr>FLOWCHART</vt:lpstr>
      <vt:lpstr>SCREENSHORTS</vt:lpstr>
      <vt:lpstr>CHALLENGES FACED</vt:lpstr>
      <vt:lpstr>RESULTS AND ACHIEVEMENTS</vt:lpstr>
      <vt:lpstr>FUTURE ENHANCEMENTS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Java Quiz Application</dc:title>
  <dc:creator>प्रज्जवल प्रताप सिंह</dc:creator>
  <dc:description>Presentation - Java Quiz Application</dc:description>
  <cp:lastModifiedBy>प्रज्जवल प्रताप सिंह</cp:lastModifiedBy>
  <cp:revision>6</cp:revision>
  <dcterms:created xsi:type="dcterms:W3CDTF">2006-08-16T00:00:00Z</dcterms:created>
  <dcterms:modified xsi:type="dcterms:W3CDTF">2025-08-28T19:24:32Z</dcterms:modified>
  <dc:identifier>DAGxSvMgWfE</dc:identifier>
</cp:coreProperties>
</file>