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3"/>
    <p:sldId id="260" r:id="rId4"/>
    <p:sldId id="261" r:id="rId5"/>
    <p:sldId id="262" r:id="rId6"/>
    <p:sldId id="263" r:id="rId7"/>
    <p:sldId id="269" r:id="rId8"/>
    <p:sldId id="270" r:id="rId9"/>
    <p:sldId id="288" r:id="rId10"/>
    <p:sldId id="279" r:id="rId11"/>
    <p:sldId id="280" r:id="rId12"/>
    <p:sldId id="271" r:id="rId13"/>
    <p:sldId id="296" r:id="rId14"/>
    <p:sldId id="264" r:id="rId15"/>
    <p:sldId id="265" r:id="rId16"/>
    <p:sldId id="257" r:id="rId1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090F"/>
    <a:srgbClr val="202221"/>
    <a:srgbClr val="F618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p:scale>
          <a:sx n="75" d="100"/>
          <a:sy n="75" d="100"/>
        </p:scale>
        <p:origin x="2064" y="1181"/>
      </p:cViewPr>
      <p:guideLst>
        <p:guide orient="horz" pos="2197"/>
        <p:guide pos="2929"/>
      </p:guideLst>
    </p:cSldViewPr>
  </p:slideViewPr>
  <p:notesTextViewPr>
    <p:cViewPr>
      <p:scale>
        <a:sx n="1" d="1"/>
        <a:sy n="1" d="1"/>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pPr fontAlgn="base"/>
            <a:fld id="{D2A48B96-639E-45A3-A0BA-2464DFDB1FAA}" type="datetimeFigureOut">
              <a:rPr lang="zh-CN" altLang="en-US" strike="noStrike" noProof="1" smtClean="0">
                <a:latin typeface="Arial" panose="020B0604020202020204" pitchFamily="34" charset="0"/>
                <a:ea typeface="Arial" panose="020B0604020202020204" pitchFamily="34" charset="0"/>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 Click to edit Master text style</a:t>
            </a:r>
            <a:endParaRPr lang="zh-CN" altLang="en-US"/>
          </a:p>
          <a:p>
            <a:pPr lvl="0"/>
            <a:r>
              <a:rPr lang="zh-CN" altLang="en-US"/>
              <a:t>              Second level</a:t>
            </a:r>
            <a:endParaRPr lang="zh-CN" altLang="en-US"/>
          </a:p>
          <a:p>
            <a:pPr lvl="0"/>
            <a:r>
              <a:rPr lang="zh-CN" altLang="en-US"/>
              <a:t>                            Third level</a:t>
            </a:r>
            <a:endParaRPr lang="zh-CN" altLang="en-US"/>
          </a:p>
          <a:p>
            <a:pPr lvl="0"/>
            <a:r>
              <a:rPr lang="zh-CN" altLang="en-US"/>
              <a:t>                                      Fourth level</a:t>
            </a:r>
            <a:endParaRPr lang="zh-CN" altLang="en-US"/>
          </a:p>
          <a:p>
            <a:pPr lvl="0"/>
            <a:r>
              <a:rPr lang="zh-CN" altLang="en-US"/>
              <a:t>                                                    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pPr fontAlgn="base"/>
            <a:fld id="{A6837353-30EB-4A48-80EB-173D804AEFBD}" type="slidenum">
              <a:rPr lang="zh-CN" altLang="en-US" strike="noStrike" noProof="1" smtClean="0">
                <a:latin typeface="Arial" panose="020B0604020202020204" pitchFamily="34" charset="0"/>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087A6AC-F4CC-4AE9-9544-8D77F31D3FDC}" type="slidenum">
              <a:rPr kumimoji="0" lang="zh-CN" alt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auto"/>
            <a:r>
              <a:rPr lang="zh-CN" altLang="en-US" strike="noStrike" noProof="1" smtClean="0"/>
              <a:t> Click to edit Master text style</a:t>
            </a:r>
            <a:endParaRPr lang="zh-CN" altLang="en-US" strike="noStrike" noProof="1" smtClean="0"/>
          </a:p>
          <a:p>
            <a:pPr lvl="0" fontAlgn="auto"/>
            <a:r>
              <a:rPr lang="zh-CN" altLang="en-US" strike="noStrike" noProof="1" smtClean="0"/>
              <a:t>              Second level</a:t>
            </a:r>
            <a:endParaRPr lang="zh-CN" altLang="en-US" strike="noStrike" noProof="1" smtClean="0"/>
          </a:p>
          <a:p>
            <a:pPr lvl="0" fontAlgn="auto"/>
            <a:r>
              <a:rPr lang="zh-CN" altLang="en-US" strike="noStrike" noProof="1" smtClean="0"/>
              <a:t>                            Third level</a:t>
            </a:r>
            <a:endParaRPr lang="zh-CN" altLang="en-US" strike="noStrike" noProof="1" smtClean="0"/>
          </a:p>
          <a:p>
            <a:pPr lvl="0" fontAlgn="auto"/>
            <a:r>
              <a:rPr lang="zh-CN" altLang="en-US" strike="noStrike" noProof="1" smtClean="0"/>
              <a:t>                                      Fourth level</a:t>
            </a:r>
            <a:endParaRPr lang="zh-CN" altLang="en-US" strike="noStrike" noProof="1" smtClean="0"/>
          </a:p>
          <a:p>
            <a:pPr lvl="0" fontAlgn="auto"/>
            <a:r>
              <a:rPr lang="zh-CN" altLang="en-US" strike="noStrike" noProof="1" smtClean="0"/>
              <a:t>                                                    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087A6AC-F4CC-4AE9-9544-8D77F31D3FDC}" type="slidenum">
              <a:rPr kumimoji="0" lang="zh-CN" alt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 Click to edit Master text style</a:t>
            </a:r>
            <a:endParaRPr lang="zh-CN" altLang="en-US" dirty="0"/>
          </a:p>
          <a:p>
            <a:pPr lvl="0"/>
            <a:r>
              <a:rPr lang="zh-CN" altLang="en-US" dirty="0"/>
              <a:t>              Second level</a:t>
            </a:r>
            <a:endParaRPr lang="zh-CN" altLang="en-US" dirty="0"/>
          </a:p>
          <a:p>
            <a:pPr lvl="0"/>
            <a:r>
              <a:rPr lang="zh-CN" altLang="en-US" dirty="0"/>
              <a:t>                            Third level</a:t>
            </a:r>
            <a:endParaRPr lang="zh-CN" altLang="en-US" dirty="0"/>
          </a:p>
          <a:p>
            <a:pPr lvl="0"/>
            <a:r>
              <a:rPr lang="zh-CN" altLang="en-US" dirty="0"/>
              <a:t>                                      Fourth level</a:t>
            </a:r>
            <a:endParaRPr lang="zh-CN" altLang="en-US" dirty="0"/>
          </a:p>
          <a:p>
            <a:pPr lvl="0"/>
            <a:r>
              <a:rPr lang="zh-CN" altLang="en-US" dirty="0"/>
              <a:t>                                                    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087A6AC-F4CC-4AE9-9544-8D77F31D3FDC}" type="slidenum">
              <a:rPr kumimoji="0" lang="zh-CN" alt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rdpr.karnataka.gov.in./english" TargetMode="External"/><Relationship Id="rId4" Type="http://schemas.openxmlformats.org/officeDocument/2006/relationships/hyperlink" Target="https://panchatantra.kar.nic.in/panchamitra/" TargetMode="External"/><Relationship Id="rId3" Type="http://schemas.openxmlformats.org/officeDocument/2006/relationships/hyperlink" Target="http://oaijse.com/VolumeArticles/FullTextPDF/346_3.E-GRAM_PANCHAYAT_MANAGEMENT_SYSTEM.pdf" TargetMode="External"/><Relationship Id="rId2" Type="http://schemas.openxmlformats.org/officeDocument/2006/relationships/hyperlink" Target="http://ijsrd.com/Article.php?manuscript=IJSRDV6I20206" TargetMode="External"/><Relationship Id="rId1" Type="http://schemas.openxmlformats.org/officeDocument/2006/relationships/hyperlink" Target="http://www.warse.org/IJETER/static/pdf/Issue/icacsse2016sp37.pdf"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221"/>
        </a:solidFill>
        <a:effectLst/>
      </p:bgPr>
    </p:bg>
    <p:spTree>
      <p:nvGrpSpPr>
        <p:cNvPr id="1" name=""/>
        <p:cNvGrpSpPr/>
        <p:nvPr/>
      </p:nvGrpSpPr>
      <p:grpSpPr/>
      <p:sp>
        <p:nvSpPr>
          <p:cNvPr id="4105" name="文本框 15"/>
          <p:cNvSpPr txBox="1"/>
          <p:nvPr/>
        </p:nvSpPr>
        <p:spPr>
          <a:xfrm>
            <a:off x="1684020" y="2473960"/>
            <a:ext cx="9580880" cy="953135"/>
          </a:xfrm>
          <a:prstGeom prst="rect">
            <a:avLst/>
          </a:prstGeom>
          <a:noFill/>
          <a:ln w="9525">
            <a:noFill/>
          </a:ln>
        </p:spPr>
        <p:txBody>
          <a:bodyPr wrap="square" anchor="t" anchorCtr="0">
            <a:spAutoFit/>
          </a:bodyPr>
          <a:p>
            <a:pPr algn="ctr"/>
            <a:r>
              <a:rPr lang="en-US" altLang="zh-CN" sz="2800" b="1"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CITIZEN CENTRIC PANCHAYATH SYSTEM </a:t>
            </a:r>
            <a:endParaRPr lang="en-US" altLang="zh-CN" sz="2800" b="1"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algn="ctr"/>
            <a:r>
              <a:rPr lang="en-US" altLang="zh-CN" sz="2800" b="1"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WITH DIGITAL MANAGEMENT AND AUTOMATION</a:t>
            </a:r>
            <a:endParaRPr lang="en-US" altLang="zh-CN" sz="2800" b="1"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4106" name="文本框 18"/>
          <p:cNvSpPr txBox="1"/>
          <p:nvPr/>
        </p:nvSpPr>
        <p:spPr>
          <a:xfrm>
            <a:off x="7556500" y="4443095"/>
            <a:ext cx="4446270" cy="2306955"/>
          </a:xfrm>
          <a:prstGeom prst="rect">
            <a:avLst/>
          </a:prstGeom>
          <a:noFill/>
          <a:ln w="9525">
            <a:noFill/>
          </a:ln>
        </p:spPr>
        <p:txBody>
          <a:bodyPr wrap="square" anchor="t" anchorCtr="0">
            <a:spAutoFit/>
          </a:bodyPr>
          <a:p>
            <a:pPr algn="l"/>
            <a:r>
              <a:rPr lang="en-US" altLang="zh-CN" sz="2400" b="1"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Team members :</a:t>
            </a:r>
            <a:endParaRPr lang="en-US" altLang="zh-CN" sz="2000" b="1"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algn="l">
              <a:lnSpc>
                <a:spcPct val="150000"/>
              </a:lnSpc>
            </a:pPr>
            <a:r>
              <a:rPr lang="en-US" altLang="zh-CN" sz="2000"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4MT18CS063  Prajwal Poojary </a:t>
            </a:r>
            <a:endParaRPr lang="en-US" altLang="zh-CN" sz="2000"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algn="l">
              <a:lnSpc>
                <a:spcPct val="150000"/>
              </a:lnSpc>
            </a:pPr>
            <a:r>
              <a:rPr lang="en-US" altLang="zh-CN" sz="2000"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4MT18CS091  Shraddha Shetty 4MT18CS114  Vineeth serigar</a:t>
            </a:r>
            <a:endParaRPr lang="en-US" altLang="zh-CN" sz="2000"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algn="l">
              <a:lnSpc>
                <a:spcPct val="150000"/>
              </a:lnSpc>
            </a:pPr>
            <a:r>
              <a:rPr lang="en-US" altLang="zh-CN" sz="2000"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4MT18CS116  Yashwitha</a:t>
            </a:r>
            <a:endParaRPr lang="en-US" altLang="zh-CN" sz="2000"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2" name="Text Box 1"/>
          <p:cNvSpPr txBox="1"/>
          <p:nvPr/>
        </p:nvSpPr>
        <p:spPr>
          <a:xfrm>
            <a:off x="186055" y="4443095"/>
            <a:ext cx="4805680" cy="1383665"/>
          </a:xfrm>
          <a:prstGeom prst="rect">
            <a:avLst/>
          </a:prstGeom>
          <a:noFill/>
        </p:spPr>
        <p:txBody>
          <a:bodyPr wrap="square" rtlCol="0">
            <a:spAutoFit/>
          </a:bodyPr>
          <a:p>
            <a:pPr algn="ctr"/>
            <a:r>
              <a:rPr lang="en-US" sz="2400">
                <a:solidFill>
                  <a:schemeClr val="bg1"/>
                </a:solidFill>
                <a:latin typeface="Times New Roman" panose="02020603050405020304" charset="0"/>
                <a:cs typeface="Times New Roman" panose="02020603050405020304" charset="0"/>
              </a:rPr>
              <a:t>Under the guidence of</a:t>
            </a:r>
            <a:endParaRPr lang="en-US" sz="2400" b="1">
              <a:solidFill>
                <a:schemeClr val="bg1"/>
              </a:solidFill>
            </a:endParaRPr>
          </a:p>
          <a:p>
            <a:pPr algn="ctr">
              <a:lnSpc>
                <a:spcPct val="150000"/>
              </a:lnSpc>
            </a:pPr>
            <a:r>
              <a:rPr lang="en-US" sz="2000">
                <a:solidFill>
                  <a:schemeClr val="bg1"/>
                </a:solidFill>
                <a:latin typeface="Times New Roman" panose="02020603050405020304" charset="0"/>
                <a:cs typeface="Times New Roman" panose="02020603050405020304" charset="0"/>
              </a:rPr>
              <a:t>Shivaprasad T K </a:t>
            </a:r>
            <a:endParaRPr lang="en-US" sz="2000">
              <a:solidFill>
                <a:schemeClr val="bg1"/>
              </a:solidFill>
              <a:latin typeface="Times New Roman" panose="02020603050405020304" charset="0"/>
              <a:cs typeface="Times New Roman" panose="02020603050405020304" charset="0"/>
            </a:endParaRPr>
          </a:p>
          <a:p>
            <a:pPr algn="ctr">
              <a:lnSpc>
                <a:spcPct val="150000"/>
              </a:lnSpc>
            </a:pPr>
            <a:r>
              <a:rPr lang="en-US" sz="2000">
                <a:solidFill>
                  <a:schemeClr val="bg1"/>
                </a:solidFill>
                <a:latin typeface="Times New Roman" panose="02020603050405020304" charset="0"/>
                <a:cs typeface="Times New Roman" panose="02020603050405020304" charset="0"/>
              </a:rPr>
              <a:t>Assistant Professor, CS&amp;E</a:t>
            </a:r>
            <a:endParaRPr lang="en-US" sz="2000">
              <a:solidFill>
                <a:schemeClr val="bg1"/>
              </a:solidFill>
              <a:latin typeface="Times New Roman" panose="02020603050405020304" charset="0"/>
              <a:cs typeface="Times New Roman" panose="02020603050405020304" charset="0"/>
            </a:endParaRPr>
          </a:p>
        </p:txBody>
      </p:sp>
      <p:sp>
        <p:nvSpPr>
          <p:cNvPr id="4" name="Text Box 3"/>
          <p:cNvSpPr txBox="1"/>
          <p:nvPr/>
        </p:nvSpPr>
        <p:spPr>
          <a:xfrm>
            <a:off x="710565" y="246380"/>
            <a:ext cx="10770870" cy="1717675"/>
          </a:xfrm>
          <a:prstGeom prst="rect">
            <a:avLst/>
          </a:prstGeom>
          <a:noFill/>
        </p:spPr>
        <p:txBody>
          <a:bodyPr wrap="square" rtlCol="0">
            <a:spAutoFit/>
          </a:bodyPr>
          <a:p>
            <a:pPr marL="0" lvl="0" indent="0" algn="ctr" rtl="0">
              <a:lnSpc>
                <a:spcPct val="115000"/>
              </a:lnSpc>
              <a:spcBef>
                <a:spcPts val="0"/>
              </a:spcBef>
              <a:spcAft>
                <a:spcPts val="0"/>
              </a:spcAft>
              <a:buNone/>
            </a:pPr>
            <a:r>
              <a:rPr lang="en-GB" sz="3200" b="1">
                <a:solidFill>
                  <a:srgbClr val="FFFFFF"/>
                </a:solidFill>
                <a:sym typeface="+mn-ea"/>
              </a:rPr>
              <a:t>MANGALORE INSTITUTE OF TECHNOLOGY </a:t>
            </a:r>
            <a:r>
              <a:rPr lang="en-US" altLang="en-GB" sz="3200" b="1">
                <a:solidFill>
                  <a:srgbClr val="FFFFFF"/>
                </a:solidFill>
                <a:sym typeface="+mn-ea"/>
              </a:rPr>
              <a:t>&amp;</a:t>
            </a:r>
            <a:r>
              <a:rPr lang="en-GB" sz="3200" b="1">
                <a:solidFill>
                  <a:srgbClr val="FFFFFF"/>
                </a:solidFill>
                <a:sym typeface="+mn-ea"/>
              </a:rPr>
              <a:t> ENGINEERING</a:t>
            </a:r>
            <a:endParaRPr sz="3200" b="1">
              <a:solidFill>
                <a:srgbClr val="FFFFFF"/>
              </a:solidFill>
            </a:endParaRPr>
          </a:p>
          <a:p>
            <a:pPr marL="0" lvl="0" indent="0" algn="ctr" rtl="0">
              <a:lnSpc>
                <a:spcPct val="115000"/>
              </a:lnSpc>
              <a:spcBef>
                <a:spcPts val="0"/>
              </a:spcBef>
              <a:spcAft>
                <a:spcPts val="0"/>
              </a:spcAft>
              <a:buNone/>
            </a:pPr>
            <a:r>
              <a:rPr lang="en-GB" b="1">
                <a:solidFill>
                  <a:srgbClr val="FFFFFF"/>
                </a:solidFill>
                <a:sym typeface="+mn-ea"/>
              </a:rPr>
              <a:t>(An ISO 9001:2015 Certified </a:t>
            </a:r>
            <a:r>
              <a:rPr lang="en-GB" sz="1800" b="1">
                <a:solidFill>
                  <a:srgbClr val="FFFFFF"/>
                </a:solidFill>
                <a:sym typeface="+mn-ea"/>
              </a:rPr>
              <a:t>Institution</a:t>
            </a:r>
            <a:r>
              <a:rPr lang="en-GB" b="1">
                <a:solidFill>
                  <a:srgbClr val="FFFFFF"/>
                </a:solidFill>
                <a:sym typeface="+mn-ea"/>
              </a:rPr>
              <a:t>)</a:t>
            </a:r>
            <a:endParaRPr b="1">
              <a:solidFill>
                <a:srgbClr val="FFFFFF"/>
              </a:solidFill>
            </a:endParaRPr>
          </a:p>
          <a:p>
            <a:pPr marL="0" lvl="0" indent="0" algn="ctr" rtl="0">
              <a:lnSpc>
                <a:spcPct val="115000"/>
              </a:lnSpc>
              <a:spcBef>
                <a:spcPts val="0"/>
              </a:spcBef>
              <a:spcAft>
                <a:spcPts val="0"/>
              </a:spcAft>
              <a:buNone/>
            </a:pPr>
            <a:r>
              <a:rPr lang="en-GB" sz="2400" b="1">
                <a:solidFill>
                  <a:srgbClr val="FFFFFF"/>
                </a:solidFill>
                <a:sym typeface="+mn-ea"/>
              </a:rPr>
              <a:t>DEPARTMENT OF COMPUTER SCIENCE AND ENGINEERING</a:t>
            </a:r>
            <a:endParaRPr sz="2400" b="1">
              <a:solidFill>
                <a:srgbClr val="FFFFFF"/>
              </a:solidFill>
            </a:endParaRPr>
          </a:p>
          <a:p>
            <a:pPr marL="0" lvl="0" indent="0" algn="ctr" rtl="0">
              <a:lnSpc>
                <a:spcPct val="115000"/>
              </a:lnSpc>
              <a:spcBef>
                <a:spcPts val="0"/>
              </a:spcBef>
              <a:spcAft>
                <a:spcPts val="0"/>
              </a:spcAft>
              <a:buNone/>
            </a:pPr>
            <a:r>
              <a:rPr lang="en-GB" b="1">
                <a:solidFill>
                  <a:srgbClr val="FFFFFF"/>
                </a:solidFill>
                <a:sym typeface="+mn-ea"/>
              </a:rPr>
              <a:t>(NBA Accredited)</a:t>
            </a:r>
            <a:endParaRPr lang="en-US"/>
          </a:p>
        </p:txBody>
      </p:sp>
      <p:pic>
        <p:nvPicPr>
          <p:cNvPr id="10" name="image1.jpeg"/>
          <p:cNvPicPr>
            <a:picLocks noChangeAspect="1"/>
          </p:cNvPicPr>
          <p:nvPr/>
        </p:nvPicPr>
        <p:blipFill>
          <a:blip r:embed="rId1" cstate="print"/>
          <a:stretch>
            <a:fillRect/>
          </a:stretch>
        </p:blipFill>
        <p:spPr>
          <a:xfrm>
            <a:off x="710565" y="1290955"/>
            <a:ext cx="1239520" cy="14274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3469005" y="1450340"/>
            <a:ext cx="5253355" cy="521970"/>
          </a:xfrm>
          <a:prstGeom prst="rect">
            <a:avLst/>
          </a:prstGeom>
          <a:noFill/>
        </p:spPr>
        <p:txBody>
          <a:bodyPr wrap="square" rtlCol="0">
            <a:spAutoFit/>
          </a:bodyPr>
          <a:p>
            <a:pPr algn="ctr"/>
            <a:r>
              <a:rPr lang="en-US" sz="2800" b="1">
                <a:latin typeface="Times New Roman" panose="02020603050405020304" charset="0"/>
                <a:cs typeface="Times New Roman" panose="02020603050405020304" charset="0"/>
              </a:rPr>
              <a:t>User application processing flow</a:t>
            </a:r>
            <a:endParaRPr lang="en-US" sz="2800" b="1">
              <a:latin typeface="Times New Roman" panose="02020603050405020304" charset="0"/>
              <a:cs typeface="Times New Roman" panose="02020603050405020304" charset="0"/>
            </a:endParaRPr>
          </a:p>
        </p:txBody>
      </p:sp>
      <p:grpSp>
        <p:nvGrpSpPr>
          <p:cNvPr id="10241" name="组合 1"/>
          <p:cNvGrpSpPr/>
          <p:nvPr/>
        </p:nvGrpSpPr>
        <p:grpSpPr>
          <a:xfrm>
            <a:off x="0" y="291465"/>
            <a:ext cx="4847590" cy="596900"/>
            <a:chOff x="0" y="177800"/>
            <a:chExt cx="4846734" cy="596900"/>
          </a:xfrm>
        </p:grpSpPr>
        <p:sp>
          <p:nvSpPr>
            <p:cNvPr id="3" name="矩形 2"/>
            <p:cNvSpPr/>
            <p:nvPr/>
          </p:nvSpPr>
          <p:spPr>
            <a:xfrm flipH="1">
              <a:off x="0" y="177800"/>
              <a:ext cx="596900" cy="596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4" name="矩形 3"/>
            <p:cNvSpPr/>
            <p:nvPr/>
          </p:nvSpPr>
          <p:spPr>
            <a:xfrm flipH="1">
              <a:off x="669819" y="177800"/>
              <a:ext cx="127688" cy="596900"/>
            </a:xfrm>
            <a:prstGeom prst="rect">
              <a:avLst/>
            </a:prstGeom>
            <a:solidFill>
              <a:srgbClr val="F61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10244" name="文本框 4"/>
            <p:cNvSpPr txBox="1"/>
            <p:nvPr/>
          </p:nvSpPr>
          <p:spPr>
            <a:xfrm>
              <a:off x="870431" y="214630"/>
              <a:ext cx="3976303" cy="521970"/>
            </a:xfrm>
            <a:prstGeom prst="rect">
              <a:avLst/>
            </a:prstGeom>
            <a:noFill/>
            <a:ln w="9525">
              <a:noFill/>
            </a:ln>
          </p:spPr>
          <p:txBody>
            <a:bodyPr wrap="square" anchor="t" anchorCtr="0">
              <a:spAutoFit/>
            </a:bodyPr>
            <a:p>
              <a:r>
                <a:rPr lang="en-US" altLang="zh-CN" sz="2800" b="1" dirty="0">
                  <a:latin typeface="Arial" panose="020B0604020202020204" pitchFamily="34" charset="0"/>
                  <a:ea typeface="Arial" panose="020B0604020202020204" pitchFamily="34" charset="0"/>
                </a:rPr>
                <a:t>PROPOSED SYSTEM</a:t>
              </a:r>
              <a:endParaRPr lang="en-US" altLang="zh-CN" sz="2800" b="1" dirty="0">
                <a:latin typeface="Arial" panose="020B0604020202020204" pitchFamily="34" charset="0"/>
                <a:ea typeface="Arial" panose="020B0604020202020204" pitchFamily="34" charset="0"/>
              </a:endParaRPr>
            </a:p>
          </p:txBody>
        </p:sp>
      </p:grpSp>
      <p:pic>
        <p:nvPicPr>
          <p:cNvPr id="7" name="Content Placeholder 6" descr="untitled(3)"/>
          <p:cNvPicPr>
            <a:picLocks noChangeAspect="1"/>
          </p:cNvPicPr>
          <p:nvPr>
            <p:ph idx="1"/>
          </p:nvPr>
        </p:nvPicPr>
        <p:blipFill>
          <a:blip r:embed="rId1"/>
          <a:stretch>
            <a:fillRect/>
          </a:stretch>
        </p:blipFill>
        <p:spPr>
          <a:xfrm>
            <a:off x="170815" y="2308225"/>
            <a:ext cx="11850370" cy="34715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65" name="组合 1"/>
          <p:cNvGrpSpPr/>
          <p:nvPr/>
        </p:nvGrpSpPr>
        <p:grpSpPr>
          <a:xfrm>
            <a:off x="0" y="292100"/>
            <a:ext cx="5281294" cy="596900"/>
            <a:chOff x="0" y="177800"/>
            <a:chExt cx="5280362" cy="596900"/>
          </a:xfrm>
        </p:grpSpPr>
        <p:sp>
          <p:nvSpPr>
            <p:cNvPr id="3" name="矩形 2"/>
            <p:cNvSpPr/>
            <p:nvPr/>
          </p:nvSpPr>
          <p:spPr>
            <a:xfrm flipH="1">
              <a:off x="0" y="177800"/>
              <a:ext cx="596900" cy="596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4" name="矩形 3"/>
            <p:cNvSpPr/>
            <p:nvPr/>
          </p:nvSpPr>
          <p:spPr>
            <a:xfrm flipH="1">
              <a:off x="669819" y="177800"/>
              <a:ext cx="127688" cy="596900"/>
            </a:xfrm>
            <a:prstGeom prst="rect">
              <a:avLst/>
            </a:prstGeom>
            <a:solidFill>
              <a:srgbClr val="F61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11268" name="文本框 4"/>
            <p:cNvSpPr txBox="1"/>
            <p:nvPr/>
          </p:nvSpPr>
          <p:spPr>
            <a:xfrm>
              <a:off x="870431" y="214630"/>
              <a:ext cx="4409931" cy="521970"/>
            </a:xfrm>
            <a:prstGeom prst="rect">
              <a:avLst/>
            </a:prstGeom>
            <a:noFill/>
            <a:ln w="9525">
              <a:noFill/>
            </a:ln>
          </p:spPr>
          <p:txBody>
            <a:bodyPr wrap="square" anchor="t" anchorCtr="0">
              <a:spAutoFit/>
            </a:bodyPr>
            <a:p>
              <a:r>
                <a:rPr lang="en-US" altLang="zh-CN" sz="2800" b="1" dirty="0">
                  <a:latin typeface="Arial" panose="020B0604020202020204" pitchFamily="34" charset="0"/>
                  <a:ea typeface="Arial" panose="020B0604020202020204" pitchFamily="34" charset="0"/>
                </a:rPr>
                <a:t>POSSIBLE OUTCOMES</a:t>
              </a:r>
              <a:endParaRPr lang="en-US" altLang="zh-CN" sz="2800" b="1" dirty="0">
                <a:latin typeface="Arial" panose="020B0604020202020204" pitchFamily="34" charset="0"/>
                <a:ea typeface="Arial" panose="020B0604020202020204" pitchFamily="34" charset="0"/>
              </a:endParaRPr>
            </a:p>
          </p:txBody>
        </p:sp>
      </p:grpSp>
      <p:sp>
        <p:nvSpPr>
          <p:cNvPr id="2" name="Text Box 1"/>
          <p:cNvSpPr txBox="1"/>
          <p:nvPr/>
        </p:nvSpPr>
        <p:spPr>
          <a:xfrm>
            <a:off x="1830705" y="1872615"/>
            <a:ext cx="8529955" cy="3322955"/>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sz="2800"/>
              <a:t>Improving delivery of services to citizens.</a:t>
            </a:r>
            <a:endParaRPr lang="en-US" sz="2800"/>
          </a:p>
          <a:p>
            <a:pPr marL="285750" indent="-285750" algn="just">
              <a:lnSpc>
                <a:spcPct val="150000"/>
              </a:lnSpc>
              <a:buFont typeface="Arial" panose="020B0604020202020204" pitchFamily="34" charset="0"/>
              <a:buChar char="•"/>
            </a:pPr>
            <a:r>
              <a:rPr lang="en-US" sz="2800"/>
              <a:t>Tax payment procedure will be optimized.</a:t>
            </a:r>
            <a:endParaRPr lang="en-US" sz="2800"/>
          </a:p>
          <a:p>
            <a:pPr marL="285750" indent="-285750" algn="just">
              <a:lnSpc>
                <a:spcPct val="150000"/>
              </a:lnSpc>
              <a:buFont typeface="Arial" panose="020B0604020202020204" pitchFamily="34" charset="0"/>
              <a:buChar char="•"/>
            </a:pPr>
            <a:r>
              <a:rPr lang="en-US" sz="2800"/>
              <a:t>Automation will reduce the work load of the officials.</a:t>
            </a:r>
            <a:endParaRPr lang="en-US" sz="2800"/>
          </a:p>
          <a:p>
            <a:pPr marL="285750" indent="-285750" algn="just">
              <a:lnSpc>
                <a:spcPct val="150000"/>
              </a:lnSpc>
              <a:buFont typeface="Arial" panose="020B0604020202020204" pitchFamily="34" charset="0"/>
              <a:buChar char="•"/>
            </a:pPr>
            <a:r>
              <a:rPr lang="en-US" sz="2800"/>
              <a:t>Transparency, Accountability, Efficiency and RTI compliance of Panchayath.</a:t>
            </a:r>
            <a:endParaRPr lang="en-US" sz="280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65" name="组合 1"/>
          <p:cNvGrpSpPr/>
          <p:nvPr/>
        </p:nvGrpSpPr>
        <p:grpSpPr>
          <a:xfrm>
            <a:off x="0" y="292100"/>
            <a:ext cx="9515474" cy="596900"/>
            <a:chOff x="0" y="177800"/>
            <a:chExt cx="9513795" cy="596900"/>
          </a:xfrm>
        </p:grpSpPr>
        <p:sp>
          <p:nvSpPr>
            <p:cNvPr id="4" name="矩形 2"/>
            <p:cNvSpPr/>
            <p:nvPr/>
          </p:nvSpPr>
          <p:spPr>
            <a:xfrm flipH="1">
              <a:off x="0" y="177800"/>
              <a:ext cx="596900" cy="596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5" name="矩形 3"/>
            <p:cNvSpPr/>
            <p:nvPr/>
          </p:nvSpPr>
          <p:spPr>
            <a:xfrm flipH="1">
              <a:off x="669819" y="177800"/>
              <a:ext cx="127688" cy="596900"/>
            </a:xfrm>
            <a:prstGeom prst="rect">
              <a:avLst/>
            </a:prstGeom>
            <a:solidFill>
              <a:srgbClr val="F61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11268" name="文本框 4"/>
            <p:cNvSpPr txBox="1"/>
            <p:nvPr/>
          </p:nvSpPr>
          <p:spPr>
            <a:xfrm>
              <a:off x="870431" y="214630"/>
              <a:ext cx="8643364" cy="521970"/>
            </a:xfrm>
            <a:prstGeom prst="rect">
              <a:avLst/>
            </a:prstGeom>
            <a:noFill/>
            <a:ln w="9525">
              <a:noFill/>
            </a:ln>
          </p:spPr>
          <p:txBody>
            <a:bodyPr wrap="square" anchor="t" anchorCtr="0">
              <a:spAutoFit/>
            </a:bodyPr>
            <a:p>
              <a:r>
                <a:rPr lang="en-US" altLang="zh-CN" sz="2800" b="1" dirty="0">
                  <a:latin typeface="Arial" panose="020B0604020202020204" pitchFamily="34" charset="0"/>
                  <a:ea typeface="Arial" panose="020B0604020202020204" pitchFamily="34" charset="0"/>
                </a:rPr>
                <a:t>HARDWARE &amp; SOFTWARE REQUIREMENTS</a:t>
              </a:r>
              <a:endParaRPr lang="en-US" altLang="zh-CN" sz="2800" b="1" dirty="0">
                <a:latin typeface="Arial" panose="020B0604020202020204" pitchFamily="34" charset="0"/>
                <a:ea typeface="Arial" panose="020B0604020202020204" pitchFamily="34" charset="0"/>
              </a:endParaRPr>
            </a:p>
          </p:txBody>
        </p:sp>
      </p:grpSp>
      <p:sp>
        <p:nvSpPr>
          <p:cNvPr id="6" name="Text Box 5"/>
          <p:cNvSpPr txBox="1"/>
          <p:nvPr/>
        </p:nvSpPr>
        <p:spPr>
          <a:xfrm>
            <a:off x="1662430" y="1674495"/>
            <a:ext cx="8405495" cy="3969385"/>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sz="2400">
                <a:latin typeface="Times New Roman" panose="02020603050405020304" charset="0"/>
                <a:cs typeface="Times New Roman" panose="02020603050405020304" charset="0"/>
              </a:rPr>
              <a:t>Hardware : 500 GB Hard Drive, 8GB RAM or higher</a:t>
            </a:r>
            <a:endParaRPr lang="en-US" sz="24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400">
                <a:latin typeface="Times New Roman" panose="02020603050405020304" charset="0"/>
                <a:cs typeface="Times New Roman" panose="02020603050405020304" charset="0"/>
              </a:rPr>
              <a:t>Tools : Android studio, Visual studio code, UiPath Studio</a:t>
            </a:r>
            <a:endParaRPr lang="en-US" sz="24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400">
                <a:latin typeface="Times New Roman" panose="02020603050405020304" charset="0"/>
                <a:cs typeface="Times New Roman" panose="02020603050405020304" charset="0"/>
              </a:rPr>
              <a:t>Framework : Express JS, React-Native</a:t>
            </a:r>
            <a:endParaRPr lang="en-US" sz="24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400">
                <a:latin typeface="Times New Roman" panose="02020603050405020304" charset="0"/>
                <a:cs typeface="Times New Roman" panose="02020603050405020304" charset="0"/>
              </a:rPr>
              <a:t>Languages :</a:t>
            </a:r>
            <a:endParaRPr lang="en-US" sz="2400">
              <a:latin typeface="Times New Roman" panose="02020603050405020304" charset="0"/>
              <a:cs typeface="Times New Roman" panose="02020603050405020304" charset="0"/>
            </a:endParaRPr>
          </a:p>
          <a:p>
            <a:pPr marL="800100" lvl="1" indent="-342900" algn="just">
              <a:lnSpc>
                <a:spcPct val="150000"/>
              </a:lnSpc>
              <a:buFont typeface="Wingdings" panose="05000000000000000000" charset="0"/>
              <a:buChar char="§"/>
            </a:pPr>
            <a:r>
              <a:rPr lang="en-US" sz="2400">
                <a:latin typeface="Times New Roman" panose="02020603050405020304" charset="0"/>
                <a:cs typeface="Times New Roman" panose="02020603050405020304" charset="0"/>
              </a:rPr>
              <a:t>Front-end : HTML, CSS, JavaScript</a:t>
            </a:r>
            <a:endParaRPr lang="en-US" sz="2400">
              <a:latin typeface="Times New Roman" panose="02020603050405020304" charset="0"/>
              <a:cs typeface="Times New Roman" panose="02020603050405020304" charset="0"/>
            </a:endParaRPr>
          </a:p>
          <a:p>
            <a:pPr marL="800100" lvl="1" indent="-342900" algn="just">
              <a:lnSpc>
                <a:spcPct val="150000"/>
              </a:lnSpc>
              <a:buFont typeface="Wingdings" panose="05000000000000000000" charset="0"/>
              <a:buChar char="§"/>
            </a:pPr>
            <a:r>
              <a:rPr lang="en-US" sz="2400">
                <a:latin typeface="Times New Roman" panose="02020603050405020304" charset="0"/>
                <a:cs typeface="Times New Roman" panose="02020603050405020304" charset="0"/>
              </a:rPr>
              <a:t>Back-end : Node.js</a:t>
            </a:r>
            <a:endParaRPr lang="en-US" sz="2400">
              <a:latin typeface="Times New Roman" panose="02020603050405020304" charset="0"/>
              <a:cs typeface="Times New Roman" panose="02020603050405020304" charset="0"/>
            </a:endParaRPr>
          </a:p>
          <a:p>
            <a:pPr marL="800100" lvl="1" indent="-342900" algn="just">
              <a:lnSpc>
                <a:spcPct val="150000"/>
              </a:lnSpc>
              <a:buFont typeface="Wingdings" panose="05000000000000000000" charset="0"/>
              <a:buChar char="§"/>
            </a:pPr>
            <a:r>
              <a:rPr lang="en-US" sz="2400">
                <a:latin typeface="Times New Roman" panose="02020603050405020304" charset="0"/>
                <a:cs typeface="Times New Roman" panose="02020603050405020304" charset="0"/>
              </a:rPr>
              <a:t>Database : Mongo DB</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289" name="组合 1"/>
          <p:cNvGrpSpPr/>
          <p:nvPr/>
        </p:nvGrpSpPr>
        <p:grpSpPr>
          <a:xfrm>
            <a:off x="0" y="292100"/>
            <a:ext cx="3597275" cy="596900"/>
            <a:chOff x="0" y="177800"/>
            <a:chExt cx="3596640" cy="596900"/>
          </a:xfrm>
        </p:grpSpPr>
        <p:sp>
          <p:nvSpPr>
            <p:cNvPr id="3" name="矩形 2"/>
            <p:cNvSpPr/>
            <p:nvPr/>
          </p:nvSpPr>
          <p:spPr>
            <a:xfrm flipH="1">
              <a:off x="0" y="177800"/>
              <a:ext cx="596900" cy="596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4" name="矩形 3"/>
            <p:cNvSpPr/>
            <p:nvPr/>
          </p:nvSpPr>
          <p:spPr>
            <a:xfrm flipH="1">
              <a:off x="669819" y="177800"/>
              <a:ext cx="127688" cy="596900"/>
            </a:xfrm>
            <a:prstGeom prst="rect">
              <a:avLst/>
            </a:prstGeom>
            <a:solidFill>
              <a:srgbClr val="F61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12292" name="文本框 4"/>
            <p:cNvSpPr txBox="1"/>
            <p:nvPr/>
          </p:nvSpPr>
          <p:spPr>
            <a:xfrm>
              <a:off x="870426" y="214640"/>
              <a:ext cx="2726214" cy="521970"/>
            </a:xfrm>
            <a:prstGeom prst="rect">
              <a:avLst/>
            </a:prstGeom>
            <a:noFill/>
            <a:ln w="9525">
              <a:noFill/>
            </a:ln>
          </p:spPr>
          <p:txBody>
            <a:bodyPr anchor="t" anchorCtr="0">
              <a:spAutoFit/>
            </a:bodyPr>
            <a:p>
              <a:r>
                <a:rPr lang="en-US" altLang="zh-CN" sz="2800" b="1" dirty="0">
                  <a:latin typeface="Arial" panose="020B0604020202020204" pitchFamily="34" charset="0"/>
                  <a:ea typeface="Arial" panose="020B0604020202020204" pitchFamily="34" charset="0"/>
                </a:rPr>
                <a:t>CONCLUSION</a:t>
              </a:r>
              <a:endParaRPr lang="en-US" altLang="zh-CN" sz="2800" b="1" dirty="0">
                <a:latin typeface="Arial" panose="020B0604020202020204" pitchFamily="34" charset="0"/>
                <a:ea typeface="Arial" panose="020B0604020202020204" pitchFamily="34" charset="0"/>
              </a:endParaRPr>
            </a:p>
          </p:txBody>
        </p:sp>
      </p:grpSp>
      <p:sp>
        <p:nvSpPr>
          <p:cNvPr id="11" name="Text Box 10"/>
          <p:cNvSpPr txBox="1"/>
          <p:nvPr/>
        </p:nvSpPr>
        <p:spPr>
          <a:xfrm>
            <a:off x="927735" y="1387475"/>
            <a:ext cx="10337165" cy="4523105"/>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sz="2400">
                <a:latin typeface="Times New Roman" panose="02020603050405020304" charset="0"/>
                <a:cs typeface="Times New Roman" panose="02020603050405020304" charset="0"/>
              </a:rPr>
              <a:t>This system provides online services to the people living in that panchayat.</a:t>
            </a:r>
            <a:endParaRPr lang="en-US" sz="24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400">
                <a:latin typeface="Times New Roman" panose="02020603050405020304" charset="0"/>
                <a:cs typeface="Times New Roman" panose="02020603050405020304" charset="0"/>
              </a:rPr>
              <a:t>Everything is made online people can request their applications from anywhere at any time.</a:t>
            </a:r>
            <a:endParaRPr lang="en-US" sz="24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400">
                <a:latin typeface="Times New Roman" panose="02020603050405020304" charset="0"/>
                <a:cs typeface="Times New Roman" panose="02020603050405020304" charset="0"/>
              </a:rPr>
              <a:t>No need for the people to go to panchayat office every time for the completion of work.</a:t>
            </a:r>
            <a:endParaRPr lang="en-US" sz="24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400">
                <a:latin typeface="Times New Roman" panose="02020603050405020304" charset="0"/>
                <a:cs typeface="Times New Roman" panose="02020603050405020304" charset="0"/>
              </a:rPr>
              <a:t>The people can easily view the all the events that are happening in their village.</a:t>
            </a:r>
            <a:endParaRPr lang="en-US" sz="24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400">
                <a:latin typeface="Times New Roman" panose="02020603050405020304" charset="0"/>
                <a:cs typeface="Times New Roman" panose="02020603050405020304" charset="0"/>
              </a:rPr>
              <a:t>Optimization in the workload of the Panchayath officials.</a:t>
            </a:r>
            <a:endParaRPr lang="en-US" sz="24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400">
                <a:latin typeface="Times New Roman" panose="02020603050405020304" charset="0"/>
                <a:cs typeface="Times New Roman" panose="02020603050405020304" charset="0"/>
              </a:rPr>
              <a:t>People will be aware of all the schemes which are provided by the government.</a:t>
            </a:r>
            <a:endParaRPr lang="en-US" sz="2400">
              <a:latin typeface="Times New Roman" panose="02020603050405020304" charset="0"/>
              <a:cs typeface="Times New Roman" panose="02020603050405020304" charset="0"/>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3" name="组合 1"/>
          <p:cNvGrpSpPr/>
          <p:nvPr/>
        </p:nvGrpSpPr>
        <p:grpSpPr>
          <a:xfrm>
            <a:off x="0" y="292100"/>
            <a:ext cx="3597275" cy="596900"/>
            <a:chOff x="0" y="177800"/>
            <a:chExt cx="3596640" cy="596900"/>
          </a:xfrm>
        </p:grpSpPr>
        <p:sp>
          <p:nvSpPr>
            <p:cNvPr id="3" name="矩形 2"/>
            <p:cNvSpPr/>
            <p:nvPr/>
          </p:nvSpPr>
          <p:spPr>
            <a:xfrm flipH="1">
              <a:off x="0" y="177800"/>
              <a:ext cx="596900" cy="596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4" name="矩形 3"/>
            <p:cNvSpPr/>
            <p:nvPr/>
          </p:nvSpPr>
          <p:spPr>
            <a:xfrm flipH="1">
              <a:off x="669819" y="177800"/>
              <a:ext cx="127688" cy="596900"/>
            </a:xfrm>
            <a:prstGeom prst="rect">
              <a:avLst/>
            </a:prstGeom>
            <a:solidFill>
              <a:srgbClr val="F61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13316" name="文本框 4"/>
            <p:cNvSpPr txBox="1"/>
            <p:nvPr/>
          </p:nvSpPr>
          <p:spPr>
            <a:xfrm>
              <a:off x="870426" y="214640"/>
              <a:ext cx="2726214" cy="521970"/>
            </a:xfrm>
            <a:prstGeom prst="rect">
              <a:avLst/>
            </a:prstGeom>
            <a:noFill/>
            <a:ln w="9525">
              <a:noFill/>
            </a:ln>
          </p:spPr>
          <p:txBody>
            <a:bodyPr anchor="t" anchorCtr="0">
              <a:spAutoFit/>
            </a:bodyPr>
            <a:p>
              <a:r>
                <a:rPr lang="en-US" altLang="zh-CN" sz="2800" b="1" dirty="0">
                  <a:latin typeface="Arial" panose="020B0604020202020204" pitchFamily="34" charset="0"/>
                  <a:ea typeface="Arial" panose="020B0604020202020204" pitchFamily="34" charset="0"/>
                </a:rPr>
                <a:t>REFERENCES</a:t>
              </a:r>
              <a:endParaRPr lang="en-US" altLang="zh-CN" sz="2800" b="1" dirty="0">
                <a:latin typeface="Arial" panose="020B0604020202020204" pitchFamily="34" charset="0"/>
                <a:ea typeface="Arial" panose="020B0604020202020204" pitchFamily="34" charset="0"/>
              </a:endParaRPr>
            </a:p>
          </p:txBody>
        </p:sp>
      </p:grpSp>
      <p:sp>
        <p:nvSpPr>
          <p:cNvPr id="5" name="Text Box 4"/>
          <p:cNvSpPr txBox="1"/>
          <p:nvPr/>
        </p:nvSpPr>
        <p:spPr>
          <a:xfrm>
            <a:off x="494665" y="1537970"/>
            <a:ext cx="11202035" cy="40925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gn="just">
              <a:lnSpc>
                <a:spcPct val="100000"/>
              </a:lnSpc>
            </a:pPr>
            <a:r>
              <a:rPr lang="en-US" sz="2000">
                <a:latin typeface="Times New Roman" panose="02020603050405020304" charset="0"/>
                <a:cs typeface="Times New Roman" panose="02020603050405020304" charset="0"/>
                <a:sym typeface="+mn-ea"/>
              </a:rPr>
              <a:t>[1]</a:t>
            </a:r>
            <a:r>
              <a:rPr lang="en-US" sz="2000">
                <a:latin typeface="Times New Roman" panose="02020603050405020304" charset="0"/>
                <a:cs typeface="Times New Roman" panose="02020603050405020304" charset="0"/>
                <a:sym typeface="+mn-ea"/>
              </a:rPr>
              <a:t> Ch. Leela Poornima, Ch. Pavani, G. Parameswari, K. Subhash Reddy, “</a:t>
            </a:r>
            <a:r>
              <a:rPr lang="en-US" sz="2000">
                <a:latin typeface="Times New Roman" panose="02020603050405020304" charset="0"/>
                <a:cs typeface="Times New Roman" panose="02020603050405020304" charset="0"/>
                <a:sym typeface="+mn-ea"/>
                <a:hlinkClick r:id="rId1"/>
              </a:rPr>
              <a:t>Automation of Gram Panchayat</a:t>
            </a:r>
            <a:r>
              <a:rPr lang="en-US" sz="2000">
                <a:latin typeface="Times New Roman" panose="02020603050405020304" charset="0"/>
                <a:cs typeface="Times New Roman" panose="02020603050405020304" charset="0"/>
                <a:sym typeface="+mn-ea"/>
              </a:rPr>
              <a:t>”, International Journal of Emerging Trends in Engineering  Research, 2016.</a:t>
            </a:r>
            <a:endParaRPr lang="en-US" sz="2000">
              <a:latin typeface="Times New Roman" panose="02020603050405020304" charset="0"/>
              <a:cs typeface="Times New Roman" panose="02020603050405020304" charset="0"/>
              <a:sym typeface="+mn-ea"/>
            </a:endParaRPr>
          </a:p>
          <a:p>
            <a:pPr algn="just">
              <a:lnSpc>
                <a:spcPct val="100000"/>
              </a:lnSpc>
            </a:pPr>
            <a:endParaRPr lang="en-US" sz="2000">
              <a:latin typeface="Times New Roman" panose="02020603050405020304" charset="0"/>
              <a:cs typeface="Times New Roman" panose="02020603050405020304" charset="0"/>
            </a:endParaRPr>
          </a:p>
          <a:p>
            <a:pPr algn="just">
              <a:lnSpc>
                <a:spcPct val="100000"/>
              </a:lnSpc>
            </a:pPr>
            <a:r>
              <a:rPr lang="en-US" sz="2000">
                <a:latin typeface="Times New Roman" panose="02020603050405020304" charset="0"/>
                <a:cs typeface="Times New Roman" panose="02020603050405020304" charset="0"/>
                <a:sym typeface="+mn-ea"/>
              </a:rPr>
              <a:t>[2]</a:t>
            </a:r>
            <a:r>
              <a:rPr lang="en-US" sz="2000">
                <a:latin typeface="Times New Roman" panose="02020603050405020304" charset="0"/>
                <a:cs typeface="Times New Roman" panose="02020603050405020304" charset="0"/>
                <a:sym typeface="+mn-ea"/>
              </a:rPr>
              <a:t> Prof. S. D. Dhage, Prof. G. A. Ghone, Akash R. Bhojane, Prathamesh B. Thorat, Naim Y. Shaikh, </a:t>
            </a:r>
            <a:endParaRPr lang="en-US" sz="2000">
              <a:latin typeface="Times New Roman" panose="02020603050405020304" charset="0"/>
              <a:cs typeface="Times New Roman" panose="02020603050405020304" charset="0"/>
            </a:endParaRPr>
          </a:p>
          <a:p>
            <a:pPr algn="just">
              <a:lnSpc>
                <a:spcPct val="100000"/>
              </a:lnSpc>
            </a:pPr>
            <a:r>
              <a:rPr lang="en-US" sz="2000">
                <a:latin typeface="Times New Roman" panose="02020603050405020304" charset="0"/>
                <a:cs typeface="Times New Roman" panose="02020603050405020304" charset="0"/>
                <a:sym typeface="+mn-ea"/>
              </a:rPr>
              <a:t>“</a:t>
            </a:r>
            <a:r>
              <a:rPr lang="en-US" sz="2000">
                <a:latin typeface="Times New Roman" panose="02020603050405020304" charset="0"/>
                <a:cs typeface="Times New Roman" panose="02020603050405020304" charset="0"/>
                <a:sym typeface="+mn-ea"/>
                <a:hlinkClick r:id="rId2"/>
              </a:rPr>
              <a:t>E-Gram Panchayat Management System</a:t>
            </a:r>
            <a:r>
              <a:rPr lang="en-US" sz="2000">
                <a:latin typeface="Times New Roman" panose="02020603050405020304" charset="0"/>
                <a:cs typeface="Times New Roman" panose="02020603050405020304" charset="0"/>
                <a:sym typeface="+mn-ea"/>
              </a:rPr>
              <a:t>”, International Journal for Scientific Research &amp; Development, 2018.</a:t>
            </a:r>
            <a:endParaRPr lang="en-US" sz="2000">
              <a:latin typeface="Times New Roman" panose="02020603050405020304" charset="0"/>
              <a:cs typeface="Times New Roman" panose="02020603050405020304" charset="0"/>
              <a:sym typeface="+mn-ea"/>
            </a:endParaRPr>
          </a:p>
          <a:p>
            <a:pPr algn="just">
              <a:lnSpc>
                <a:spcPct val="100000"/>
              </a:lnSpc>
            </a:pPr>
            <a:endParaRPr lang="en-US" sz="2000">
              <a:latin typeface="Times New Roman" panose="02020603050405020304" charset="0"/>
              <a:cs typeface="Times New Roman" panose="02020603050405020304" charset="0"/>
            </a:endParaRPr>
          </a:p>
          <a:p>
            <a:pPr algn="just">
              <a:lnSpc>
                <a:spcPct val="100000"/>
              </a:lnSpc>
            </a:pPr>
            <a:r>
              <a:rPr lang="en-US" sz="2000">
                <a:latin typeface="Times New Roman" panose="02020603050405020304" charset="0"/>
                <a:cs typeface="Times New Roman" panose="02020603050405020304" charset="0"/>
              </a:rPr>
              <a:t>[3] Pratiksha Dhage1, Shital Wathore2, Prof. Vidya Jagtap3 “</a:t>
            </a:r>
            <a:r>
              <a:rPr lang="en-US" sz="2000">
                <a:latin typeface="Times New Roman" panose="02020603050405020304" charset="0"/>
                <a:cs typeface="Times New Roman" panose="02020603050405020304" charset="0"/>
                <a:hlinkClick r:id="rId3"/>
              </a:rPr>
              <a:t>E-GRAM PANCHAYAT MANAGEMENT SYSTEM</a:t>
            </a:r>
            <a:r>
              <a:rPr lang="en-US" sz="2000">
                <a:latin typeface="Times New Roman" panose="02020603050405020304" charset="0"/>
                <a:cs typeface="Times New Roman" panose="02020603050405020304" charset="0"/>
              </a:rPr>
              <a:t>”, open access international journal of science and engineering, 2018.</a:t>
            </a:r>
            <a:endParaRPr lang="en-US" sz="2000">
              <a:latin typeface="Times New Roman" panose="02020603050405020304" charset="0"/>
              <a:cs typeface="Times New Roman" panose="02020603050405020304" charset="0"/>
            </a:endParaRPr>
          </a:p>
          <a:p>
            <a:pPr algn="just">
              <a:lnSpc>
                <a:spcPct val="100000"/>
              </a:lnSpc>
            </a:pPr>
            <a:endParaRPr lang="en-US" sz="2000">
              <a:latin typeface="Times New Roman" panose="02020603050405020304" charset="0"/>
              <a:cs typeface="Times New Roman" panose="02020603050405020304" charset="0"/>
            </a:endParaRPr>
          </a:p>
          <a:p>
            <a:pPr algn="just">
              <a:lnSpc>
                <a:spcPct val="100000"/>
              </a:lnSpc>
            </a:pPr>
            <a:r>
              <a:rPr lang="en-US" sz="2000">
                <a:latin typeface="Times New Roman" panose="02020603050405020304" charset="0"/>
                <a:cs typeface="Times New Roman" panose="02020603050405020304" charset="0"/>
              </a:rPr>
              <a:t>[4] </a:t>
            </a:r>
            <a:r>
              <a:rPr lang="en-US" sz="2000">
                <a:latin typeface="Times New Roman" panose="02020603050405020304" charset="0"/>
                <a:cs typeface="Times New Roman" panose="02020603050405020304" charset="0"/>
                <a:hlinkClick r:id="rId4" action="ppaction://hlinkfile"/>
              </a:rPr>
              <a:t>https://panchatantra.kar.nic.in/panchamitra/</a:t>
            </a:r>
            <a:endParaRPr lang="en-US" sz="2000">
              <a:latin typeface="Times New Roman" panose="02020603050405020304" charset="0"/>
              <a:cs typeface="Times New Roman" panose="02020603050405020304" charset="0"/>
              <a:hlinkClick r:id="rId4" action="ppaction://hlinkfile"/>
            </a:endParaRPr>
          </a:p>
          <a:p>
            <a:pPr algn="just">
              <a:lnSpc>
                <a:spcPct val="100000"/>
              </a:lnSpc>
            </a:pPr>
            <a:endParaRPr lang="en-US" sz="2000">
              <a:latin typeface="Times New Roman" panose="02020603050405020304" charset="0"/>
              <a:cs typeface="Times New Roman" panose="02020603050405020304" charset="0"/>
            </a:endParaRPr>
          </a:p>
          <a:p>
            <a:pPr algn="just">
              <a:lnSpc>
                <a:spcPct val="100000"/>
              </a:lnSpc>
            </a:pPr>
            <a:r>
              <a:rPr lang="en-US" sz="2000">
                <a:latin typeface="Times New Roman" panose="02020603050405020304" charset="0"/>
                <a:cs typeface="Times New Roman" panose="02020603050405020304" charset="0"/>
              </a:rPr>
              <a:t>[5] </a:t>
            </a:r>
            <a:r>
              <a:rPr lang="en-US" sz="2000">
                <a:latin typeface="Times New Roman" panose="02020603050405020304" charset="0"/>
                <a:cs typeface="Times New Roman" panose="02020603050405020304" charset="0"/>
                <a:hlinkClick r:id="rId5" action="ppaction://hlinkfile"/>
              </a:rPr>
              <a:t>https://rdpr.karnataka.gov.in./english</a:t>
            </a:r>
            <a:endParaRPr lang="en-US" sz="2000">
              <a:latin typeface="Times New Roman" panose="02020603050405020304" charset="0"/>
              <a:cs typeface="Times New Roman" panose="02020603050405020304" charset="0"/>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矩形 2"/>
          <p:cNvSpPr/>
          <p:nvPr/>
        </p:nvSpPr>
        <p:spPr>
          <a:xfrm>
            <a:off x="0" y="0"/>
            <a:ext cx="12192000" cy="6858000"/>
          </a:xfrm>
          <a:prstGeom prst="rect">
            <a:avLst/>
          </a:prstGeom>
          <a:solidFill>
            <a:srgbClr val="20222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21" name="直角三角形 20"/>
          <p:cNvSpPr/>
          <p:nvPr/>
        </p:nvSpPr>
        <p:spPr>
          <a:xfrm>
            <a:off x="0" y="2133600"/>
            <a:ext cx="6284913" cy="4724400"/>
          </a:xfrm>
          <a:prstGeom prst="rtTriangle">
            <a:avLst/>
          </a:prstGeom>
          <a:solidFill>
            <a:srgbClr val="202221">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grpSp>
        <p:nvGrpSpPr>
          <p:cNvPr id="18437" name="组合 21"/>
          <p:cNvGrpSpPr/>
          <p:nvPr/>
        </p:nvGrpSpPr>
        <p:grpSpPr>
          <a:xfrm>
            <a:off x="7300913" y="2676525"/>
            <a:ext cx="4324350" cy="2187575"/>
            <a:chOff x="8250406" y="3708614"/>
            <a:chExt cx="4324783" cy="2187584"/>
          </a:xfrm>
        </p:grpSpPr>
        <p:sp>
          <p:nvSpPr>
            <p:cNvPr id="23" name="Freeform 7"/>
            <p:cNvSpPr>
              <a:spLocks noEditPoints="1"/>
            </p:cNvSpPr>
            <p:nvPr/>
          </p:nvSpPr>
          <p:spPr bwMode="auto">
            <a:xfrm>
              <a:off x="9810718" y="3708614"/>
              <a:ext cx="1204944" cy="693384"/>
            </a:xfrm>
            <a:custGeom>
              <a:avLst/>
              <a:gdLst>
                <a:gd name="T0" fmla="*/ 790 w 1064"/>
                <a:gd name="T1" fmla="*/ 343 h 612"/>
                <a:gd name="T2" fmla="*/ 773 w 1064"/>
                <a:gd name="T3" fmla="*/ 340 h 612"/>
                <a:gd name="T4" fmla="*/ 511 w 1064"/>
                <a:gd name="T5" fmla="*/ 427 h 612"/>
                <a:gd name="T6" fmla="*/ 259 w 1064"/>
                <a:gd name="T7" fmla="*/ 344 h 612"/>
                <a:gd name="T8" fmla="*/ 242 w 1064"/>
                <a:gd name="T9" fmla="*/ 346 h 612"/>
                <a:gd name="T10" fmla="*/ 234 w 1064"/>
                <a:gd name="T11" fmla="*/ 362 h 612"/>
                <a:gd name="T12" fmla="*/ 234 w 1064"/>
                <a:gd name="T13" fmla="*/ 571 h 612"/>
                <a:gd name="T14" fmla="*/ 250 w 1064"/>
                <a:gd name="T15" fmla="*/ 590 h 612"/>
                <a:gd name="T16" fmla="*/ 516 w 1064"/>
                <a:gd name="T17" fmla="*/ 612 h 612"/>
                <a:gd name="T18" fmla="*/ 783 w 1064"/>
                <a:gd name="T19" fmla="*/ 590 h 612"/>
                <a:gd name="T20" fmla="*/ 798 w 1064"/>
                <a:gd name="T21" fmla="*/ 571 h 612"/>
                <a:gd name="T22" fmla="*/ 798 w 1064"/>
                <a:gd name="T23" fmla="*/ 358 h 612"/>
                <a:gd name="T24" fmla="*/ 790 w 1064"/>
                <a:gd name="T25" fmla="*/ 343 h 612"/>
                <a:gd name="T26" fmla="*/ 1061 w 1064"/>
                <a:gd name="T27" fmla="*/ 469 h 612"/>
                <a:gd name="T28" fmla="*/ 1046 w 1064"/>
                <a:gd name="T29" fmla="*/ 412 h 612"/>
                <a:gd name="T30" fmla="*/ 1044 w 1064"/>
                <a:gd name="T31" fmla="*/ 408 h 612"/>
                <a:gd name="T32" fmla="*/ 1049 w 1064"/>
                <a:gd name="T33" fmla="*/ 385 h 612"/>
                <a:gd name="T34" fmla="*/ 1014 w 1064"/>
                <a:gd name="T35" fmla="*/ 335 h 612"/>
                <a:gd name="T36" fmla="*/ 1014 w 1064"/>
                <a:gd name="T37" fmla="*/ 209 h 612"/>
                <a:gd name="T38" fmla="*/ 1017 w 1064"/>
                <a:gd name="T39" fmla="*/ 195 h 612"/>
                <a:gd name="T40" fmla="*/ 991 w 1064"/>
                <a:gd name="T41" fmla="*/ 159 h 612"/>
                <a:gd name="T42" fmla="*/ 517 w 1064"/>
                <a:gd name="T43" fmla="*/ 2 h 612"/>
                <a:gd name="T44" fmla="*/ 505 w 1064"/>
                <a:gd name="T45" fmla="*/ 0 h 612"/>
                <a:gd name="T46" fmla="*/ 493 w 1064"/>
                <a:gd name="T47" fmla="*/ 2 h 612"/>
                <a:gd name="T48" fmla="*/ 26 w 1064"/>
                <a:gd name="T49" fmla="*/ 157 h 612"/>
                <a:gd name="T50" fmla="*/ 0 w 1064"/>
                <a:gd name="T51" fmla="*/ 193 h 612"/>
                <a:gd name="T52" fmla="*/ 26 w 1064"/>
                <a:gd name="T53" fmla="*/ 229 h 612"/>
                <a:gd name="T54" fmla="*/ 500 w 1064"/>
                <a:gd name="T55" fmla="*/ 386 h 612"/>
                <a:gd name="T56" fmla="*/ 512 w 1064"/>
                <a:gd name="T57" fmla="*/ 388 h 612"/>
                <a:gd name="T58" fmla="*/ 524 w 1064"/>
                <a:gd name="T59" fmla="*/ 386 h 612"/>
                <a:gd name="T60" fmla="*/ 976 w 1064"/>
                <a:gd name="T61" fmla="*/ 236 h 612"/>
                <a:gd name="T62" fmla="*/ 976 w 1064"/>
                <a:gd name="T63" fmla="*/ 335 h 612"/>
                <a:gd name="T64" fmla="*/ 941 w 1064"/>
                <a:gd name="T65" fmla="*/ 385 h 612"/>
                <a:gd name="T66" fmla="*/ 947 w 1064"/>
                <a:gd name="T67" fmla="*/ 409 h 612"/>
                <a:gd name="T68" fmla="*/ 945 w 1064"/>
                <a:gd name="T69" fmla="*/ 412 h 612"/>
                <a:gd name="T70" fmla="*/ 929 w 1064"/>
                <a:gd name="T71" fmla="*/ 469 h 612"/>
                <a:gd name="T72" fmla="*/ 942 w 1064"/>
                <a:gd name="T73" fmla="*/ 492 h 612"/>
                <a:gd name="T74" fmla="*/ 948 w 1064"/>
                <a:gd name="T75" fmla="*/ 493 h 612"/>
                <a:gd name="T76" fmla="*/ 966 w 1064"/>
                <a:gd name="T77" fmla="*/ 479 h 612"/>
                <a:gd name="T78" fmla="*/ 976 w 1064"/>
                <a:gd name="T79" fmla="*/ 441 h 612"/>
                <a:gd name="T80" fmla="*/ 976 w 1064"/>
                <a:gd name="T81" fmla="*/ 474 h 612"/>
                <a:gd name="T82" fmla="*/ 995 w 1064"/>
                <a:gd name="T83" fmla="*/ 493 h 612"/>
                <a:gd name="T84" fmla="*/ 1014 w 1064"/>
                <a:gd name="T85" fmla="*/ 474 h 612"/>
                <a:gd name="T86" fmla="*/ 1014 w 1064"/>
                <a:gd name="T87" fmla="*/ 441 h 612"/>
                <a:gd name="T88" fmla="*/ 1025 w 1064"/>
                <a:gd name="T89" fmla="*/ 479 h 612"/>
                <a:gd name="T90" fmla="*/ 1043 w 1064"/>
                <a:gd name="T91" fmla="*/ 493 h 612"/>
                <a:gd name="T92" fmla="*/ 1048 w 1064"/>
                <a:gd name="T93" fmla="*/ 492 h 612"/>
                <a:gd name="T94" fmla="*/ 1061 w 1064"/>
                <a:gd name="T95" fmla="*/ 469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4" h="612">
                  <a:moveTo>
                    <a:pt x="790" y="343"/>
                  </a:moveTo>
                  <a:cubicBezTo>
                    <a:pt x="785" y="339"/>
                    <a:pt x="779" y="338"/>
                    <a:pt x="773" y="340"/>
                  </a:cubicBezTo>
                  <a:lnTo>
                    <a:pt x="511" y="427"/>
                  </a:lnTo>
                  <a:lnTo>
                    <a:pt x="259" y="344"/>
                  </a:lnTo>
                  <a:cubicBezTo>
                    <a:pt x="254" y="342"/>
                    <a:pt x="247" y="343"/>
                    <a:pt x="242" y="346"/>
                  </a:cubicBezTo>
                  <a:cubicBezTo>
                    <a:pt x="237" y="350"/>
                    <a:pt x="234" y="356"/>
                    <a:pt x="234" y="362"/>
                  </a:cubicBezTo>
                  <a:lnTo>
                    <a:pt x="234" y="571"/>
                  </a:lnTo>
                  <a:cubicBezTo>
                    <a:pt x="234" y="580"/>
                    <a:pt x="241" y="588"/>
                    <a:pt x="250" y="590"/>
                  </a:cubicBezTo>
                  <a:cubicBezTo>
                    <a:pt x="324" y="604"/>
                    <a:pt x="418" y="612"/>
                    <a:pt x="516" y="612"/>
                  </a:cubicBezTo>
                  <a:cubicBezTo>
                    <a:pt x="614" y="612"/>
                    <a:pt x="709" y="604"/>
                    <a:pt x="783" y="590"/>
                  </a:cubicBezTo>
                  <a:cubicBezTo>
                    <a:pt x="792" y="588"/>
                    <a:pt x="798" y="580"/>
                    <a:pt x="798" y="571"/>
                  </a:cubicBezTo>
                  <a:lnTo>
                    <a:pt x="798" y="358"/>
                  </a:lnTo>
                  <a:cubicBezTo>
                    <a:pt x="798" y="352"/>
                    <a:pt x="795" y="346"/>
                    <a:pt x="790" y="343"/>
                  </a:cubicBezTo>
                  <a:close/>
                  <a:moveTo>
                    <a:pt x="1061" y="469"/>
                  </a:moveTo>
                  <a:lnTo>
                    <a:pt x="1046" y="412"/>
                  </a:lnTo>
                  <a:cubicBezTo>
                    <a:pt x="1045" y="410"/>
                    <a:pt x="1044" y="409"/>
                    <a:pt x="1044" y="408"/>
                  </a:cubicBezTo>
                  <a:cubicBezTo>
                    <a:pt x="1047" y="401"/>
                    <a:pt x="1049" y="394"/>
                    <a:pt x="1049" y="385"/>
                  </a:cubicBezTo>
                  <a:cubicBezTo>
                    <a:pt x="1049" y="362"/>
                    <a:pt x="1035" y="343"/>
                    <a:pt x="1014" y="335"/>
                  </a:cubicBezTo>
                  <a:lnTo>
                    <a:pt x="1014" y="209"/>
                  </a:lnTo>
                  <a:cubicBezTo>
                    <a:pt x="1016" y="204"/>
                    <a:pt x="1017" y="200"/>
                    <a:pt x="1017" y="195"/>
                  </a:cubicBezTo>
                  <a:cubicBezTo>
                    <a:pt x="1017" y="179"/>
                    <a:pt x="1006" y="164"/>
                    <a:pt x="991" y="159"/>
                  </a:cubicBezTo>
                  <a:lnTo>
                    <a:pt x="517" y="2"/>
                  </a:lnTo>
                  <a:cubicBezTo>
                    <a:pt x="513" y="1"/>
                    <a:pt x="509" y="0"/>
                    <a:pt x="505" y="0"/>
                  </a:cubicBezTo>
                  <a:cubicBezTo>
                    <a:pt x="501" y="0"/>
                    <a:pt x="497" y="1"/>
                    <a:pt x="493" y="2"/>
                  </a:cubicBezTo>
                  <a:lnTo>
                    <a:pt x="26" y="157"/>
                  </a:lnTo>
                  <a:cubicBezTo>
                    <a:pt x="10" y="162"/>
                    <a:pt x="0" y="176"/>
                    <a:pt x="0" y="193"/>
                  </a:cubicBezTo>
                  <a:cubicBezTo>
                    <a:pt x="0" y="209"/>
                    <a:pt x="10" y="224"/>
                    <a:pt x="26" y="229"/>
                  </a:cubicBezTo>
                  <a:lnTo>
                    <a:pt x="500" y="386"/>
                  </a:lnTo>
                  <a:cubicBezTo>
                    <a:pt x="504" y="388"/>
                    <a:pt x="508" y="388"/>
                    <a:pt x="512" y="388"/>
                  </a:cubicBezTo>
                  <a:cubicBezTo>
                    <a:pt x="516" y="388"/>
                    <a:pt x="520" y="388"/>
                    <a:pt x="524" y="386"/>
                  </a:cubicBezTo>
                  <a:lnTo>
                    <a:pt x="976" y="236"/>
                  </a:lnTo>
                  <a:lnTo>
                    <a:pt x="976" y="335"/>
                  </a:lnTo>
                  <a:cubicBezTo>
                    <a:pt x="956" y="343"/>
                    <a:pt x="941" y="362"/>
                    <a:pt x="941" y="385"/>
                  </a:cubicBezTo>
                  <a:cubicBezTo>
                    <a:pt x="941" y="394"/>
                    <a:pt x="943" y="401"/>
                    <a:pt x="947" y="409"/>
                  </a:cubicBezTo>
                  <a:cubicBezTo>
                    <a:pt x="946" y="410"/>
                    <a:pt x="945" y="410"/>
                    <a:pt x="945" y="412"/>
                  </a:cubicBezTo>
                  <a:lnTo>
                    <a:pt x="929" y="469"/>
                  </a:lnTo>
                  <a:cubicBezTo>
                    <a:pt x="926" y="479"/>
                    <a:pt x="932" y="489"/>
                    <a:pt x="942" y="492"/>
                  </a:cubicBezTo>
                  <a:cubicBezTo>
                    <a:pt x="944" y="492"/>
                    <a:pt x="946" y="493"/>
                    <a:pt x="948" y="493"/>
                  </a:cubicBezTo>
                  <a:cubicBezTo>
                    <a:pt x="956" y="493"/>
                    <a:pt x="964" y="487"/>
                    <a:pt x="966" y="479"/>
                  </a:cubicBezTo>
                  <a:lnTo>
                    <a:pt x="976" y="441"/>
                  </a:lnTo>
                  <a:lnTo>
                    <a:pt x="976" y="474"/>
                  </a:lnTo>
                  <a:cubicBezTo>
                    <a:pt x="976" y="484"/>
                    <a:pt x="985" y="493"/>
                    <a:pt x="995" y="493"/>
                  </a:cubicBezTo>
                  <a:cubicBezTo>
                    <a:pt x="1006" y="493"/>
                    <a:pt x="1014" y="484"/>
                    <a:pt x="1014" y="474"/>
                  </a:cubicBezTo>
                  <a:lnTo>
                    <a:pt x="1014" y="441"/>
                  </a:lnTo>
                  <a:lnTo>
                    <a:pt x="1025" y="479"/>
                  </a:lnTo>
                  <a:cubicBezTo>
                    <a:pt x="1027" y="487"/>
                    <a:pt x="1035" y="493"/>
                    <a:pt x="1043" y="493"/>
                  </a:cubicBezTo>
                  <a:cubicBezTo>
                    <a:pt x="1045" y="493"/>
                    <a:pt x="1046" y="492"/>
                    <a:pt x="1048" y="492"/>
                  </a:cubicBezTo>
                  <a:cubicBezTo>
                    <a:pt x="1058" y="489"/>
                    <a:pt x="1064" y="479"/>
                    <a:pt x="1061" y="469"/>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Arial" panose="020B0604020202020204" pitchFamily="34" charset="0"/>
                <a:ea typeface="Arial" panose="020B0604020202020204" pitchFamily="34" charset="0"/>
                <a:cs typeface="+mn-cs"/>
              </a:endParaRPr>
            </a:p>
          </p:txBody>
        </p:sp>
        <p:sp>
          <p:nvSpPr>
            <p:cNvPr id="18439" name="文本框 24"/>
            <p:cNvSpPr txBox="1"/>
            <p:nvPr/>
          </p:nvSpPr>
          <p:spPr>
            <a:xfrm>
              <a:off x="8250406" y="4974442"/>
              <a:ext cx="4324783" cy="921756"/>
            </a:xfrm>
            <a:prstGeom prst="rect">
              <a:avLst/>
            </a:prstGeom>
            <a:noFill/>
            <a:ln w="9525">
              <a:noFill/>
            </a:ln>
          </p:spPr>
          <p:txBody>
            <a:bodyPr wrap="square" anchor="t" anchorCtr="0">
              <a:spAutoFit/>
            </a:bodyPr>
            <a:p>
              <a:pPr algn="ctr"/>
              <a:r>
                <a:rPr lang="en-US" altLang="zh-CN" sz="5400" b="1" dirty="0">
                  <a:solidFill>
                    <a:schemeClr val="bg1"/>
                  </a:solidFill>
                  <a:latin typeface="Arial" panose="020B0604020202020204" pitchFamily="34" charset="0"/>
                  <a:ea typeface="SimSun" panose="02010600030101010101" pitchFamily="2" charset="-122"/>
                  <a:cs typeface="Arial" panose="020B0604020202020204" pitchFamily="34" charset="0"/>
                </a:rPr>
                <a:t>Thank you</a:t>
              </a:r>
              <a:endParaRPr lang="en-US" altLang="zh-CN" sz="5400" b="1" dirty="0">
                <a:solidFill>
                  <a:schemeClr val="bg1"/>
                </a:solidFill>
                <a:latin typeface="Arial" panose="020B0604020202020204" pitchFamily="34" charset="0"/>
                <a:ea typeface="Arial" panose="020B0604020202020204" pitchFamily="34" charset="0"/>
              </a:endParaRPr>
            </a:p>
          </p:txBody>
        </p:sp>
        <p:cxnSp>
          <p:nvCxnSpPr>
            <p:cNvPr id="26" name="直接连接符 25"/>
            <p:cNvCxnSpPr/>
            <p:nvPr/>
          </p:nvCxnSpPr>
          <p:spPr>
            <a:xfrm>
              <a:off x="8493125" y="4794613"/>
              <a:ext cx="339883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35" name="组合 17"/>
          <p:cNvGrpSpPr/>
          <p:nvPr/>
        </p:nvGrpSpPr>
        <p:grpSpPr>
          <a:xfrm>
            <a:off x="0" y="292100"/>
            <a:ext cx="3597275" cy="596900"/>
            <a:chOff x="0" y="177800"/>
            <a:chExt cx="3596640" cy="596900"/>
          </a:xfrm>
        </p:grpSpPr>
        <p:sp>
          <p:nvSpPr>
            <p:cNvPr id="19" name="矩形 18"/>
            <p:cNvSpPr/>
            <p:nvPr/>
          </p:nvSpPr>
          <p:spPr>
            <a:xfrm flipH="1">
              <a:off x="0" y="177800"/>
              <a:ext cx="596900" cy="596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20" name="矩形 19"/>
            <p:cNvSpPr/>
            <p:nvPr/>
          </p:nvSpPr>
          <p:spPr>
            <a:xfrm flipH="1">
              <a:off x="669819" y="177800"/>
              <a:ext cx="127688" cy="596900"/>
            </a:xfrm>
            <a:prstGeom prst="rect">
              <a:avLst/>
            </a:prstGeom>
            <a:solidFill>
              <a:srgbClr val="F61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5138" name="文本框 20"/>
            <p:cNvSpPr txBox="1"/>
            <p:nvPr/>
          </p:nvSpPr>
          <p:spPr>
            <a:xfrm>
              <a:off x="870426" y="214640"/>
              <a:ext cx="2726214" cy="521970"/>
            </a:xfrm>
            <a:prstGeom prst="rect">
              <a:avLst/>
            </a:prstGeom>
            <a:noFill/>
            <a:ln w="9525">
              <a:noFill/>
            </a:ln>
          </p:spPr>
          <p:txBody>
            <a:bodyPr anchor="t" anchorCtr="0">
              <a:spAutoFit/>
            </a:bodyPr>
            <a:p>
              <a:r>
                <a:rPr lang="en-US" altLang="zh-CN" sz="2800" b="1" dirty="0">
                  <a:latin typeface="Arial" panose="020B0604020202020204" pitchFamily="34" charset="0"/>
                  <a:ea typeface="Arial" panose="020B0604020202020204" pitchFamily="34" charset="0"/>
                </a:rPr>
                <a:t>CONTENTS</a:t>
              </a:r>
              <a:endParaRPr lang="en-US" altLang="zh-CN" sz="2800" b="1" dirty="0">
                <a:latin typeface="Arial" panose="020B0604020202020204" pitchFamily="34" charset="0"/>
                <a:ea typeface="Arial" panose="020B0604020202020204" pitchFamily="34" charset="0"/>
              </a:endParaRPr>
            </a:p>
          </p:txBody>
        </p:sp>
      </p:grpSp>
      <p:sp>
        <p:nvSpPr>
          <p:cNvPr id="4" name="Text Box 3"/>
          <p:cNvSpPr txBox="1"/>
          <p:nvPr/>
        </p:nvSpPr>
        <p:spPr>
          <a:xfrm>
            <a:off x="797560" y="1308735"/>
            <a:ext cx="5175885" cy="5107940"/>
          </a:xfrm>
          <a:prstGeom prst="rect">
            <a:avLst/>
          </a:prstGeom>
          <a:noFill/>
        </p:spPr>
        <p:txBody>
          <a:bodyPr wrap="square" rtlCol="0">
            <a:spAutoFit/>
          </a:bodyPr>
          <a:p>
            <a:pPr marL="514350" indent="-514350">
              <a:spcAft>
                <a:spcPts val="1200"/>
              </a:spcAft>
              <a:buClr>
                <a:srgbClr val="D8090F"/>
              </a:buClr>
              <a:buFont typeface="Wingdings" panose="05000000000000000000" charset="0"/>
              <a:buChar char="o"/>
            </a:pPr>
            <a:r>
              <a:rPr lang="en-US" sz="3200">
                <a:latin typeface="+mn-lt"/>
                <a:cs typeface="+mn-lt"/>
              </a:rPr>
              <a:t> </a:t>
            </a:r>
            <a:r>
              <a:rPr lang="en-US" sz="3200">
                <a:latin typeface="Times New Roman" panose="02020603050405020304" charset="0"/>
                <a:cs typeface="Times New Roman" panose="02020603050405020304" charset="0"/>
              </a:rPr>
              <a:t>Introduction</a:t>
            </a:r>
            <a:endParaRPr lang="en-US" sz="3200">
              <a:latin typeface="Times New Roman" panose="02020603050405020304" charset="0"/>
              <a:cs typeface="Times New Roman" panose="02020603050405020304" charset="0"/>
            </a:endParaRPr>
          </a:p>
          <a:p>
            <a:pPr marL="514350" indent="-514350">
              <a:spcAft>
                <a:spcPts val="1200"/>
              </a:spcAft>
              <a:buClr>
                <a:srgbClr val="D8090F"/>
              </a:buClr>
              <a:buFont typeface="Wingdings" panose="05000000000000000000" charset="0"/>
              <a:buChar char="o"/>
            </a:pPr>
            <a:r>
              <a:rPr lang="en-US" sz="3200">
                <a:latin typeface="Times New Roman" panose="02020603050405020304" charset="0"/>
                <a:cs typeface="Times New Roman" panose="02020603050405020304" charset="0"/>
              </a:rPr>
              <a:t> Problem Statement</a:t>
            </a:r>
            <a:endParaRPr lang="en-US" sz="3200">
              <a:latin typeface="Times New Roman" panose="02020603050405020304" charset="0"/>
              <a:cs typeface="Times New Roman" panose="02020603050405020304" charset="0"/>
            </a:endParaRPr>
          </a:p>
          <a:p>
            <a:pPr marL="514350" indent="-514350">
              <a:spcAft>
                <a:spcPts val="1200"/>
              </a:spcAft>
              <a:buClr>
                <a:srgbClr val="D8090F"/>
              </a:buClr>
              <a:buFont typeface="Wingdings" panose="05000000000000000000" charset="0"/>
              <a:buChar char="o"/>
            </a:pPr>
            <a:r>
              <a:rPr lang="en-US" sz="3200">
                <a:latin typeface="Times New Roman" panose="02020603050405020304" charset="0"/>
                <a:cs typeface="Times New Roman" panose="02020603050405020304" charset="0"/>
              </a:rPr>
              <a:t> Objective and scope</a:t>
            </a:r>
            <a:endParaRPr lang="en-US" sz="3200">
              <a:latin typeface="Times New Roman" panose="02020603050405020304" charset="0"/>
              <a:cs typeface="Times New Roman" panose="02020603050405020304" charset="0"/>
            </a:endParaRPr>
          </a:p>
          <a:p>
            <a:pPr marL="514350" indent="-514350">
              <a:spcAft>
                <a:spcPts val="1200"/>
              </a:spcAft>
              <a:buClr>
                <a:srgbClr val="D8090F"/>
              </a:buClr>
              <a:buFont typeface="Wingdings" panose="05000000000000000000" charset="0"/>
              <a:buChar char="o"/>
            </a:pPr>
            <a:r>
              <a:rPr lang="en-US" sz="3200">
                <a:latin typeface="Times New Roman" panose="02020603050405020304" charset="0"/>
                <a:cs typeface="Times New Roman" panose="02020603050405020304" charset="0"/>
              </a:rPr>
              <a:t> Literature Survey</a:t>
            </a:r>
            <a:endParaRPr lang="en-US" sz="3200">
              <a:latin typeface="Times New Roman" panose="02020603050405020304" charset="0"/>
              <a:cs typeface="Times New Roman" panose="02020603050405020304" charset="0"/>
            </a:endParaRPr>
          </a:p>
          <a:p>
            <a:pPr marL="514350" indent="-514350">
              <a:spcAft>
                <a:spcPts val="1200"/>
              </a:spcAft>
              <a:buClr>
                <a:srgbClr val="D8090F"/>
              </a:buClr>
              <a:buFont typeface="Wingdings" panose="05000000000000000000" charset="0"/>
              <a:buChar char="o"/>
            </a:pPr>
            <a:r>
              <a:rPr lang="en-US" sz="3200">
                <a:latin typeface="Times New Roman" panose="02020603050405020304" charset="0"/>
                <a:cs typeface="Times New Roman" panose="02020603050405020304" charset="0"/>
              </a:rPr>
              <a:t> Proposed System</a:t>
            </a:r>
            <a:endParaRPr lang="en-US" sz="3200">
              <a:latin typeface="Times New Roman" panose="02020603050405020304" charset="0"/>
              <a:cs typeface="Times New Roman" panose="02020603050405020304" charset="0"/>
            </a:endParaRPr>
          </a:p>
          <a:p>
            <a:pPr marL="514350" indent="-514350">
              <a:spcAft>
                <a:spcPts val="1200"/>
              </a:spcAft>
              <a:buClr>
                <a:srgbClr val="D8090F"/>
              </a:buClr>
              <a:buFont typeface="Wingdings" panose="05000000000000000000" charset="0"/>
              <a:buChar char="o"/>
            </a:pPr>
            <a:r>
              <a:rPr lang="en-US" sz="3200">
                <a:latin typeface="Times New Roman" panose="02020603050405020304" charset="0"/>
                <a:cs typeface="Times New Roman" panose="02020603050405020304" charset="0"/>
              </a:rPr>
              <a:t> Expected Outcomes</a:t>
            </a:r>
            <a:endParaRPr lang="en-US" sz="3200">
              <a:latin typeface="Times New Roman" panose="02020603050405020304" charset="0"/>
              <a:cs typeface="Times New Roman" panose="02020603050405020304" charset="0"/>
            </a:endParaRPr>
          </a:p>
          <a:p>
            <a:pPr marL="514350" indent="-514350">
              <a:spcAft>
                <a:spcPts val="1200"/>
              </a:spcAft>
              <a:buClr>
                <a:srgbClr val="D8090F"/>
              </a:buClr>
              <a:buFont typeface="Wingdings" panose="05000000000000000000" charset="0"/>
              <a:buChar char="o"/>
            </a:pPr>
            <a:r>
              <a:rPr lang="en-US" sz="3200">
                <a:latin typeface="Times New Roman" panose="02020603050405020304" charset="0"/>
                <a:cs typeface="Times New Roman" panose="02020603050405020304" charset="0"/>
              </a:rPr>
              <a:t> Conclusion</a:t>
            </a:r>
            <a:endParaRPr lang="en-US" sz="3200">
              <a:latin typeface="Times New Roman" panose="02020603050405020304" charset="0"/>
              <a:cs typeface="Times New Roman" panose="02020603050405020304" charset="0"/>
            </a:endParaRPr>
          </a:p>
          <a:p>
            <a:pPr marL="514350" indent="-514350">
              <a:spcAft>
                <a:spcPts val="1200"/>
              </a:spcAft>
              <a:buClr>
                <a:srgbClr val="D8090F"/>
              </a:buClr>
              <a:buFont typeface="Wingdings" panose="05000000000000000000" charset="0"/>
              <a:buChar char="o"/>
            </a:pPr>
            <a:r>
              <a:rPr lang="en-US" sz="3200">
                <a:latin typeface="Times New Roman" panose="02020603050405020304" charset="0"/>
                <a:cs typeface="Times New Roman" panose="02020603050405020304" charset="0"/>
              </a:rPr>
              <a:t> Reference</a:t>
            </a:r>
            <a:endParaRPr lang="en-US" sz="32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
          <p:cNvGrpSpPr/>
          <p:nvPr/>
        </p:nvGrpSpPr>
        <p:grpSpPr>
          <a:xfrm>
            <a:off x="0" y="292100"/>
            <a:ext cx="3813809" cy="596900"/>
            <a:chOff x="0" y="177800"/>
            <a:chExt cx="3813136" cy="596900"/>
          </a:xfrm>
        </p:grpSpPr>
        <p:sp>
          <p:nvSpPr>
            <p:cNvPr id="6" name="矩形 5"/>
            <p:cNvSpPr/>
            <p:nvPr/>
          </p:nvSpPr>
          <p:spPr>
            <a:xfrm flipH="1">
              <a:off x="0" y="177800"/>
              <a:ext cx="596900" cy="596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7" name="矩形 6"/>
            <p:cNvSpPr/>
            <p:nvPr/>
          </p:nvSpPr>
          <p:spPr>
            <a:xfrm flipH="1">
              <a:off x="669819" y="177800"/>
              <a:ext cx="127688" cy="596900"/>
            </a:xfrm>
            <a:prstGeom prst="rect">
              <a:avLst/>
            </a:prstGeom>
            <a:solidFill>
              <a:srgbClr val="F61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6148" name="文本框 7"/>
            <p:cNvSpPr txBox="1"/>
            <p:nvPr/>
          </p:nvSpPr>
          <p:spPr>
            <a:xfrm>
              <a:off x="870431" y="214630"/>
              <a:ext cx="2942705" cy="521970"/>
            </a:xfrm>
            <a:prstGeom prst="rect">
              <a:avLst/>
            </a:prstGeom>
            <a:noFill/>
            <a:ln w="9525">
              <a:noFill/>
            </a:ln>
          </p:spPr>
          <p:txBody>
            <a:bodyPr wrap="square" anchor="t" anchorCtr="0">
              <a:spAutoFit/>
            </a:bodyPr>
            <a:p>
              <a:r>
                <a:rPr lang="en-US" altLang="zh-CN" sz="2800" b="1" dirty="0">
                  <a:latin typeface="Arial" panose="020B0604020202020204" pitchFamily="34" charset="0"/>
                  <a:ea typeface="Arial" panose="020B0604020202020204" pitchFamily="34" charset="0"/>
                </a:rPr>
                <a:t>INTRODUCTION</a:t>
              </a:r>
              <a:endParaRPr lang="en-US" altLang="zh-CN" sz="2800" b="1" dirty="0">
                <a:latin typeface="Arial" panose="020B0604020202020204" pitchFamily="34" charset="0"/>
                <a:ea typeface="Arial" panose="020B0604020202020204" pitchFamily="34" charset="0"/>
              </a:endParaRPr>
            </a:p>
          </p:txBody>
        </p:sp>
      </p:grpSp>
      <p:sp>
        <p:nvSpPr>
          <p:cNvPr id="2" name="Text Box 1"/>
          <p:cNvSpPr txBox="1"/>
          <p:nvPr/>
        </p:nvSpPr>
        <p:spPr>
          <a:xfrm>
            <a:off x="812800" y="850900"/>
            <a:ext cx="10662920" cy="5908040"/>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sz="2800">
                <a:latin typeface="Times New Roman" panose="02020603050405020304" charset="0"/>
                <a:cs typeface="Times New Roman" panose="02020603050405020304" charset="0"/>
              </a:rPr>
              <a:t>The main purpose of this project to digitalize and automate the internal workflow processes of Panchayath.</a:t>
            </a:r>
            <a:endParaRPr lang="en-US" sz="28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800">
                <a:latin typeface="Times New Roman" panose="02020603050405020304" charset="0"/>
                <a:cs typeface="Times New Roman" panose="02020603050405020304" charset="0"/>
              </a:rPr>
              <a:t>The Panchayats are expected to play an important role in rural  development in India.</a:t>
            </a:r>
            <a:endParaRPr lang="en-US" sz="28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800">
                <a:latin typeface="Times New Roman" panose="02020603050405020304" charset="0"/>
                <a:cs typeface="Times New Roman" panose="02020603050405020304" charset="0"/>
                <a:sym typeface="+mn-ea"/>
              </a:rPr>
              <a:t>Various states governments have also taken various innovative steps to promote e-governance.</a:t>
            </a:r>
            <a:endParaRPr lang="en-US" sz="2800">
              <a:latin typeface="Times New Roman" panose="02020603050405020304" charset="0"/>
              <a:cs typeface="Times New Roman" panose="02020603050405020304" charset="0"/>
              <a:sym typeface="+mn-ea"/>
            </a:endParaRPr>
          </a:p>
          <a:p>
            <a:pPr marL="285750" indent="-285750" algn="just">
              <a:lnSpc>
                <a:spcPct val="150000"/>
              </a:lnSpc>
              <a:buFont typeface="Arial" panose="020B0604020202020204" pitchFamily="34" charset="0"/>
              <a:buChar char="•"/>
            </a:pPr>
            <a:r>
              <a:rPr lang="en-US" sz="2800">
                <a:latin typeface="Times New Roman" panose="02020603050405020304" charset="0"/>
                <a:cs typeface="Times New Roman" panose="02020603050405020304" charset="0"/>
                <a:sym typeface="+mn-ea"/>
              </a:rPr>
              <a:t>But still most of the work in grampanchayat is done on paper.</a:t>
            </a:r>
            <a:endParaRPr lang="en-US" sz="28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800">
                <a:latin typeface="Times New Roman" panose="02020603050405020304" charset="0"/>
                <a:cs typeface="Times New Roman" panose="02020603050405020304" charset="0"/>
              </a:rPr>
              <a:t>This system could be helpful for the individual to save their valuable time.</a:t>
            </a:r>
            <a:endParaRPr lang="en-US" sz="2800">
              <a:latin typeface="Times New Roman" panose="02020603050405020304" charset="0"/>
              <a:cs typeface="Times New Roman" panose="0202060305040502030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7169" name="组合 1"/>
          <p:cNvGrpSpPr/>
          <p:nvPr/>
        </p:nvGrpSpPr>
        <p:grpSpPr>
          <a:xfrm>
            <a:off x="0" y="292100"/>
            <a:ext cx="5110480" cy="596900"/>
            <a:chOff x="0" y="177800"/>
            <a:chExt cx="5109578" cy="596900"/>
          </a:xfrm>
        </p:grpSpPr>
        <p:sp>
          <p:nvSpPr>
            <p:cNvPr id="3" name="矩形 2"/>
            <p:cNvSpPr/>
            <p:nvPr/>
          </p:nvSpPr>
          <p:spPr>
            <a:xfrm flipH="1">
              <a:off x="0" y="177800"/>
              <a:ext cx="596900" cy="596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4" name="矩形 3"/>
            <p:cNvSpPr/>
            <p:nvPr/>
          </p:nvSpPr>
          <p:spPr>
            <a:xfrm flipH="1">
              <a:off x="669819" y="177800"/>
              <a:ext cx="127688" cy="596900"/>
            </a:xfrm>
            <a:prstGeom prst="rect">
              <a:avLst/>
            </a:prstGeom>
            <a:solidFill>
              <a:srgbClr val="F61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7172" name="文本框 4"/>
            <p:cNvSpPr txBox="1"/>
            <p:nvPr/>
          </p:nvSpPr>
          <p:spPr>
            <a:xfrm>
              <a:off x="870431" y="214630"/>
              <a:ext cx="4239147" cy="521970"/>
            </a:xfrm>
            <a:prstGeom prst="rect">
              <a:avLst/>
            </a:prstGeom>
            <a:noFill/>
            <a:ln w="9525">
              <a:noFill/>
            </a:ln>
          </p:spPr>
          <p:txBody>
            <a:bodyPr wrap="square" anchor="t" anchorCtr="0">
              <a:spAutoFit/>
            </a:bodyPr>
            <a:p>
              <a:r>
                <a:rPr lang="en-US" altLang="zh-CN" sz="2800" b="1" dirty="0">
                  <a:latin typeface="Arial" panose="020B0604020202020204" pitchFamily="34" charset="0"/>
                  <a:ea typeface="Arial" panose="020B0604020202020204" pitchFamily="34" charset="0"/>
                </a:rPr>
                <a:t>PROBLEM STATEMENT</a:t>
              </a:r>
              <a:endParaRPr lang="en-US" altLang="zh-CN" sz="2800" b="1" dirty="0">
                <a:latin typeface="Arial" panose="020B0604020202020204" pitchFamily="34" charset="0"/>
                <a:ea typeface="Arial" panose="020B0604020202020204" pitchFamily="34" charset="0"/>
              </a:endParaRPr>
            </a:p>
          </p:txBody>
        </p:sp>
      </p:grpSp>
      <p:sp>
        <p:nvSpPr>
          <p:cNvPr id="7175" name="文本框 7"/>
          <p:cNvSpPr txBox="1"/>
          <p:nvPr/>
        </p:nvSpPr>
        <p:spPr>
          <a:xfrm>
            <a:off x="368935" y="2090420"/>
            <a:ext cx="11454765" cy="1753235"/>
          </a:xfrm>
          <a:prstGeom prst="rect">
            <a:avLst/>
          </a:prstGeom>
        </p:spPr>
        <p:style>
          <a:lnRef idx="2">
            <a:schemeClr val="accent6"/>
          </a:lnRef>
          <a:fillRef idx="1">
            <a:schemeClr val="lt1"/>
          </a:fillRef>
          <a:effectRef idx="0">
            <a:schemeClr val="accent6"/>
          </a:effectRef>
          <a:fontRef idx="minor">
            <a:schemeClr val="dk1"/>
          </a:fontRef>
        </p:style>
        <p:txBody>
          <a:bodyPr wrap="square" anchor="t" anchorCtr="0">
            <a:spAutoFit/>
          </a:bodyPr>
          <a:p>
            <a:pPr algn="just">
              <a:lnSpc>
                <a:spcPct val="150000"/>
              </a:lnSpc>
            </a:pPr>
            <a:r>
              <a:rPr lang="zh-CN" altLang="en-US" sz="2400" b="1" dirty="0">
                <a:solidFill>
                  <a:schemeClr val="tx1"/>
                </a:solidFill>
                <a:latin typeface="Times New Roman" panose="02020603050405020304" charset="0"/>
                <a:ea typeface="Arial" panose="020B0604020202020204" pitchFamily="34" charset="0"/>
                <a:cs typeface="Times New Roman" panose="02020603050405020304" charset="0"/>
              </a:rPr>
              <a:t>Implementing a Full-stack E</a:t>
            </a:r>
            <a:r>
              <a:rPr lang="en-US" altLang="zh-CN" sz="2400" b="1" dirty="0">
                <a:solidFill>
                  <a:schemeClr val="tx1"/>
                </a:solidFill>
                <a:latin typeface="Times New Roman" panose="02020603050405020304" charset="0"/>
                <a:ea typeface="Arial" panose="020B0604020202020204" pitchFamily="34" charset="0"/>
                <a:cs typeface="Times New Roman" panose="02020603050405020304" charset="0"/>
              </a:rPr>
              <a:t>-M</a:t>
            </a:r>
            <a:r>
              <a:rPr lang="zh-CN" altLang="en-US" sz="2400" b="1" dirty="0">
                <a:solidFill>
                  <a:schemeClr val="tx1"/>
                </a:solidFill>
                <a:latin typeface="Times New Roman" panose="02020603050405020304" charset="0"/>
                <a:ea typeface="Arial" panose="020B0604020202020204" pitchFamily="34" charset="0"/>
                <a:cs typeface="Times New Roman" panose="02020603050405020304" charset="0"/>
              </a:rPr>
              <a:t>anagement system that establish a transparent, </a:t>
            </a:r>
            <a:r>
              <a:rPr lang="en-US" altLang="zh-CN" sz="2400" b="1" dirty="0">
                <a:solidFill>
                  <a:schemeClr val="tx1"/>
                </a:solidFill>
                <a:latin typeface="Times New Roman" panose="02020603050405020304" charset="0"/>
                <a:ea typeface="Arial" panose="020B0604020202020204" pitchFamily="34" charset="0"/>
                <a:cs typeface="Times New Roman" panose="02020603050405020304" charset="0"/>
              </a:rPr>
              <a:t>u</a:t>
            </a:r>
            <a:r>
              <a:rPr lang="zh-CN" altLang="en-US" sz="2400" b="1" dirty="0">
                <a:solidFill>
                  <a:schemeClr val="tx1"/>
                </a:solidFill>
                <a:latin typeface="Times New Roman" panose="02020603050405020304" charset="0"/>
                <a:ea typeface="Arial" panose="020B0604020202020204" pitchFamily="34" charset="0"/>
                <a:cs typeface="Times New Roman" panose="02020603050405020304" charset="0"/>
              </a:rPr>
              <a:t>ser-friendly ecosystem to tackle various problems and provides effective service to the development of the rural areas</a:t>
            </a:r>
            <a:r>
              <a:rPr lang="en-US" altLang="zh-CN" sz="2400" b="1" dirty="0">
                <a:solidFill>
                  <a:schemeClr val="tx1"/>
                </a:solidFill>
                <a:latin typeface="Times New Roman" panose="02020603050405020304" charset="0"/>
                <a:ea typeface="Arial" panose="020B0604020202020204" pitchFamily="34" charset="0"/>
                <a:cs typeface="Times New Roman" panose="02020603050405020304" charset="0"/>
              </a:rPr>
              <a:t>.</a:t>
            </a:r>
            <a:endParaRPr lang="en-US" altLang="zh-CN" sz="2400" b="1" dirty="0">
              <a:solidFill>
                <a:schemeClr val="tx1"/>
              </a:solidFill>
              <a:latin typeface="Times New Roman" panose="02020603050405020304" charset="0"/>
              <a:ea typeface="Arial" panose="020B0604020202020204" pitchFamily="3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p:bldP spid="717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3" name="组合 1"/>
          <p:cNvGrpSpPr/>
          <p:nvPr/>
        </p:nvGrpSpPr>
        <p:grpSpPr>
          <a:xfrm>
            <a:off x="0" y="292100"/>
            <a:ext cx="5449570" cy="596900"/>
            <a:chOff x="0" y="177800"/>
            <a:chExt cx="5448608" cy="596900"/>
          </a:xfrm>
        </p:grpSpPr>
        <p:sp>
          <p:nvSpPr>
            <p:cNvPr id="3" name="矩形 2"/>
            <p:cNvSpPr/>
            <p:nvPr/>
          </p:nvSpPr>
          <p:spPr>
            <a:xfrm flipH="1">
              <a:off x="0" y="177800"/>
              <a:ext cx="596900" cy="596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4" name="矩形 3"/>
            <p:cNvSpPr/>
            <p:nvPr/>
          </p:nvSpPr>
          <p:spPr>
            <a:xfrm flipH="1">
              <a:off x="669819" y="177800"/>
              <a:ext cx="127688" cy="596900"/>
            </a:xfrm>
            <a:prstGeom prst="rect">
              <a:avLst/>
            </a:prstGeom>
            <a:solidFill>
              <a:srgbClr val="F61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8196" name="文本框 4"/>
            <p:cNvSpPr txBox="1"/>
            <p:nvPr/>
          </p:nvSpPr>
          <p:spPr>
            <a:xfrm>
              <a:off x="870431" y="214630"/>
              <a:ext cx="4578177" cy="521970"/>
            </a:xfrm>
            <a:prstGeom prst="rect">
              <a:avLst/>
            </a:prstGeom>
            <a:noFill/>
            <a:ln w="9525">
              <a:noFill/>
            </a:ln>
          </p:spPr>
          <p:txBody>
            <a:bodyPr wrap="square" anchor="t" anchorCtr="0">
              <a:spAutoFit/>
            </a:bodyPr>
            <a:p>
              <a:r>
                <a:rPr lang="en-US" altLang="zh-CN" sz="2800" b="1" dirty="0">
                  <a:latin typeface="Arial" panose="020B0604020202020204" pitchFamily="34" charset="0"/>
                  <a:ea typeface="Arial" panose="020B0604020202020204" pitchFamily="34" charset="0"/>
                </a:rPr>
                <a:t>OBJECTIVE AND SCOPE</a:t>
              </a:r>
              <a:endParaRPr lang="en-US" altLang="zh-CN" sz="2800" b="1" dirty="0">
                <a:latin typeface="Arial" panose="020B0604020202020204" pitchFamily="34" charset="0"/>
                <a:ea typeface="Arial" panose="020B0604020202020204" pitchFamily="34" charset="0"/>
              </a:endParaRPr>
            </a:p>
          </p:txBody>
        </p:sp>
      </p:grpSp>
      <p:sp>
        <p:nvSpPr>
          <p:cNvPr id="2" name="Text Box 1"/>
          <p:cNvSpPr txBox="1"/>
          <p:nvPr/>
        </p:nvSpPr>
        <p:spPr>
          <a:xfrm>
            <a:off x="1343660" y="1372870"/>
            <a:ext cx="10245090" cy="4523105"/>
          </a:xfrm>
          <a:prstGeom prst="rect">
            <a:avLst/>
          </a:prstGeom>
          <a:noFill/>
        </p:spPr>
        <p:txBody>
          <a:bodyPr wrap="square" rtlCol="0">
            <a:spAutoFit/>
          </a:bodyPr>
          <a:p>
            <a:pPr marL="285750" indent="-285750">
              <a:lnSpc>
                <a:spcPct val="150000"/>
              </a:lnSpc>
              <a:buFont typeface="Wingdings" panose="05000000000000000000" charset="0"/>
              <a:buChar char="§"/>
            </a:pPr>
            <a:r>
              <a:rPr lang="en-US" sz="2400">
                <a:latin typeface="Times New Roman" panose="02020603050405020304" charset="0"/>
                <a:cs typeface="Times New Roman" panose="02020603050405020304" charset="0"/>
              </a:rPr>
              <a:t>To provide contactless, transparent, and faster delivery of service</a:t>
            </a:r>
            <a:endParaRPr lang="en-US" sz="24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sz="2400">
                <a:latin typeface="Times New Roman" panose="02020603050405020304" charset="0"/>
                <a:cs typeface="Times New Roman" panose="02020603050405020304" charset="0"/>
              </a:rPr>
              <a:t>To provide awareness about the new schemes which are provided by government.</a:t>
            </a:r>
            <a:endParaRPr lang="en-US" sz="24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sz="2400">
                <a:latin typeface="Times New Roman" panose="02020603050405020304" charset="0"/>
                <a:cs typeface="Times New Roman" panose="02020603050405020304" charset="0"/>
              </a:rPr>
              <a:t>To view the development rate at the ward in comparison to other wards.</a:t>
            </a:r>
            <a:endParaRPr lang="en-US" sz="24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sz="2400">
                <a:latin typeface="Times New Roman" panose="02020603050405020304" charset="0"/>
                <a:cs typeface="Times New Roman" panose="02020603050405020304" charset="0"/>
              </a:rPr>
              <a:t>To know about the availability of the officials in the grama panchayath office.</a:t>
            </a:r>
            <a:endParaRPr lang="en-US" sz="24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sz="2400">
                <a:latin typeface="Times New Roman" panose="02020603050405020304" charset="0"/>
                <a:cs typeface="Times New Roman" panose="02020603050405020304" charset="0"/>
              </a:rPr>
              <a:t>To provide easier way to request an application, and keep track of it’s status.</a:t>
            </a:r>
            <a:endParaRPr lang="en-US" sz="24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sz="2400">
                <a:latin typeface="Times New Roman" panose="02020603050405020304" charset="0"/>
                <a:cs typeface="Times New Roman" panose="02020603050405020304" charset="0"/>
              </a:rPr>
              <a:t>Automation can reduce hummon error and standardize the process.</a:t>
            </a:r>
            <a:endParaRPr lang="en-US" sz="24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sz="2400">
                <a:latin typeface="Times New Roman" panose="02020603050405020304" charset="0"/>
                <a:cs typeface="Times New Roman" panose="02020603050405020304" charset="0"/>
              </a:rPr>
              <a:t>To make users free to raise complaints, feedback and suggestions.</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组合 1"/>
          <p:cNvGrpSpPr/>
          <p:nvPr/>
        </p:nvGrpSpPr>
        <p:grpSpPr>
          <a:xfrm>
            <a:off x="0" y="292100"/>
            <a:ext cx="4988560" cy="596900"/>
            <a:chOff x="0" y="177800"/>
            <a:chExt cx="4987679" cy="596900"/>
          </a:xfrm>
        </p:grpSpPr>
        <p:sp>
          <p:nvSpPr>
            <p:cNvPr id="3" name="矩形 2"/>
            <p:cNvSpPr/>
            <p:nvPr/>
          </p:nvSpPr>
          <p:spPr>
            <a:xfrm flipH="1">
              <a:off x="0" y="177800"/>
              <a:ext cx="596900" cy="596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4" name="矩形 3"/>
            <p:cNvSpPr/>
            <p:nvPr/>
          </p:nvSpPr>
          <p:spPr>
            <a:xfrm flipH="1">
              <a:off x="669819" y="177800"/>
              <a:ext cx="127688" cy="596900"/>
            </a:xfrm>
            <a:prstGeom prst="rect">
              <a:avLst/>
            </a:prstGeom>
            <a:solidFill>
              <a:srgbClr val="F61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9220" name="文本框 4"/>
            <p:cNvSpPr txBox="1"/>
            <p:nvPr/>
          </p:nvSpPr>
          <p:spPr>
            <a:xfrm>
              <a:off x="870431" y="214630"/>
              <a:ext cx="4117248" cy="521970"/>
            </a:xfrm>
            <a:prstGeom prst="rect">
              <a:avLst/>
            </a:prstGeom>
            <a:noFill/>
            <a:ln w="9525">
              <a:noFill/>
            </a:ln>
          </p:spPr>
          <p:txBody>
            <a:bodyPr wrap="square" anchor="t" anchorCtr="0">
              <a:spAutoFit/>
            </a:bodyPr>
            <a:p>
              <a:r>
                <a:rPr lang="en-US" altLang="zh-CN" sz="2800" b="1" dirty="0">
                  <a:latin typeface="Arial" panose="020B0604020202020204" pitchFamily="34" charset="0"/>
                  <a:ea typeface="Arial" panose="020B0604020202020204" pitchFamily="34" charset="0"/>
                </a:rPr>
                <a:t>LITERATURE SURVEY</a:t>
              </a:r>
              <a:endParaRPr lang="en-US" altLang="zh-CN" sz="2800" b="1" dirty="0">
                <a:latin typeface="Arial" panose="020B0604020202020204" pitchFamily="34" charset="0"/>
                <a:ea typeface="Arial" panose="020B0604020202020204" pitchFamily="34" charset="0"/>
              </a:endParaRPr>
            </a:p>
          </p:txBody>
        </p:sp>
      </p:grpSp>
      <p:sp>
        <p:nvSpPr>
          <p:cNvPr id="2" name="Text Box 1"/>
          <p:cNvSpPr txBox="1"/>
          <p:nvPr/>
        </p:nvSpPr>
        <p:spPr>
          <a:xfrm>
            <a:off x="1080770" y="1171575"/>
            <a:ext cx="10399395" cy="28613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nSpc>
                <a:spcPct val="150000"/>
              </a:lnSpc>
            </a:pPr>
            <a:r>
              <a:rPr lang="en-US" sz="2000" b="1">
                <a:latin typeface="Times New Roman" panose="02020603050405020304" charset="0"/>
                <a:cs typeface="Times New Roman" panose="02020603050405020304" charset="0"/>
              </a:rPr>
              <a:t>[1] Ch. Leela Poornima, Ch. Pavani, G. Parameswari, K. Subhash Reddy, “Automation of Gram Panchayat”, International Journal of Emerging Trends in Engineering  Research, 2016.</a:t>
            </a:r>
            <a:endParaRPr lang="en-US" sz="2000">
              <a:latin typeface="Times New Roman" panose="02020603050405020304" charset="0"/>
              <a:cs typeface="Times New Roman" panose="02020603050405020304" charset="0"/>
            </a:endParaRPr>
          </a:p>
          <a:p>
            <a:pPr>
              <a:lnSpc>
                <a:spcPct val="150000"/>
              </a:lnSpc>
            </a:pPr>
            <a:r>
              <a:rPr lang="en-US" sz="2000">
                <a:latin typeface="Times New Roman" panose="02020603050405020304" charset="0"/>
                <a:cs typeface="Times New Roman" panose="02020603050405020304" charset="0"/>
              </a:rPr>
              <a:t>They developed a system in which user can request for the certificates online and user will be able to do the activities like raising complaints and suggestions. There are four roles Admin, Secretary, President and User. Admin will create the user id for the officials, and user will register himself and  If he want any application he will select the application and apply it.</a:t>
            </a:r>
            <a:endParaRPr lang="en-US" sz="2000">
              <a:latin typeface="Times New Roman" panose="02020603050405020304" charset="0"/>
              <a:cs typeface="Times New Roman" panose="02020603050405020304" charset="0"/>
            </a:endParaRPr>
          </a:p>
        </p:txBody>
      </p:sp>
      <p:sp>
        <p:nvSpPr>
          <p:cNvPr id="5" name="Text Box 4"/>
          <p:cNvSpPr txBox="1"/>
          <p:nvPr/>
        </p:nvSpPr>
        <p:spPr>
          <a:xfrm>
            <a:off x="1080770" y="4259580"/>
            <a:ext cx="10584815" cy="21685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nSpc>
                <a:spcPct val="150000"/>
              </a:lnSpc>
            </a:pPr>
            <a:r>
              <a:rPr lang="en-US" b="1">
                <a:latin typeface="Times New Roman" panose="02020603050405020304" charset="0"/>
                <a:cs typeface="Times New Roman" panose="02020603050405020304" charset="0"/>
              </a:rPr>
              <a:t>[2] Prof. S. D. Dhage, Prof. G. A. Ghone, Akash R. Bhojane, Prathamesh B. Thorat, Naim Y. Shaikh, </a:t>
            </a:r>
            <a:endParaRPr lang="en-US" b="1">
              <a:latin typeface="Times New Roman" panose="02020603050405020304" charset="0"/>
              <a:cs typeface="Times New Roman" panose="02020603050405020304" charset="0"/>
            </a:endParaRPr>
          </a:p>
          <a:p>
            <a:pPr>
              <a:lnSpc>
                <a:spcPct val="150000"/>
              </a:lnSpc>
            </a:pPr>
            <a:r>
              <a:rPr lang="en-US" b="1">
                <a:latin typeface="Times New Roman" panose="02020603050405020304" charset="0"/>
                <a:cs typeface="Times New Roman" panose="02020603050405020304" charset="0"/>
              </a:rPr>
              <a:t>“E-Gram Panchayat Management System”, International Journal for Scientific Research &amp; Development, 2018.</a:t>
            </a:r>
            <a:endParaRPr lang="en-US" b="1">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This system is used for monitoring grama panchayath activities like maintaining all the details about the payments, and providing all the certificates in the site which are manually entered by the panchayath officials.</a:t>
            </a:r>
            <a:endParaRPr lang="en-US">
              <a:latin typeface="Times New Roman" panose="02020603050405020304" charset="0"/>
              <a:cs typeface="Times New Roman" panose="02020603050405020304" charset="0"/>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1" name="组合 1"/>
          <p:cNvGrpSpPr/>
          <p:nvPr/>
        </p:nvGrpSpPr>
        <p:grpSpPr>
          <a:xfrm>
            <a:off x="0" y="262255"/>
            <a:ext cx="4847590" cy="596900"/>
            <a:chOff x="0" y="177800"/>
            <a:chExt cx="4846734" cy="596900"/>
          </a:xfrm>
        </p:grpSpPr>
        <p:sp>
          <p:nvSpPr>
            <p:cNvPr id="3" name="矩形 2"/>
            <p:cNvSpPr/>
            <p:nvPr/>
          </p:nvSpPr>
          <p:spPr>
            <a:xfrm flipH="1">
              <a:off x="0" y="177800"/>
              <a:ext cx="596900" cy="596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4" name="矩形 3"/>
            <p:cNvSpPr/>
            <p:nvPr/>
          </p:nvSpPr>
          <p:spPr>
            <a:xfrm flipH="1">
              <a:off x="669819" y="177800"/>
              <a:ext cx="127688" cy="596900"/>
            </a:xfrm>
            <a:prstGeom prst="rect">
              <a:avLst/>
            </a:prstGeom>
            <a:solidFill>
              <a:srgbClr val="F61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10244" name="文本框 4"/>
            <p:cNvSpPr txBox="1"/>
            <p:nvPr/>
          </p:nvSpPr>
          <p:spPr>
            <a:xfrm>
              <a:off x="870431" y="214630"/>
              <a:ext cx="3976303" cy="521970"/>
            </a:xfrm>
            <a:prstGeom prst="rect">
              <a:avLst/>
            </a:prstGeom>
            <a:noFill/>
            <a:ln w="9525">
              <a:noFill/>
            </a:ln>
          </p:spPr>
          <p:txBody>
            <a:bodyPr wrap="square" anchor="t" anchorCtr="0">
              <a:spAutoFit/>
            </a:bodyPr>
            <a:p>
              <a:r>
                <a:rPr lang="en-US" altLang="zh-CN" sz="2800" b="1" dirty="0">
                  <a:latin typeface="Arial" panose="020B0604020202020204" pitchFamily="34" charset="0"/>
                  <a:ea typeface="Arial" panose="020B0604020202020204" pitchFamily="34" charset="0"/>
                </a:rPr>
                <a:t>PROPOSED SYSTEM</a:t>
              </a:r>
              <a:endParaRPr lang="en-US" altLang="zh-CN" sz="2800" b="1" dirty="0">
                <a:latin typeface="Arial" panose="020B0604020202020204" pitchFamily="34" charset="0"/>
                <a:ea typeface="Arial" panose="020B0604020202020204" pitchFamily="34" charset="0"/>
              </a:endParaRPr>
            </a:p>
          </p:txBody>
        </p:sp>
      </p:grpSp>
      <p:sp>
        <p:nvSpPr>
          <p:cNvPr id="2" name="Text Box 1"/>
          <p:cNvSpPr txBox="1"/>
          <p:nvPr/>
        </p:nvSpPr>
        <p:spPr>
          <a:xfrm>
            <a:off x="797560" y="996950"/>
            <a:ext cx="10461625" cy="5631180"/>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sz="2000" b="1">
                <a:latin typeface="Times New Roman" panose="02020603050405020304" charset="0"/>
                <a:cs typeface="Times New Roman" panose="02020603050405020304" charset="0"/>
              </a:rPr>
              <a:t>Admin</a:t>
            </a:r>
            <a:endParaRPr lang="en-US" sz="2000">
              <a:latin typeface="Times New Roman" panose="02020603050405020304" charset="0"/>
              <a:cs typeface="Times New Roman" panose="02020603050405020304" charset="0"/>
            </a:endParaRPr>
          </a:p>
          <a:p>
            <a:pPr marL="800100" lvl="1" indent="-342900" algn="just">
              <a:lnSpc>
                <a:spcPct val="150000"/>
              </a:lnSpc>
              <a:buFont typeface="Wingdings" panose="05000000000000000000" charset="0"/>
              <a:buChar char="§"/>
            </a:pPr>
            <a:r>
              <a:rPr lang="en-US" sz="2000">
                <a:latin typeface="Times New Roman" panose="02020603050405020304" charset="0"/>
                <a:cs typeface="Times New Roman" panose="02020603050405020304" charset="0"/>
              </a:rPr>
              <a:t>Create login credentials for the officials.</a:t>
            </a:r>
            <a:endParaRPr lang="en-US" sz="20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000" b="1">
                <a:latin typeface="Times New Roman" panose="02020603050405020304" charset="0"/>
                <a:cs typeface="Times New Roman" panose="02020603050405020304" charset="0"/>
              </a:rPr>
              <a:t>Officials</a:t>
            </a:r>
            <a:endParaRPr lang="en-US" sz="2000">
              <a:latin typeface="Times New Roman" panose="02020603050405020304" charset="0"/>
              <a:cs typeface="Times New Roman" panose="02020603050405020304" charset="0"/>
            </a:endParaRPr>
          </a:p>
          <a:p>
            <a:pPr marL="800100" lvl="1" indent="-342900" algn="just">
              <a:lnSpc>
                <a:spcPct val="150000"/>
              </a:lnSpc>
              <a:buFont typeface="Wingdings" panose="05000000000000000000" charset="0"/>
              <a:buChar char="§"/>
            </a:pPr>
            <a:r>
              <a:rPr lang="en-US" sz="2000" b="1">
                <a:latin typeface="Times New Roman" panose="02020603050405020304" charset="0"/>
                <a:cs typeface="Times New Roman" panose="02020603050405020304" charset="0"/>
              </a:rPr>
              <a:t>PDO</a:t>
            </a:r>
            <a:r>
              <a:rPr lang="en-US" sz="2000">
                <a:latin typeface="Times New Roman" panose="02020603050405020304" charset="0"/>
                <a:cs typeface="Times New Roman" panose="02020603050405020304" charset="0"/>
              </a:rPr>
              <a:t> : accept/reject the application, manage payments, manage complaints/feedback.</a:t>
            </a:r>
            <a:endParaRPr lang="en-US" sz="2000">
              <a:latin typeface="Times New Roman" panose="02020603050405020304" charset="0"/>
              <a:cs typeface="Times New Roman" panose="02020603050405020304" charset="0"/>
            </a:endParaRPr>
          </a:p>
          <a:p>
            <a:pPr marL="800100" lvl="1" indent="-342900" algn="just">
              <a:lnSpc>
                <a:spcPct val="150000"/>
              </a:lnSpc>
              <a:buFont typeface="Wingdings" panose="05000000000000000000" charset="0"/>
              <a:buChar char="§"/>
            </a:pPr>
            <a:r>
              <a:rPr lang="en-US" sz="2000" b="1">
                <a:latin typeface="Times New Roman" panose="02020603050405020304" charset="0"/>
                <a:cs typeface="Times New Roman" panose="02020603050405020304" charset="0"/>
              </a:rPr>
              <a:t>Secretary</a:t>
            </a:r>
            <a:r>
              <a:rPr lang="en-US" sz="2000">
                <a:latin typeface="Times New Roman" panose="02020603050405020304" charset="0"/>
                <a:cs typeface="Times New Roman" panose="02020603050405020304" charset="0"/>
              </a:rPr>
              <a:t> : update service details, manage applications, maintain user details.</a:t>
            </a:r>
            <a:endParaRPr lang="en-US" sz="2000">
              <a:latin typeface="Times New Roman" panose="02020603050405020304" charset="0"/>
              <a:cs typeface="Times New Roman" panose="02020603050405020304" charset="0"/>
            </a:endParaRPr>
          </a:p>
          <a:p>
            <a:pPr marL="800100" lvl="1" indent="-342900" algn="just">
              <a:lnSpc>
                <a:spcPct val="150000"/>
              </a:lnSpc>
              <a:buFont typeface="Wingdings" panose="05000000000000000000" charset="0"/>
              <a:buChar char="§"/>
            </a:pPr>
            <a:r>
              <a:rPr lang="en-US" sz="2000" b="1">
                <a:latin typeface="Times New Roman" panose="02020603050405020304" charset="0"/>
                <a:cs typeface="Times New Roman" panose="02020603050405020304" charset="0"/>
              </a:rPr>
              <a:t>President</a:t>
            </a:r>
            <a:r>
              <a:rPr lang="en-US" sz="2000">
                <a:latin typeface="Times New Roman" panose="02020603050405020304" charset="0"/>
                <a:cs typeface="Times New Roman" panose="02020603050405020304" charset="0"/>
              </a:rPr>
              <a:t> : approval of certificates, manage payment.</a:t>
            </a:r>
            <a:endParaRPr lang="en-US" sz="20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000" b="1">
                <a:latin typeface="Times New Roman" panose="02020603050405020304" charset="0"/>
                <a:cs typeface="Times New Roman" panose="02020603050405020304" charset="0"/>
              </a:rPr>
              <a:t>User</a:t>
            </a:r>
            <a:endParaRPr lang="en-US" sz="2000">
              <a:latin typeface="Times New Roman" panose="02020603050405020304" charset="0"/>
              <a:cs typeface="Times New Roman" panose="02020603050405020304" charset="0"/>
            </a:endParaRPr>
          </a:p>
          <a:p>
            <a:pPr marL="800100" lvl="1" indent="-342900" algn="just">
              <a:lnSpc>
                <a:spcPct val="150000"/>
              </a:lnSpc>
              <a:buFont typeface="Wingdings" panose="05000000000000000000" charset="0"/>
              <a:buChar char="§"/>
            </a:pPr>
            <a:r>
              <a:rPr lang="en-US" sz="2000">
                <a:latin typeface="Times New Roman" panose="02020603050405020304" charset="0"/>
                <a:cs typeface="Times New Roman" panose="02020603050405020304" charset="0"/>
              </a:rPr>
              <a:t>View information about new schemes.</a:t>
            </a:r>
            <a:endParaRPr lang="en-US" sz="2000">
              <a:latin typeface="Times New Roman" panose="02020603050405020304" charset="0"/>
              <a:cs typeface="Times New Roman" panose="02020603050405020304" charset="0"/>
            </a:endParaRPr>
          </a:p>
          <a:p>
            <a:pPr marL="800100" lvl="1" indent="-342900" algn="just">
              <a:lnSpc>
                <a:spcPct val="150000"/>
              </a:lnSpc>
              <a:buFont typeface="Wingdings" panose="05000000000000000000" charset="0"/>
              <a:buChar char="§"/>
            </a:pPr>
            <a:r>
              <a:rPr lang="en-US" sz="2000">
                <a:latin typeface="Times New Roman" panose="02020603050405020304" charset="0"/>
                <a:cs typeface="Times New Roman" panose="02020603050405020304" charset="0"/>
              </a:rPr>
              <a:t>Pay tax bills online.</a:t>
            </a:r>
            <a:endParaRPr lang="en-US" sz="2000">
              <a:latin typeface="Times New Roman" panose="02020603050405020304" charset="0"/>
              <a:cs typeface="Times New Roman" panose="02020603050405020304" charset="0"/>
            </a:endParaRPr>
          </a:p>
          <a:p>
            <a:pPr marL="800100" lvl="1" indent="-342900" algn="just">
              <a:lnSpc>
                <a:spcPct val="150000"/>
              </a:lnSpc>
              <a:buFont typeface="Wingdings" panose="05000000000000000000" charset="0"/>
              <a:buChar char="§"/>
            </a:pPr>
            <a:r>
              <a:rPr lang="en-US" sz="2000">
                <a:latin typeface="Times New Roman" panose="02020603050405020304" charset="0"/>
                <a:cs typeface="Times New Roman" panose="02020603050405020304" charset="0"/>
              </a:rPr>
              <a:t>Get certificates and licences.</a:t>
            </a:r>
            <a:endParaRPr lang="en-US" sz="2000">
              <a:latin typeface="Times New Roman" panose="02020603050405020304" charset="0"/>
              <a:cs typeface="Times New Roman" panose="02020603050405020304" charset="0"/>
            </a:endParaRPr>
          </a:p>
          <a:p>
            <a:pPr marL="800100" lvl="1" indent="-342900" algn="just">
              <a:lnSpc>
                <a:spcPct val="150000"/>
              </a:lnSpc>
              <a:buFont typeface="Wingdings" panose="05000000000000000000" charset="0"/>
              <a:buChar char="§"/>
            </a:pPr>
            <a:r>
              <a:rPr lang="en-US" sz="2000">
                <a:latin typeface="Times New Roman" panose="02020603050405020304" charset="0"/>
                <a:cs typeface="Times New Roman" panose="02020603050405020304" charset="0"/>
              </a:rPr>
              <a:t>Write feedbacks or complaints.</a:t>
            </a:r>
            <a:endParaRPr lang="en-US" sz="2000">
              <a:latin typeface="Times New Roman" panose="02020603050405020304" charset="0"/>
              <a:cs typeface="Times New Roman" panose="02020603050405020304" charset="0"/>
            </a:endParaRPr>
          </a:p>
          <a:p>
            <a:pPr marL="800100" lvl="1" indent="-342900" algn="just">
              <a:lnSpc>
                <a:spcPct val="150000"/>
              </a:lnSpc>
              <a:buFont typeface="Wingdings" panose="05000000000000000000" charset="0"/>
              <a:buChar char="§"/>
            </a:pPr>
            <a:r>
              <a:rPr lang="en-US" sz="2000">
                <a:latin typeface="Times New Roman" panose="02020603050405020304" charset="0"/>
                <a:cs typeface="Times New Roman" panose="02020603050405020304" charset="0"/>
              </a:rPr>
              <a:t>Watch events that are done in Panchayath office.</a:t>
            </a:r>
            <a:endParaRPr lang="en-US" sz="2000">
              <a:latin typeface="Times New Roman" panose="02020603050405020304" charset="0"/>
              <a:cs typeface="Times New Roman" panose="02020603050405020304"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1" name="组合 1"/>
          <p:cNvGrpSpPr/>
          <p:nvPr/>
        </p:nvGrpSpPr>
        <p:grpSpPr>
          <a:xfrm>
            <a:off x="0" y="292100"/>
            <a:ext cx="4847590" cy="596900"/>
            <a:chOff x="0" y="177800"/>
            <a:chExt cx="4846734" cy="596900"/>
          </a:xfrm>
        </p:grpSpPr>
        <p:sp>
          <p:nvSpPr>
            <p:cNvPr id="4" name="矩形 2"/>
            <p:cNvSpPr/>
            <p:nvPr/>
          </p:nvSpPr>
          <p:spPr>
            <a:xfrm flipH="1">
              <a:off x="0" y="177800"/>
              <a:ext cx="596900" cy="596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5" name="矩形 3"/>
            <p:cNvSpPr/>
            <p:nvPr/>
          </p:nvSpPr>
          <p:spPr>
            <a:xfrm flipH="1">
              <a:off x="669819" y="177800"/>
              <a:ext cx="127688" cy="596900"/>
            </a:xfrm>
            <a:prstGeom prst="rect">
              <a:avLst/>
            </a:prstGeom>
            <a:solidFill>
              <a:srgbClr val="F61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10244" name="文本框 4"/>
            <p:cNvSpPr txBox="1"/>
            <p:nvPr/>
          </p:nvSpPr>
          <p:spPr>
            <a:xfrm>
              <a:off x="870431" y="214630"/>
              <a:ext cx="3976303" cy="521970"/>
            </a:xfrm>
            <a:prstGeom prst="rect">
              <a:avLst/>
            </a:prstGeom>
            <a:noFill/>
            <a:ln w="9525">
              <a:noFill/>
            </a:ln>
          </p:spPr>
          <p:txBody>
            <a:bodyPr wrap="square" anchor="t" anchorCtr="0">
              <a:spAutoFit/>
            </a:bodyPr>
            <a:p>
              <a:r>
                <a:rPr lang="en-US" altLang="zh-CN" sz="2800" b="1" dirty="0">
                  <a:latin typeface="Arial" panose="020B0604020202020204" pitchFamily="34" charset="0"/>
                  <a:ea typeface="Arial" panose="020B0604020202020204" pitchFamily="34" charset="0"/>
                </a:rPr>
                <a:t>PROPOSED SYSTEM</a:t>
              </a:r>
              <a:endParaRPr lang="en-US" altLang="zh-CN" sz="2800" b="1" dirty="0">
                <a:latin typeface="Arial" panose="020B0604020202020204" pitchFamily="34" charset="0"/>
                <a:ea typeface="Arial" panose="020B0604020202020204" pitchFamily="34" charset="0"/>
              </a:endParaRPr>
            </a:p>
          </p:txBody>
        </p:sp>
      </p:grpSp>
      <p:sp>
        <p:nvSpPr>
          <p:cNvPr id="6" name="Text Box 5"/>
          <p:cNvSpPr txBox="1"/>
          <p:nvPr/>
        </p:nvSpPr>
        <p:spPr>
          <a:xfrm>
            <a:off x="870585" y="1119505"/>
            <a:ext cx="7801610" cy="4399915"/>
          </a:xfrm>
          <a:prstGeom prst="rect">
            <a:avLst/>
          </a:prstGeom>
          <a:noFill/>
        </p:spPr>
        <p:txBody>
          <a:bodyPr wrap="square" rtlCol="0">
            <a:spAutoFit/>
          </a:bodyPr>
          <a:p>
            <a:pPr marL="342900" indent="-342900">
              <a:lnSpc>
                <a:spcPct val="200000"/>
              </a:lnSpc>
              <a:buFont typeface="Arial" panose="020B0604020202020204" pitchFamily="34" charset="0"/>
              <a:buChar char="•"/>
            </a:pPr>
            <a:r>
              <a:rPr lang="en-US" sz="2000" b="1">
                <a:latin typeface="Times New Roman" panose="02020603050405020304" charset="0"/>
                <a:cs typeface="Times New Roman" panose="02020603050405020304" charset="0"/>
              </a:rPr>
              <a:t>Automation</a:t>
            </a:r>
            <a:endParaRPr lang="en-US" sz="2000" b="1">
              <a:latin typeface="Times New Roman" panose="02020603050405020304" charset="0"/>
              <a:cs typeface="Times New Roman" panose="02020603050405020304" charset="0"/>
            </a:endParaRPr>
          </a:p>
          <a:p>
            <a:pPr marL="800100" lvl="1" indent="-342900">
              <a:lnSpc>
                <a:spcPct val="200000"/>
              </a:lnSpc>
              <a:buFont typeface="Wingdings" panose="05000000000000000000" charset="0"/>
              <a:buChar char="§"/>
            </a:pPr>
            <a:r>
              <a:rPr lang="en-US" sz="2000">
                <a:latin typeface="Times New Roman" panose="02020603050405020304" charset="0"/>
                <a:cs typeface="Times New Roman" panose="02020603050405020304" charset="0"/>
              </a:rPr>
              <a:t>Payment invoice.</a:t>
            </a:r>
            <a:endParaRPr lang="en-US" sz="2000">
              <a:latin typeface="Times New Roman" panose="02020603050405020304" charset="0"/>
              <a:cs typeface="Times New Roman" panose="02020603050405020304" charset="0"/>
            </a:endParaRPr>
          </a:p>
          <a:p>
            <a:pPr marL="800100" lvl="1" indent="-342900">
              <a:lnSpc>
                <a:spcPct val="200000"/>
              </a:lnSpc>
              <a:buFont typeface="Wingdings" panose="05000000000000000000" charset="0"/>
              <a:buChar char="§"/>
            </a:pPr>
            <a:r>
              <a:rPr lang="en-US" sz="2000">
                <a:latin typeface="Times New Roman" panose="02020603050405020304" charset="0"/>
                <a:cs typeface="Times New Roman" panose="02020603050405020304" charset="0"/>
              </a:rPr>
              <a:t>Scraping the data from user applications.</a:t>
            </a:r>
            <a:endParaRPr lang="en-US" sz="2000">
              <a:latin typeface="Times New Roman" panose="02020603050405020304" charset="0"/>
              <a:cs typeface="Times New Roman" panose="02020603050405020304" charset="0"/>
            </a:endParaRPr>
          </a:p>
          <a:p>
            <a:pPr marL="800100" lvl="1" indent="-342900">
              <a:lnSpc>
                <a:spcPct val="200000"/>
              </a:lnSpc>
              <a:buFont typeface="Wingdings" panose="05000000000000000000" charset="0"/>
              <a:buChar char="§"/>
            </a:pPr>
            <a:r>
              <a:rPr lang="en-US" sz="2000">
                <a:latin typeface="Times New Roman" panose="02020603050405020304" charset="0"/>
                <a:cs typeface="Times New Roman" panose="02020603050405020304" charset="0"/>
              </a:rPr>
              <a:t>Adding scrapped data into certificate.</a:t>
            </a:r>
            <a:endParaRPr lang="en-US" sz="2000">
              <a:latin typeface="Times New Roman" panose="02020603050405020304" charset="0"/>
              <a:cs typeface="Times New Roman" panose="02020603050405020304" charset="0"/>
            </a:endParaRPr>
          </a:p>
          <a:p>
            <a:pPr marL="800100" lvl="1" indent="-342900">
              <a:lnSpc>
                <a:spcPct val="200000"/>
              </a:lnSpc>
              <a:buFont typeface="Wingdings" panose="05000000000000000000" charset="0"/>
              <a:buChar char="§"/>
            </a:pPr>
            <a:r>
              <a:rPr lang="en-US" sz="2000">
                <a:latin typeface="Times New Roman" panose="02020603050405020304" charset="0"/>
                <a:cs typeface="Times New Roman" panose="02020603050405020304" charset="0"/>
              </a:rPr>
              <a:t>Sending messages about the events, schemes, and announcements.</a:t>
            </a:r>
            <a:endParaRPr lang="en-US" sz="2000">
              <a:latin typeface="Times New Roman" panose="02020603050405020304" charset="0"/>
              <a:cs typeface="Times New Roman" panose="02020603050405020304" charset="0"/>
            </a:endParaRPr>
          </a:p>
          <a:p>
            <a:pPr marL="800100" lvl="1" indent="-342900">
              <a:lnSpc>
                <a:spcPct val="200000"/>
              </a:lnSpc>
              <a:buFont typeface="Wingdings" panose="05000000000000000000" charset="0"/>
              <a:buChar char="§"/>
            </a:pPr>
            <a:r>
              <a:rPr lang="en-US" sz="2000">
                <a:latin typeface="Times New Roman" panose="02020603050405020304" charset="0"/>
                <a:cs typeface="Times New Roman" panose="02020603050405020304" charset="0"/>
              </a:rPr>
              <a:t>Finding the Low-Cost Tender Quotation.</a:t>
            </a:r>
            <a:endParaRPr lang="en-US" sz="2000">
              <a:latin typeface="Times New Roman" panose="02020603050405020304" charset="0"/>
              <a:cs typeface="Times New Roman" panose="02020603050405020304" charset="0"/>
            </a:endParaRPr>
          </a:p>
          <a:p>
            <a:pPr marL="800100" lvl="1" indent="-342900">
              <a:lnSpc>
                <a:spcPct val="200000"/>
              </a:lnSpc>
              <a:buFont typeface="Wingdings" panose="05000000000000000000" charset="0"/>
              <a:buChar char="§"/>
            </a:pPr>
            <a:r>
              <a:rPr lang="en-US" sz="2000">
                <a:latin typeface="Times New Roman" panose="02020603050405020304" charset="0"/>
                <a:cs typeface="Times New Roman" panose="02020603050405020304" charset="0"/>
              </a:rPr>
              <a:t>Generating the Overall Development Chart of Grama Panchayath.</a:t>
            </a:r>
            <a:endParaRPr lang="en-US" sz="2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untitled (2)"/>
          <p:cNvPicPr>
            <a:picLocks noChangeAspect="1"/>
          </p:cNvPicPr>
          <p:nvPr>
            <p:ph idx="1"/>
          </p:nvPr>
        </p:nvPicPr>
        <p:blipFill>
          <a:blip r:embed="rId1"/>
          <a:stretch>
            <a:fillRect/>
          </a:stretch>
        </p:blipFill>
        <p:spPr>
          <a:xfrm>
            <a:off x="886460" y="1374140"/>
            <a:ext cx="10419715" cy="5307330"/>
          </a:xfrm>
          <a:prstGeom prst="rect">
            <a:avLst/>
          </a:prstGeom>
        </p:spPr>
      </p:pic>
      <p:sp>
        <p:nvSpPr>
          <p:cNvPr id="7" name="Text Box 6"/>
          <p:cNvSpPr txBox="1"/>
          <p:nvPr/>
        </p:nvSpPr>
        <p:spPr>
          <a:xfrm>
            <a:off x="4164330" y="687705"/>
            <a:ext cx="3862705" cy="521970"/>
          </a:xfrm>
          <a:prstGeom prst="rect">
            <a:avLst/>
          </a:prstGeom>
          <a:noFill/>
        </p:spPr>
        <p:txBody>
          <a:bodyPr wrap="square" rtlCol="0">
            <a:spAutoFit/>
          </a:bodyPr>
          <a:p>
            <a:pPr algn="ctr"/>
            <a:r>
              <a:rPr lang="en-US" sz="2800" b="1">
                <a:latin typeface="Times New Roman" panose="02020603050405020304" charset="0"/>
                <a:cs typeface="Times New Roman" panose="02020603050405020304" charset="0"/>
              </a:rPr>
              <a:t>Architecture</a:t>
            </a:r>
            <a:endParaRPr lang="en-US" sz="2800" b="1">
              <a:latin typeface="Times New Roman" panose="02020603050405020304" charset="0"/>
              <a:cs typeface="Times New Roman" panose="02020603050405020304" charset="0"/>
            </a:endParaRPr>
          </a:p>
        </p:txBody>
      </p:sp>
      <p:grpSp>
        <p:nvGrpSpPr>
          <p:cNvPr id="10241" name="组合 1"/>
          <p:cNvGrpSpPr/>
          <p:nvPr/>
        </p:nvGrpSpPr>
        <p:grpSpPr>
          <a:xfrm>
            <a:off x="0" y="291465"/>
            <a:ext cx="4847590" cy="596900"/>
            <a:chOff x="0" y="177800"/>
            <a:chExt cx="4846734" cy="596900"/>
          </a:xfrm>
        </p:grpSpPr>
        <p:sp>
          <p:nvSpPr>
            <p:cNvPr id="3" name="矩形 2"/>
            <p:cNvSpPr/>
            <p:nvPr/>
          </p:nvSpPr>
          <p:spPr>
            <a:xfrm flipH="1">
              <a:off x="0" y="177800"/>
              <a:ext cx="596900" cy="596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4" name="矩形 3"/>
            <p:cNvSpPr/>
            <p:nvPr/>
          </p:nvSpPr>
          <p:spPr>
            <a:xfrm flipH="1">
              <a:off x="669819" y="177800"/>
              <a:ext cx="127688" cy="596900"/>
            </a:xfrm>
            <a:prstGeom prst="rect">
              <a:avLst/>
            </a:prstGeom>
            <a:solidFill>
              <a:srgbClr val="F61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10244" name="文本框 4"/>
            <p:cNvSpPr txBox="1"/>
            <p:nvPr/>
          </p:nvSpPr>
          <p:spPr>
            <a:xfrm>
              <a:off x="870431" y="214630"/>
              <a:ext cx="3976303" cy="521970"/>
            </a:xfrm>
            <a:prstGeom prst="rect">
              <a:avLst/>
            </a:prstGeom>
            <a:noFill/>
            <a:ln w="9525">
              <a:noFill/>
            </a:ln>
          </p:spPr>
          <p:txBody>
            <a:bodyPr wrap="square" anchor="t" anchorCtr="0">
              <a:spAutoFit/>
            </a:bodyPr>
            <a:p>
              <a:r>
                <a:rPr lang="en-US" altLang="zh-CN" sz="2800" b="1" dirty="0">
                  <a:latin typeface="Arial" panose="020B0604020202020204" pitchFamily="34" charset="0"/>
                  <a:ea typeface="Arial" panose="020B0604020202020204" pitchFamily="34" charset="0"/>
                </a:rPr>
                <a:t>PROPOSED SYSTEM</a:t>
              </a:r>
              <a:endParaRPr lang="en-US" altLang="zh-CN" sz="2800" b="1" dirty="0">
                <a:latin typeface="Arial" panose="020B0604020202020204" pitchFamily="34" charset="0"/>
                <a:ea typeface="Arial" panose="020B0604020202020204" pitchFamily="34" charset="0"/>
              </a:endParaRP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5101</Words>
  <Application>WPS Presentation</Application>
  <PresentationFormat>宽屏</PresentationFormat>
  <Paragraphs>133</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Calibri</vt:lpstr>
      <vt:lpstr>Times New Roman</vt:lpstr>
      <vt:lpstr>Wingdings</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hp</cp:lastModifiedBy>
  <cp:revision>70</cp:revision>
  <dcterms:created xsi:type="dcterms:W3CDTF">2016-01-14T13:04:00Z</dcterms:created>
  <dcterms:modified xsi:type="dcterms:W3CDTF">2021-12-31T15:38:48Z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1033-11.2.0.10426</vt:lpwstr>
  </property>
  <property fmtid="{D5CDD505-2E9C-101B-9397-08002B2CF9AE}" pid="3" name="ICV">
    <vt:lpwstr>0ACF830ED5B74F85932294C4DB1F7F17</vt:lpwstr>
  </property>
</Properties>
</file>