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60" r:id="rId4"/>
    <p:sldId id="261" r:id="rId5"/>
    <p:sldId id="262" r:id="rId6"/>
    <p:sldId id="263" r:id="rId7"/>
    <p:sldId id="269" r:id="rId8"/>
    <p:sldId id="270" r:id="rId9"/>
    <p:sldId id="281" r:id="rId10"/>
    <p:sldId id="279" r:id="rId11"/>
    <p:sldId id="280" r:id="rId12"/>
    <p:sldId id="271" r:id="rId13"/>
    <p:sldId id="264" r:id="rId14"/>
    <p:sldId id="265" r:id="rId15"/>
    <p:sldId id="257" r:id="rId1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090F"/>
    <a:srgbClr val="202221"/>
    <a:srgbClr val="F618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showGuides="1">
      <p:cViewPr>
        <p:scale>
          <a:sx n="75" d="100"/>
          <a:sy n="75" d="100"/>
        </p:scale>
        <p:origin x="2064" y="1181"/>
      </p:cViewPr>
      <p:guideLst>
        <p:guide orient="horz" pos="2197"/>
        <p:guide pos="2929"/>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pPr fontAlgn="base"/>
            <a:fld id="{D2A48B96-639E-45A3-A0BA-2464DFDB1FAA}" type="datetimeFigureOut">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 Click to edit Master text style</a:t>
            </a:r>
            <a:endParaRPr lang="zh-CN" altLang="en-US"/>
          </a:p>
          <a:p>
            <a:pPr lvl="0"/>
            <a:r>
              <a:rPr lang="zh-CN" altLang="en-US"/>
              <a:t>              Second level</a:t>
            </a:r>
            <a:endParaRPr lang="zh-CN" altLang="en-US"/>
          </a:p>
          <a:p>
            <a:pPr lvl="0"/>
            <a:r>
              <a:rPr lang="zh-CN" altLang="en-US"/>
              <a:t>                            Third level</a:t>
            </a:r>
            <a:endParaRPr lang="zh-CN" altLang="en-US"/>
          </a:p>
          <a:p>
            <a:pPr lvl="0"/>
            <a:r>
              <a:rPr lang="zh-CN" altLang="en-US"/>
              <a:t>                                      Fourth level</a:t>
            </a:r>
            <a:endParaRPr lang="zh-CN" altLang="en-US"/>
          </a:p>
          <a:p>
            <a:pPr lvl="0"/>
            <a:r>
              <a:rPr lang="zh-CN" altLang="en-US"/>
              <a:t>                                                    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pPr fontAlgn="base"/>
            <a:fld id="{A6837353-30EB-4A48-80EB-173D804AEFBD}" type="slidenum">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 Click to edit Master text style</a:t>
            </a:r>
            <a:endParaRPr lang="zh-CN" altLang="en-US" strike="noStrike" noProof="1" smtClean="0"/>
          </a:p>
          <a:p>
            <a:pPr lvl="0" fontAlgn="auto"/>
            <a:r>
              <a:rPr lang="zh-CN" altLang="en-US" strike="noStrike" noProof="1" smtClean="0"/>
              <a:t>              Second level</a:t>
            </a:r>
            <a:endParaRPr lang="zh-CN" altLang="en-US" strike="noStrike" noProof="1" smtClean="0"/>
          </a:p>
          <a:p>
            <a:pPr lvl="0" fontAlgn="auto"/>
            <a:r>
              <a:rPr lang="zh-CN" altLang="en-US" strike="noStrike" noProof="1" smtClean="0"/>
              <a:t>                            Third level</a:t>
            </a:r>
            <a:endParaRPr lang="zh-CN" altLang="en-US" strike="noStrike" noProof="1" smtClean="0"/>
          </a:p>
          <a:p>
            <a:pPr lvl="0" fontAlgn="auto"/>
            <a:r>
              <a:rPr lang="zh-CN" altLang="en-US" strike="noStrike" noProof="1" smtClean="0"/>
              <a:t>                                      Fourth level</a:t>
            </a:r>
            <a:endParaRPr lang="zh-CN" altLang="en-US" strike="noStrike" noProof="1" smtClean="0"/>
          </a:p>
          <a:p>
            <a:pPr lvl="0" fontAlgn="auto"/>
            <a:r>
              <a:rPr lang="zh-CN" altLang="en-US" strike="noStrike" noProof="1" smtClean="0"/>
              <a:t>                                                    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 Click to edit Master text style</a:t>
            </a:r>
            <a:endParaRPr lang="zh-CN" altLang="en-US" dirty="0"/>
          </a:p>
          <a:p>
            <a:pPr lvl="0"/>
            <a:r>
              <a:rPr lang="zh-CN" altLang="en-US" dirty="0"/>
              <a:t>              Second level</a:t>
            </a:r>
            <a:endParaRPr lang="zh-CN" altLang="en-US" dirty="0"/>
          </a:p>
          <a:p>
            <a:pPr lvl="0"/>
            <a:r>
              <a:rPr lang="zh-CN" altLang="en-US" dirty="0"/>
              <a:t>                            Third level</a:t>
            </a:r>
            <a:endParaRPr lang="zh-CN" altLang="en-US" dirty="0"/>
          </a:p>
          <a:p>
            <a:pPr lvl="0"/>
            <a:r>
              <a:rPr lang="zh-CN" altLang="en-US" dirty="0"/>
              <a:t>                                      Fourth level</a:t>
            </a:r>
            <a:endParaRPr lang="zh-CN" altLang="en-US" dirty="0"/>
          </a:p>
          <a:p>
            <a:pPr lvl="0"/>
            <a:r>
              <a:rPr lang="zh-CN" altLang="en-US" dirty="0"/>
              <a:t>                                                    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087A6AC-F4CC-4AE9-9544-8D77F31D3FDC}"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rdpr.karnataka.gov.in./english" TargetMode="External"/><Relationship Id="rId4" Type="http://schemas.openxmlformats.org/officeDocument/2006/relationships/hyperlink" Target="https://panchatantra.kar.nic.in/panchamitra/" TargetMode="External"/><Relationship Id="rId3" Type="http://schemas.openxmlformats.org/officeDocument/2006/relationships/hyperlink" Target="http://oaijse.com/VolumeArticles/FullTextPDF/346_3.E-GRAM_PANCHAYAT_MANAGEMENT_SYSTEM.pdf" TargetMode="External"/><Relationship Id="rId2" Type="http://schemas.openxmlformats.org/officeDocument/2006/relationships/hyperlink" Target="http://ijsrd.com/Article.php?manuscript=IJSRDV6I20206" TargetMode="External"/><Relationship Id="rId1" Type="http://schemas.openxmlformats.org/officeDocument/2006/relationships/hyperlink" Target="http://www.warse.org/IJETER/static/pdf/Issue/icacsse2016sp37.pdf"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221"/>
        </a:solidFill>
        <a:effectLst/>
      </p:bgPr>
    </p:bg>
    <p:spTree>
      <p:nvGrpSpPr>
        <p:cNvPr id="1" name=""/>
        <p:cNvGrpSpPr/>
        <p:nvPr/>
      </p:nvGrpSpPr>
      <p:grpSpPr/>
      <p:sp>
        <p:nvSpPr>
          <p:cNvPr id="4105" name="文本框 15"/>
          <p:cNvSpPr txBox="1"/>
          <p:nvPr/>
        </p:nvSpPr>
        <p:spPr>
          <a:xfrm>
            <a:off x="1684020" y="2473960"/>
            <a:ext cx="9580880" cy="953135"/>
          </a:xfrm>
          <a:prstGeom prst="rect">
            <a:avLst/>
          </a:prstGeom>
          <a:noFill/>
          <a:ln w="9525">
            <a:noFill/>
          </a:ln>
        </p:spPr>
        <p:txBody>
          <a:bodyPr wrap="square" anchor="t" anchorCtr="0">
            <a:spAutoFit/>
          </a:bodyPr>
          <a:p>
            <a:pPr algn="ctr"/>
            <a:r>
              <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CITIZEN CENTRIC PANCHAYATH SYSTEM </a:t>
            </a:r>
            <a:endPar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WITH DIGITAL MANAGEMENT AND AUTOMATION</a:t>
            </a:r>
            <a:endParaRPr lang="en-US" altLang="zh-CN" sz="28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106" name="文本框 18"/>
          <p:cNvSpPr txBox="1"/>
          <p:nvPr/>
        </p:nvSpPr>
        <p:spPr>
          <a:xfrm>
            <a:off x="7556500" y="4443095"/>
            <a:ext cx="4446270" cy="2306955"/>
          </a:xfrm>
          <a:prstGeom prst="rect">
            <a:avLst/>
          </a:prstGeom>
          <a:noFill/>
          <a:ln w="9525">
            <a:noFill/>
          </a:ln>
        </p:spPr>
        <p:txBody>
          <a:bodyPr wrap="square" anchor="t" anchorCtr="0">
            <a:spAutoFit/>
          </a:bodyPr>
          <a:p>
            <a:pPr algn="l"/>
            <a:r>
              <a:rPr lang="en-US" altLang="zh-CN" sz="24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Team members :</a:t>
            </a:r>
            <a:endParaRPr lang="en-US" altLang="zh-CN" sz="2000" b="1"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4MT18CS063  Prajwal Poojary </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4MT18CS091  Shraddha Shetty 4MT18CS114  Vineeth serigar</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l">
              <a:lnSpc>
                <a:spcPct val="150000"/>
              </a:lnSpc>
            </a:pPr>
            <a:r>
              <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4MT18CS116  Yashwitha</a:t>
            </a:r>
            <a:endParaRPr lang="en-US" altLang="zh-CN" sz="20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Text Box 1"/>
          <p:cNvSpPr txBox="1"/>
          <p:nvPr/>
        </p:nvSpPr>
        <p:spPr>
          <a:xfrm>
            <a:off x="186055" y="4443095"/>
            <a:ext cx="4805680" cy="1383665"/>
          </a:xfrm>
          <a:prstGeom prst="rect">
            <a:avLst/>
          </a:prstGeom>
          <a:noFill/>
        </p:spPr>
        <p:txBody>
          <a:bodyPr wrap="square" rtlCol="0">
            <a:spAutoFit/>
          </a:bodyPr>
          <a:p>
            <a:pPr algn="ctr"/>
            <a:r>
              <a:rPr lang="en-US" sz="2400">
                <a:solidFill>
                  <a:schemeClr val="bg1"/>
                </a:solidFill>
                <a:latin typeface="Times New Roman" panose="02020603050405020304" charset="0"/>
                <a:cs typeface="Times New Roman" panose="02020603050405020304" charset="0"/>
              </a:rPr>
              <a:t>Under the guidence of</a:t>
            </a:r>
            <a:endParaRPr lang="en-US" sz="2400" b="1">
              <a:solidFill>
                <a:schemeClr val="bg1"/>
              </a:solidFill>
            </a:endParaRPr>
          </a:p>
          <a:p>
            <a:pPr algn="ctr">
              <a:lnSpc>
                <a:spcPct val="150000"/>
              </a:lnSpc>
            </a:pPr>
            <a:r>
              <a:rPr lang="en-US" sz="2000">
                <a:solidFill>
                  <a:schemeClr val="bg1"/>
                </a:solidFill>
                <a:latin typeface="Times New Roman" panose="02020603050405020304" charset="0"/>
                <a:cs typeface="Times New Roman" panose="02020603050405020304" charset="0"/>
              </a:rPr>
              <a:t>Shivaprasad T K </a:t>
            </a:r>
            <a:endParaRPr lang="en-US" sz="2000">
              <a:solidFill>
                <a:schemeClr val="bg1"/>
              </a:solidFill>
              <a:latin typeface="Times New Roman" panose="02020603050405020304" charset="0"/>
              <a:cs typeface="Times New Roman" panose="02020603050405020304" charset="0"/>
            </a:endParaRPr>
          </a:p>
          <a:p>
            <a:pPr algn="ctr">
              <a:lnSpc>
                <a:spcPct val="150000"/>
              </a:lnSpc>
            </a:pPr>
            <a:r>
              <a:rPr lang="en-US" sz="2000">
                <a:solidFill>
                  <a:schemeClr val="bg1"/>
                </a:solidFill>
                <a:latin typeface="Times New Roman" panose="02020603050405020304" charset="0"/>
                <a:cs typeface="Times New Roman" panose="02020603050405020304" charset="0"/>
              </a:rPr>
              <a:t>Assistant Professor, CS&amp;E</a:t>
            </a:r>
            <a:endParaRPr lang="en-US" sz="200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710565" y="246380"/>
            <a:ext cx="10770870" cy="1717675"/>
          </a:xfrm>
          <a:prstGeom prst="rect">
            <a:avLst/>
          </a:prstGeom>
          <a:noFill/>
        </p:spPr>
        <p:txBody>
          <a:bodyPr wrap="square" rtlCol="0">
            <a:spAutoFit/>
          </a:bodyPr>
          <a:p>
            <a:pPr marL="0" lvl="0" indent="0" algn="ctr" rtl="0">
              <a:lnSpc>
                <a:spcPct val="115000"/>
              </a:lnSpc>
              <a:spcBef>
                <a:spcPts val="0"/>
              </a:spcBef>
              <a:spcAft>
                <a:spcPts val="0"/>
              </a:spcAft>
              <a:buNone/>
            </a:pPr>
            <a:r>
              <a:rPr lang="en-GB" sz="3200" b="1">
                <a:solidFill>
                  <a:srgbClr val="FFFFFF"/>
                </a:solidFill>
                <a:sym typeface="+mn-ea"/>
              </a:rPr>
              <a:t>MANGALORE INSTITUTE OF TECHNOLOGY AND ENGINEERING</a:t>
            </a:r>
            <a:endParaRPr sz="3200" b="1">
              <a:solidFill>
                <a:srgbClr val="FFFFFF"/>
              </a:solidFill>
            </a:endParaRPr>
          </a:p>
          <a:p>
            <a:pPr marL="0" lvl="0" indent="0" algn="ctr" rtl="0">
              <a:lnSpc>
                <a:spcPct val="115000"/>
              </a:lnSpc>
              <a:spcBef>
                <a:spcPts val="0"/>
              </a:spcBef>
              <a:spcAft>
                <a:spcPts val="0"/>
              </a:spcAft>
              <a:buNone/>
            </a:pPr>
            <a:r>
              <a:rPr lang="en-GB" b="1">
                <a:solidFill>
                  <a:srgbClr val="FFFFFF"/>
                </a:solidFill>
                <a:sym typeface="+mn-ea"/>
              </a:rPr>
              <a:t>(An ISO 9001:2015 Certified </a:t>
            </a:r>
            <a:r>
              <a:rPr lang="en-GB" sz="1800" b="1">
                <a:solidFill>
                  <a:srgbClr val="FFFFFF"/>
                </a:solidFill>
                <a:sym typeface="+mn-ea"/>
              </a:rPr>
              <a:t>Institution</a:t>
            </a:r>
            <a:r>
              <a:rPr lang="en-GB" b="1">
                <a:solidFill>
                  <a:srgbClr val="FFFFFF"/>
                </a:solidFill>
                <a:sym typeface="+mn-ea"/>
              </a:rPr>
              <a:t>)</a:t>
            </a:r>
            <a:endParaRPr b="1">
              <a:solidFill>
                <a:srgbClr val="FFFFFF"/>
              </a:solidFill>
            </a:endParaRPr>
          </a:p>
          <a:p>
            <a:pPr marL="0" lvl="0" indent="0" algn="ctr" rtl="0">
              <a:lnSpc>
                <a:spcPct val="115000"/>
              </a:lnSpc>
              <a:spcBef>
                <a:spcPts val="0"/>
              </a:spcBef>
              <a:spcAft>
                <a:spcPts val="0"/>
              </a:spcAft>
              <a:buNone/>
            </a:pPr>
            <a:r>
              <a:rPr lang="en-GB" sz="2400" b="1">
                <a:solidFill>
                  <a:srgbClr val="FFFFFF"/>
                </a:solidFill>
                <a:sym typeface="+mn-ea"/>
              </a:rPr>
              <a:t>DEPARTMENT OF COMPUTER SCIENCE AND ENGINEERING</a:t>
            </a:r>
            <a:endParaRPr sz="2400" b="1">
              <a:solidFill>
                <a:srgbClr val="FFFFFF"/>
              </a:solidFill>
            </a:endParaRPr>
          </a:p>
          <a:p>
            <a:pPr marL="0" lvl="0" indent="0" algn="ctr" rtl="0">
              <a:lnSpc>
                <a:spcPct val="115000"/>
              </a:lnSpc>
              <a:spcBef>
                <a:spcPts val="0"/>
              </a:spcBef>
              <a:spcAft>
                <a:spcPts val="0"/>
              </a:spcAft>
              <a:buNone/>
            </a:pPr>
            <a:r>
              <a:rPr lang="en-GB" b="1">
                <a:solidFill>
                  <a:srgbClr val="FFFFFF"/>
                </a:solidFill>
                <a:sym typeface="+mn-ea"/>
              </a:rPr>
              <a:t>(NBA Accredited)</a:t>
            </a:r>
            <a:endParaRPr lang="en-US"/>
          </a:p>
        </p:txBody>
      </p:sp>
      <p:pic>
        <p:nvPicPr>
          <p:cNvPr id="10" name="image1.jpeg"/>
          <p:cNvPicPr>
            <a:picLocks noChangeAspect="1"/>
          </p:cNvPicPr>
          <p:nvPr/>
        </p:nvPicPr>
        <p:blipFill>
          <a:blip r:embed="rId1" cstate="print"/>
          <a:stretch>
            <a:fillRect/>
          </a:stretch>
        </p:blipFill>
        <p:spPr>
          <a:xfrm>
            <a:off x="710565" y="1290955"/>
            <a:ext cx="1239520" cy="1427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OCR"/>
          <p:cNvPicPr>
            <a:picLocks noChangeAspect="1"/>
          </p:cNvPicPr>
          <p:nvPr>
            <p:ph idx="1"/>
          </p:nvPr>
        </p:nvPicPr>
        <p:blipFill>
          <a:blip r:embed="rId1"/>
          <a:stretch>
            <a:fillRect/>
          </a:stretch>
        </p:blipFill>
        <p:spPr>
          <a:xfrm>
            <a:off x="681990" y="1214755"/>
            <a:ext cx="11136630" cy="4291330"/>
          </a:xfrm>
          <a:prstGeom prst="rect">
            <a:avLst/>
          </a:prstGeom>
        </p:spPr>
      </p:pic>
      <p:sp>
        <p:nvSpPr>
          <p:cNvPr id="8" name="Text Box 7"/>
          <p:cNvSpPr txBox="1"/>
          <p:nvPr/>
        </p:nvSpPr>
        <p:spPr>
          <a:xfrm>
            <a:off x="3469005" y="569595"/>
            <a:ext cx="5253355" cy="521970"/>
          </a:xfrm>
          <a:prstGeom prst="rect">
            <a:avLst/>
          </a:prstGeom>
          <a:noFill/>
        </p:spPr>
        <p:txBody>
          <a:bodyPr wrap="square" rtlCol="0">
            <a:spAutoFit/>
          </a:bodyPr>
          <a:p>
            <a:pPr algn="ctr"/>
            <a:r>
              <a:rPr lang="en-US" sz="2800" b="1">
                <a:latin typeface="Times New Roman" panose="02020603050405020304" charset="0"/>
                <a:cs typeface="Times New Roman" panose="02020603050405020304" charset="0"/>
              </a:rPr>
              <a:t>User Application processing flow</a:t>
            </a:r>
            <a:endParaRPr lang="en-US" sz="2800"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1"/>
          <p:cNvGrpSpPr/>
          <p:nvPr/>
        </p:nvGrpSpPr>
        <p:grpSpPr>
          <a:xfrm>
            <a:off x="0" y="292100"/>
            <a:ext cx="5281294" cy="596900"/>
            <a:chOff x="0" y="177800"/>
            <a:chExt cx="5280362"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1268" name="文本框 4"/>
            <p:cNvSpPr txBox="1"/>
            <p:nvPr/>
          </p:nvSpPr>
          <p:spPr>
            <a:xfrm>
              <a:off x="870431" y="214630"/>
              <a:ext cx="4409931"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POSSIBLE OUTCOMES</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830705" y="2099310"/>
            <a:ext cx="8529955" cy="332295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800"/>
              <a:t>Improving delivery of services to citizens.</a:t>
            </a:r>
            <a:endParaRPr lang="en-US" sz="2800"/>
          </a:p>
          <a:p>
            <a:pPr marL="285750" indent="-285750" algn="just">
              <a:lnSpc>
                <a:spcPct val="150000"/>
              </a:lnSpc>
              <a:buFont typeface="Arial" panose="020B0604020202020204" pitchFamily="34" charset="0"/>
              <a:buChar char="•"/>
            </a:pPr>
            <a:r>
              <a:rPr lang="en-US" sz="2800"/>
              <a:t>Tax payment procedure will be optimized.</a:t>
            </a:r>
            <a:endParaRPr lang="en-US" sz="2800"/>
          </a:p>
          <a:p>
            <a:pPr marL="285750" indent="-285750" algn="just">
              <a:lnSpc>
                <a:spcPct val="150000"/>
              </a:lnSpc>
              <a:buFont typeface="Arial" panose="020B0604020202020204" pitchFamily="34" charset="0"/>
              <a:buChar char="•"/>
            </a:pPr>
            <a:r>
              <a:rPr lang="en-US" sz="2800"/>
              <a:t>Automation will reduce the work load of the officials.</a:t>
            </a:r>
            <a:endParaRPr lang="en-US" sz="2800"/>
          </a:p>
          <a:p>
            <a:pPr marL="285750" indent="-285750" algn="just">
              <a:lnSpc>
                <a:spcPct val="150000"/>
              </a:lnSpc>
              <a:buFont typeface="Arial" panose="020B0604020202020204" pitchFamily="34" charset="0"/>
              <a:buChar char="•"/>
            </a:pPr>
            <a:r>
              <a:rPr lang="en-US" sz="2800"/>
              <a:t>Transparency, Accountability, Efficiency and RTI compliance of Panchayath.</a:t>
            </a:r>
            <a:endParaRPr lang="en-US" sz="2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289" name="组合 1"/>
          <p:cNvGrpSpPr/>
          <p:nvPr/>
        </p:nvGrpSpPr>
        <p:grpSpPr>
          <a:xfrm>
            <a:off x="0" y="292100"/>
            <a:ext cx="3597275" cy="596900"/>
            <a:chOff x="0" y="177800"/>
            <a:chExt cx="3596640"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2292" name="文本框 4"/>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CONCLUSION</a:t>
              </a:r>
              <a:endParaRPr lang="en-US" altLang="zh-CN" sz="2800" b="1" dirty="0">
                <a:latin typeface="Arial" panose="020B0604020202020204" pitchFamily="34" charset="0"/>
                <a:ea typeface="Arial" panose="020B0604020202020204" pitchFamily="34" charset="0"/>
              </a:endParaRPr>
            </a:p>
          </p:txBody>
        </p:sp>
      </p:grpSp>
      <p:sp>
        <p:nvSpPr>
          <p:cNvPr id="11" name="Text Box 10"/>
          <p:cNvSpPr txBox="1"/>
          <p:nvPr/>
        </p:nvSpPr>
        <p:spPr>
          <a:xfrm>
            <a:off x="927735" y="1387475"/>
            <a:ext cx="10337165" cy="452310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This system provides online services to the people living in that panchayat.</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Everything is made online people can request their applications from anywhere at any time.</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No need for the people to go to panchayat office every time for the completion of work.</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The people can easily view the all the events that are happening in their village.</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Optimization in the workload of the Panchayath officials.</a:t>
            </a:r>
            <a:endParaRPr lang="en-US" sz="2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400">
                <a:latin typeface="Times New Roman" panose="02020603050405020304" charset="0"/>
                <a:cs typeface="Times New Roman" panose="02020603050405020304" charset="0"/>
              </a:rPr>
              <a:t>People will be aware of all the schemes which are provided by the government.</a:t>
            </a:r>
            <a:endParaRPr lang="en-US" sz="2400">
              <a:latin typeface="Times New Roman" panose="02020603050405020304" charset="0"/>
              <a:cs typeface="Times New Roman" panose="0202060305040502030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313" name="组合 1"/>
          <p:cNvGrpSpPr/>
          <p:nvPr/>
        </p:nvGrpSpPr>
        <p:grpSpPr>
          <a:xfrm>
            <a:off x="0" y="292100"/>
            <a:ext cx="3597275" cy="596900"/>
            <a:chOff x="0" y="177800"/>
            <a:chExt cx="3596640"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3316" name="文本框 4"/>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REFERENCES</a:t>
              </a:r>
              <a:endParaRPr lang="en-US" altLang="zh-CN" sz="2800" b="1" dirty="0">
                <a:latin typeface="Arial" panose="020B0604020202020204" pitchFamily="34" charset="0"/>
                <a:ea typeface="Arial" panose="020B0604020202020204" pitchFamily="34" charset="0"/>
              </a:endParaRPr>
            </a:p>
          </p:txBody>
        </p:sp>
      </p:grpSp>
      <p:sp>
        <p:nvSpPr>
          <p:cNvPr id="5" name="Text Box 4"/>
          <p:cNvSpPr txBox="1"/>
          <p:nvPr/>
        </p:nvSpPr>
        <p:spPr>
          <a:xfrm>
            <a:off x="494665" y="1537970"/>
            <a:ext cx="11202035" cy="40925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gn="just">
              <a:lnSpc>
                <a:spcPct val="100000"/>
              </a:lnSpc>
            </a:pPr>
            <a:r>
              <a:rPr lang="en-US" sz="2000">
                <a:latin typeface="Times New Roman" panose="02020603050405020304" charset="0"/>
                <a:cs typeface="Times New Roman" panose="02020603050405020304" charset="0"/>
                <a:sym typeface="+mn-ea"/>
              </a:rPr>
              <a:t>[1]</a:t>
            </a:r>
            <a:r>
              <a:rPr lang="en-US" sz="2000">
                <a:latin typeface="Times New Roman" panose="02020603050405020304" charset="0"/>
                <a:cs typeface="Times New Roman" panose="02020603050405020304" charset="0"/>
                <a:sym typeface="+mn-ea"/>
              </a:rPr>
              <a:t> Ch. Leela Poornima, Ch. Pavani, G. Parameswari, K. Subhash Reddy, “</a:t>
            </a:r>
            <a:r>
              <a:rPr lang="en-US" sz="2000">
                <a:latin typeface="Times New Roman" panose="02020603050405020304" charset="0"/>
                <a:cs typeface="Times New Roman" panose="02020603050405020304" charset="0"/>
                <a:sym typeface="+mn-ea"/>
                <a:hlinkClick r:id="rId1"/>
              </a:rPr>
              <a:t>Automation of Gram Panchayat</a:t>
            </a:r>
            <a:r>
              <a:rPr lang="en-US" sz="2000">
                <a:latin typeface="Times New Roman" panose="02020603050405020304" charset="0"/>
                <a:cs typeface="Times New Roman" panose="02020603050405020304" charset="0"/>
                <a:sym typeface="+mn-ea"/>
              </a:rPr>
              <a:t>”, International Journal of Emerging Trends in Engineering  Research, 2016.</a:t>
            </a:r>
            <a:endParaRPr lang="en-US" sz="2000">
              <a:latin typeface="Times New Roman" panose="02020603050405020304" charset="0"/>
              <a:cs typeface="Times New Roman" panose="02020603050405020304" charset="0"/>
              <a:sym typeface="+mn-ea"/>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sym typeface="+mn-ea"/>
              </a:rPr>
              <a:t>[2]</a:t>
            </a:r>
            <a:r>
              <a:rPr lang="en-US" sz="2000">
                <a:latin typeface="Times New Roman" panose="02020603050405020304" charset="0"/>
                <a:cs typeface="Times New Roman" panose="02020603050405020304" charset="0"/>
                <a:sym typeface="+mn-ea"/>
              </a:rPr>
              <a:t> Prof. S. D. Dhage, Prof. G. A. Ghone, Akash R. Bhojane, Prathamesh B. Thorat, Naim Y. Shaikh, </a:t>
            </a: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sym typeface="+mn-ea"/>
              </a:rPr>
              <a:t>“</a:t>
            </a:r>
            <a:r>
              <a:rPr lang="en-US" sz="2000">
                <a:latin typeface="Times New Roman" panose="02020603050405020304" charset="0"/>
                <a:cs typeface="Times New Roman" panose="02020603050405020304" charset="0"/>
                <a:sym typeface="+mn-ea"/>
                <a:hlinkClick r:id="rId2"/>
              </a:rPr>
              <a:t>E-Gram Panchayat Management System</a:t>
            </a:r>
            <a:r>
              <a:rPr lang="en-US" sz="2000">
                <a:latin typeface="Times New Roman" panose="02020603050405020304" charset="0"/>
                <a:cs typeface="Times New Roman" panose="02020603050405020304" charset="0"/>
                <a:sym typeface="+mn-ea"/>
              </a:rPr>
              <a:t>”, International Journal for Scientific Research &amp; Development, 2018.</a:t>
            </a:r>
            <a:endParaRPr lang="en-US" sz="2000">
              <a:latin typeface="Times New Roman" panose="02020603050405020304" charset="0"/>
              <a:cs typeface="Times New Roman" panose="02020603050405020304" charset="0"/>
              <a:sym typeface="+mn-ea"/>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[3] Pratiksha Dhage1, Shital Wathore2, Prof. Vidya Jagtap3 “</a:t>
            </a:r>
            <a:r>
              <a:rPr lang="en-US" sz="2000">
                <a:latin typeface="Times New Roman" panose="02020603050405020304" charset="0"/>
                <a:cs typeface="Times New Roman" panose="02020603050405020304" charset="0"/>
                <a:hlinkClick r:id="rId3"/>
              </a:rPr>
              <a:t>E-GRAM PANCHAYAT MANAGEMENT SYSTEM</a:t>
            </a:r>
            <a:r>
              <a:rPr lang="en-US" sz="2000">
                <a:latin typeface="Times New Roman" panose="02020603050405020304" charset="0"/>
                <a:cs typeface="Times New Roman" panose="02020603050405020304" charset="0"/>
              </a:rPr>
              <a:t>”, open access international journal of science and engineering, 2018.</a:t>
            </a:r>
            <a:endParaRPr lang="en-US" sz="2000">
              <a:latin typeface="Times New Roman" panose="02020603050405020304" charset="0"/>
              <a:cs typeface="Times New Roman" panose="02020603050405020304" charset="0"/>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[4] </a:t>
            </a:r>
            <a:r>
              <a:rPr lang="en-US" sz="2000">
                <a:latin typeface="Times New Roman" panose="02020603050405020304" charset="0"/>
                <a:cs typeface="Times New Roman" panose="02020603050405020304" charset="0"/>
                <a:hlinkClick r:id="rId4" action="ppaction://hlinkfile"/>
              </a:rPr>
              <a:t>https://panchatantra.kar.nic.in/panchamitra/</a:t>
            </a:r>
            <a:endParaRPr lang="en-US" sz="2000">
              <a:latin typeface="Times New Roman" panose="02020603050405020304" charset="0"/>
              <a:cs typeface="Times New Roman" panose="02020603050405020304" charset="0"/>
              <a:hlinkClick r:id="rId4" action="ppaction://hlinkfile"/>
            </a:endParaRPr>
          </a:p>
          <a:p>
            <a:pPr algn="just">
              <a:lnSpc>
                <a:spcPct val="100000"/>
              </a:lnSpc>
            </a:pPr>
            <a:endParaRPr lang="en-US" sz="2000">
              <a:latin typeface="Times New Roman" panose="02020603050405020304" charset="0"/>
              <a:cs typeface="Times New Roman" panose="02020603050405020304" charset="0"/>
            </a:endParaRPr>
          </a:p>
          <a:p>
            <a:pPr algn="just">
              <a:lnSpc>
                <a:spcPct val="100000"/>
              </a:lnSpc>
            </a:pPr>
            <a:r>
              <a:rPr lang="en-US" sz="2000">
                <a:latin typeface="Times New Roman" panose="02020603050405020304" charset="0"/>
                <a:cs typeface="Times New Roman" panose="02020603050405020304" charset="0"/>
              </a:rPr>
              <a:t>[5] </a:t>
            </a:r>
            <a:r>
              <a:rPr lang="en-US" sz="2000">
                <a:latin typeface="Times New Roman" panose="02020603050405020304" charset="0"/>
                <a:cs typeface="Times New Roman" panose="02020603050405020304" charset="0"/>
                <a:hlinkClick r:id="rId5" action="ppaction://hlinkfile"/>
              </a:rPr>
              <a:t>https://rdpr.karnataka.gov.in./english</a:t>
            </a:r>
            <a:endParaRPr lang="en-US" sz="2000">
              <a:latin typeface="Times New Roman" panose="02020603050405020304" charset="0"/>
              <a:cs typeface="Times New Roman" panose="0202060305040502030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矩形 2"/>
          <p:cNvSpPr/>
          <p:nvPr/>
        </p:nvSpPr>
        <p:spPr>
          <a:xfrm>
            <a:off x="0" y="0"/>
            <a:ext cx="12192000" cy="6858000"/>
          </a:xfrm>
          <a:prstGeom prst="rect">
            <a:avLst/>
          </a:prstGeom>
          <a:solidFill>
            <a:srgbClr val="20222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21" name="直角三角形 20"/>
          <p:cNvSpPr/>
          <p:nvPr/>
        </p:nvSpPr>
        <p:spPr>
          <a:xfrm>
            <a:off x="0" y="2133600"/>
            <a:ext cx="6284913" cy="4724400"/>
          </a:xfrm>
          <a:prstGeom prst="rtTriangle">
            <a:avLst/>
          </a:prstGeom>
          <a:solidFill>
            <a:srgbClr val="202221">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grpSp>
        <p:nvGrpSpPr>
          <p:cNvPr id="18437" name="组合 21"/>
          <p:cNvGrpSpPr/>
          <p:nvPr/>
        </p:nvGrpSpPr>
        <p:grpSpPr>
          <a:xfrm>
            <a:off x="7300913" y="2676525"/>
            <a:ext cx="4324350" cy="2187575"/>
            <a:chOff x="8250406" y="3708614"/>
            <a:chExt cx="4324783" cy="2187584"/>
          </a:xfrm>
        </p:grpSpPr>
        <p:sp>
          <p:nvSpPr>
            <p:cNvPr id="23" name="Freeform 7"/>
            <p:cNvSpPr>
              <a:spLocks noEditPoints="1"/>
            </p:cNvSpPr>
            <p:nvPr/>
          </p:nvSpPr>
          <p:spPr bwMode="auto">
            <a:xfrm>
              <a:off x="9810718" y="3708614"/>
              <a:ext cx="1204944" cy="693384"/>
            </a:xfrm>
            <a:custGeom>
              <a:avLst/>
              <a:gdLst>
                <a:gd name="T0" fmla="*/ 790 w 1064"/>
                <a:gd name="T1" fmla="*/ 343 h 612"/>
                <a:gd name="T2" fmla="*/ 773 w 1064"/>
                <a:gd name="T3" fmla="*/ 340 h 612"/>
                <a:gd name="T4" fmla="*/ 511 w 1064"/>
                <a:gd name="T5" fmla="*/ 427 h 612"/>
                <a:gd name="T6" fmla="*/ 259 w 1064"/>
                <a:gd name="T7" fmla="*/ 344 h 612"/>
                <a:gd name="T8" fmla="*/ 242 w 1064"/>
                <a:gd name="T9" fmla="*/ 346 h 612"/>
                <a:gd name="T10" fmla="*/ 234 w 1064"/>
                <a:gd name="T11" fmla="*/ 362 h 612"/>
                <a:gd name="T12" fmla="*/ 234 w 1064"/>
                <a:gd name="T13" fmla="*/ 571 h 612"/>
                <a:gd name="T14" fmla="*/ 250 w 1064"/>
                <a:gd name="T15" fmla="*/ 590 h 612"/>
                <a:gd name="T16" fmla="*/ 516 w 1064"/>
                <a:gd name="T17" fmla="*/ 612 h 612"/>
                <a:gd name="T18" fmla="*/ 783 w 1064"/>
                <a:gd name="T19" fmla="*/ 590 h 612"/>
                <a:gd name="T20" fmla="*/ 798 w 1064"/>
                <a:gd name="T21" fmla="*/ 571 h 612"/>
                <a:gd name="T22" fmla="*/ 798 w 1064"/>
                <a:gd name="T23" fmla="*/ 358 h 612"/>
                <a:gd name="T24" fmla="*/ 790 w 1064"/>
                <a:gd name="T25" fmla="*/ 343 h 612"/>
                <a:gd name="T26" fmla="*/ 1061 w 1064"/>
                <a:gd name="T27" fmla="*/ 469 h 612"/>
                <a:gd name="T28" fmla="*/ 1046 w 1064"/>
                <a:gd name="T29" fmla="*/ 412 h 612"/>
                <a:gd name="T30" fmla="*/ 1044 w 1064"/>
                <a:gd name="T31" fmla="*/ 408 h 612"/>
                <a:gd name="T32" fmla="*/ 1049 w 1064"/>
                <a:gd name="T33" fmla="*/ 385 h 612"/>
                <a:gd name="T34" fmla="*/ 1014 w 1064"/>
                <a:gd name="T35" fmla="*/ 335 h 612"/>
                <a:gd name="T36" fmla="*/ 1014 w 1064"/>
                <a:gd name="T37" fmla="*/ 209 h 612"/>
                <a:gd name="T38" fmla="*/ 1017 w 1064"/>
                <a:gd name="T39" fmla="*/ 195 h 612"/>
                <a:gd name="T40" fmla="*/ 991 w 1064"/>
                <a:gd name="T41" fmla="*/ 159 h 612"/>
                <a:gd name="T42" fmla="*/ 517 w 1064"/>
                <a:gd name="T43" fmla="*/ 2 h 612"/>
                <a:gd name="T44" fmla="*/ 505 w 1064"/>
                <a:gd name="T45" fmla="*/ 0 h 612"/>
                <a:gd name="T46" fmla="*/ 493 w 1064"/>
                <a:gd name="T47" fmla="*/ 2 h 612"/>
                <a:gd name="T48" fmla="*/ 26 w 1064"/>
                <a:gd name="T49" fmla="*/ 157 h 612"/>
                <a:gd name="T50" fmla="*/ 0 w 1064"/>
                <a:gd name="T51" fmla="*/ 193 h 612"/>
                <a:gd name="T52" fmla="*/ 26 w 1064"/>
                <a:gd name="T53" fmla="*/ 229 h 612"/>
                <a:gd name="T54" fmla="*/ 500 w 1064"/>
                <a:gd name="T55" fmla="*/ 386 h 612"/>
                <a:gd name="T56" fmla="*/ 512 w 1064"/>
                <a:gd name="T57" fmla="*/ 388 h 612"/>
                <a:gd name="T58" fmla="*/ 524 w 1064"/>
                <a:gd name="T59" fmla="*/ 386 h 612"/>
                <a:gd name="T60" fmla="*/ 976 w 1064"/>
                <a:gd name="T61" fmla="*/ 236 h 612"/>
                <a:gd name="T62" fmla="*/ 976 w 1064"/>
                <a:gd name="T63" fmla="*/ 335 h 612"/>
                <a:gd name="T64" fmla="*/ 941 w 1064"/>
                <a:gd name="T65" fmla="*/ 385 h 612"/>
                <a:gd name="T66" fmla="*/ 947 w 1064"/>
                <a:gd name="T67" fmla="*/ 409 h 612"/>
                <a:gd name="T68" fmla="*/ 945 w 1064"/>
                <a:gd name="T69" fmla="*/ 412 h 612"/>
                <a:gd name="T70" fmla="*/ 929 w 1064"/>
                <a:gd name="T71" fmla="*/ 469 h 612"/>
                <a:gd name="T72" fmla="*/ 942 w 1064"/>
                <a:gd name="T73" fmla="*/ 492 h 612"/>
                <a:gd name="T74" fmla="*/ 948 w 1064"/>
                <a:gd name="T75" fmla="*/ 493 h 612"/>
                <a:gd name="T76" fmla="*/ 966 w 1064"/>
                <a:gd name="T77" fmla="*/ 479 h 612"/>
                <a:gd name="T78" fmla="*/ 976 w 1064"/>
                <a:gd name="T79" fmla="*/ 441 h 612"/>
                <a:gd name="T80" fmla="*/ 976 w 1064"/>
                <a:gd name="T81" fmla="*/ 474 h 612"/>
                <a:gd name="T82" fmla="*/ 995 w 1064"/>
                <a:gd name="T83" fmla="*/ 493 h 612"/>
                <a:gd name="T84" fmla="*/ 1014 w 1064"/>
                <a:gd name="T85" fmla="*/ 474 h 612"/>
                <a:gd name="T86" fmla="*/ 1014 w 1064"/>
                <a:gd name="T87" fmla="*/ 441 h 612"/>
                <a:gd name="T88" fmla="*/ 1025 w 1064"/>
                <a:gd name="T89" fmla="*/ 479 h 612"/>
                <a:gd name="T90" fmla="*/ 1043 w 1064"/>
                <a:gd name="T91" fmla="*/ 493 h 612"/>
                <a:gd name="T92" fmla="*/ 1048 w 1064"/>
                <a:gd name="T93" fmla="*/ 492 h 612"/>
                <a:gd name="T94" fmla="*/ 1061 w 1064"/>
                <a:gd name="T95" fmla="*/ 469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64" h="612">
                  <a:moveTo>
                    <a:pt x="790" y="343"/>
                  </a:moveTo>
                  <a:cubicBezTo>
                    <a:pt x="785" y="339"/>
                    <a:pt x="779" y="338"/>
                    <a:pt x="773" y="340"/>
                  </a:cubicBezTo>
                  <a:lnTo>
                    <a:pt x="511" y="427"/>
                  </a:lnTo>
                  <a:lnTo>
                    <a:pt x="259" y="344"/>
                  </a:lnTo>
                  <a:cubicBezTo>
                    <a:pt x="254" y="342"/>
                    <a:pt x="247" y="343"/>
                    <a:pt x="242" y="346"/>
                  </a:cubicBezTo>
                  <a:cubicBezTo>
                    <a:pt x="237" y="350"/>
                    <a:pt x="234" y="356"/>
                    <a:pt x="234" y="362"/>
                  </a:cubicBezTo>
                  <a:lnTo>
                    <a:pt x="234" y="571"/>
                  </a:lnTo>
                  <a:cubicBezTo>
                    <a:pt x="234" y="580"/>
                    <a:pt x="241" y="588"/>
                    <a:pt x="250" y="590"/>
                  </a:cubicBezTo>
                  <a:cubicBezTo>
                    <a:pt x="324" y="604"/>
                    <a:pt x="418" y="612"/>
                    <a:pt x="516" y="612"/>
                  </a:cubicBezTo>
                  <a:cubicBezTo>
                    <a:pt x="614" y="612"/>
                    <a:pt x="709" y="604"/>
                    <a:pt x="783" y="590"/>
                  </a:cubicBezTo>
                  <a:cubicBezTo>
                    <a:pt x="792" y="588"/>
                    <a:pt x="798" y="580"/>
                    <a:pt x="798" y="571"/>
                  </a:cubicBezTo>
                  <a:lnTo>
                    <a:pt x="798" y="358"/>
                  </a:lnTo>
                  <a:cubicBezTo>
                    <a:pt x="798" y="352"/>
                    <a:pt x="795" y="346"/>
                    <a:pt x="790" y="343"/>
                  </a:cubicBezTo>
                  <a:close/>
                  <a:moveTo>
                    <a:pt x="1061" y="469"/>
                  </a:moveTo>
                  <a:lnTo>
                    <a:pt x="1046" y="412"/>
                  </a:lnTo>
                  <a:cubicBezTo>
                    <a:pt x="1045" y="410"/>
                    <a:pt x="1044" y="409"/>
                    <a:pt x="1044" y="408"/>
                  </a:cubicBezTo>
                  <a:cubicBezTo>
                    <a:pt x="1047" y="401"/>
                    <a:pt x="1049" y="394"/>
                    <a:pt x="1049" y="385"/>
                  </a:cubicBezTo>
                  <a:cubicBezTo>
                    <a:pt x="1049" y="362"/>
                    <a:pt x="1035" y="343"/>
                    <a:pt x="1014" y="335"/>
                  </a:cubicBezTo>
                  <a:lnTo>
                    <a:pt x="1014" y="209"/>
                  </a:lnTo>
                  <a:cubicBezTo>
                    <a:pt x="1016" y="204"/>
                    <a:pt x="1017" y="200"/>
                    <a:pt x="1017" y="195"/>
                  </a:cubicBezTo>
                  <a:cubicBezTo>
                    <a:pt x="1017" y="179"/>
                    <a:pt x="1006" y="164"/>
                    <a:pt x="991" y="159"/>
                  </a:cubicBezTo>
                  <a:lnTo>
                    <a:pt x="517" y="2"/>
                  </a:lnTo>
                  <a:cubicBezTo>
                    <a:pt x="513" y="1"/>
                    <a:pt x="509" y="0"/>
                    <a:pt x="505" y="0"/>
                  </a:cubicBezTo>
                  <a:cubicBezTo>
                    <a:pt x="501" y="0"/>
                    <a:pt x="497" y="1"/>
                    <a:pt x="493" y="2"/>
                  </a:cubicBezTo>
                  <a:lnTo>
                    <a:pt x="26" y="157"/>
                  </a:lnTo>
                  <a:cubicBezTo>
                    <a:pt x="10" y="162"/>
                    <a:pt x="0" y="176"/>
                    <a:pt x="0" y="193"/>
                  </a:cubicBezTo>
                  <a:cubicBezTo>
                    <a:pt x="0" y="209"/>
                    <a:pt x="10" y="224"/>
                    <a:pt x="26" y="229"/>
                  </a:cubicBezTo>
                  <a:lnTo>
                    <a:pt x="500" y="386"/>
                  </a:lnTo>
                  <a:cubicBezTo>
                    <a:pt x="504" y="388"/>
                    <a:pt x="508" y="388"/>
                    <a:pt x="512" y="388"/>
                  </a:cubicBezTo>
                  <a:cubicBezTo>
                    <a:pt x="516" y="388"/>
                    <a:pt x="520" y="388"/>
                    <a:pt x="524" y="386"/>
                  </a:cubicBezTo>
                  <a:lnTo>
                    <a:pt x="976" y="236"/>
                  </a:lnTo>
                  <a:lnTo>
                    <a:pt x="976" y="335"/>
                  </a:lnTo>
                  <a:cubicBezTo>
                    <a:pt x="956" y="343"/>
                    <a:pt x="941" y="362"/>
                    <a:pt x="941" y="385"/>
                  </a:cubicBezTo>
                  <a:cubicBezTo>
                    <a:pt x="941" y="394"/>
                    <a:pt x="943" y="401"/>
                    <a:pt x="947" y="409"/>
                  </a:cubicBezTo>
                  <a:cubicBezTo>
                    <a:pt x="946" y="410"/>
                    <a:pt x="945" y="410"/>
                    <a:pt x="945" y="412"/>
                  </a:cubicBezTo>
                  <a:lnTo>
                    <a:pt x="929" y="469"/>
                  </a:lnTo>
                  <a:cubicBezTo>
                    <a:pt x="926" y="479"/>
                    <a:pt x="932" y="489"/>
                    <a:pt x="942" y="492"/>
                  </a:cubicBezTo>
                  <a:cubicBezTo>
                    <a:pt x="944" y="492"/>
                    <a:pt x="946" y="493"/>
                    <a:pt x="948" y="493"/>
                  </a:cubicBezTo>
                  <a:cubicBezTo>
                    <a:pt x="956" y="493"/>
                    <a:pt x="964" y="487"/>
                    <a:pt x="966" y="479"/>
                  </a:cubicBezTo>
                  <a:lnTo>
                    <a:pt x="976" y="441"/>
                  </a:lnTo>
                  <a:lnTo>
                    <a:pt x="976" y="474"/>
                  </a:lnTo>
                  <a:cubicBezTo>
                    <a:pt x="976" y="484"/>
                    <a:pt x="985" y="493"/>
                    <a:pt x="995" y="493"/>
                  </a:cubicBezTo>
                  <a:cubicBezTo>
                    <a:pt x="1006" y="493"/>
                    <a:pt x="1014" y="484"/>
                    <a:pt x="1014" y="474"/>
                  </a:cubicBezTo>
                  <a:lnTo>
                    <a:pt x="1014" y="441"/>
                  </a:lnTo>
                  <a:lnTo>
                    <a:pt x="1025" y="479"/>
                  </a:lnTo>
                  <a:cubicBezTo>
                    <a:pt x="1027" y="487"/>
                    <a:pt x="1035" y="493"/>
                    <a:pt x="1043" y="493"/>
                  </a:cubicBezTo>
                  <a:cubicBezTo>
                    <a:pt x="1045" y="493"/>
                    <a:pt x="1046" y="492"/>
                    <a:pt x="1048" y="492"/>
                  </a:cubicBezTo>
                  <a:cubicBezTo>
                    <a:pt x="1058" y="489"/>
                    <a:pt x="1064" y="479"/>
                    <a:pt x="1061" y="469"/>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a:ln>
                  <a:noFill/>
                </a:ln>
                <a:solidFill>
                  <a:prstClr val="black"/>
                </a:solidFill>
                <a:effectLst/>
                <a:uLnTx/>
                <a:uFillTx/>
                <a:latin typeface="Arial" panose="020B0604020202020204" pitchFamily="34" charset="0"/>
                <a:ea typeface="Arial" panose="020B0604020202020204" pitchFamily="34" charset="0"/>
                <a:cs typeface="+mn-cs"/>
              </a:endParaRPr>
            </a:p>
          </p:txBody>
        </p:sp>
        <p:sp>
          <p:nvSpPr>
            <p:cNvPr id="18439" name="文本框 24"/>
            <p:cNvSpPr txBox="1"/>
            <p:nvPr/>
          </p:nvSpPr>
          <p:spPr>
            <a:xfrm>
              <a:off x="8250406" y="4974442"/>
              <a:ext cx="4324783" cy="921756"/>
            </a:xfrm>
            <a:prstGeom prst="rect">
              <a:avLst/>
            </a:prstGeom>
            <a:noFill/>
            <a:ln w="9525">
              <a:noFill/>
            </a:ln>
          </p:spPr>
          <p:txBody>
            <a:bodyPr wrap="square" anchor="t" anchorCtr="0">
              <a:spAutoFit/>
            </a:bodyPr>
            <a:p>
              <a:pPr algn="ctr"/>
              <a:r>
                <a:rPr lang="en-US" altLang="zh-CN" sz="5400" b="1" dirty="0">
                  <a:solidFill>
                    <a:schemeClr val="bg1"/>
                  </a:solidFill>
                  <a:latin typeface="Arial" panose="020B0604020202020204" pitchFamily="34" charset="0"/>
                  <a:ea typeface="SimSun" panose="02010600030101010101" pitchFamily="2" charset="-122"/>
                  <a:cs typeface="Arial" panose="020B0604020202020204" pitchFamily="34" charset="0"/>
                </a:rPr>
                <a:t>Thank you</a:t>
              </a:r>
              <a:endParaRPr lang="en-US" altLang="zh-CN" sz="5400" b="1" dirty="0">
                <a:solidFill>
                  <a:schemeClr val="bg1"/>
                </a:solidFill>
                <a:latin typeface="Arial" panose="020B0604020202020204" pitchFamily="34" charset="0"/>
                <a:ea typeface="Arial" panose="020B0604020202020204" pitchFamily="34" charset="0"/>
              </a:endParaRPr>
            </a:p>
          </p:txBody>
        </p:sp>
        <p:cxnSp>
          <p:nvCxnSpPr>
            <p:cNvPr id="26" name="直接连接符 25"/>
            <p:cNvCxnSpPr/>
            <p:nvPr/>
          </p:nvCxnSpPr>
          <p:spPr>
            <a:xfrm>
              <a:off x="8493125" y="4794613"/>
              <a:ext cx="33988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35" name="组合 17"/>
          <p:cNvGrpSpPr/>
          <p:nvPr/>
        </p:nvGrpSpPr>
        <p:grpSpPr>
          <a:xfrm>
            <a:off x="0" y="292100"/>
            <a:ext cx="3597275" cy="596900"/>
            <a:chOff x="0" y="177800"/>
            <a:chExt cx="3596640" cy="596900"/>
          </a:xfrm>
        </p:grpSpPr>
        <p:sp>
          <p:nvSpPr>
            <p:cNvPr id="19" name="矩形 18"/>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20" name="矩形 19"/>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5138" name="文本框 20"/>
            <p:cNvSpPr txBox="1"/>
            <p:nvPr/>
          </p:nvSpPr>
          <p:spPr>
            <a:xfrm>
              <a:off x="870426" y="214640"/>
              <a:ext cx="2726214" cy="521970"/>
            </a:xfrm>
            <a:prstGeom prst="rect">
              <a:avLst/>
            </a:prstGeom>
            <a:noFill/>
            <a:ln w="9525">
              <a:noFill/>
            </a:ln>
          </p:spPr>
          <p:txBody>
            <a:bodyPr anchor="t" anchorCtr="0">
              <a:spAutoFit/>
            </a:bodyPr>
            <a:p>
              <a:r>
                <a:rPr lang="en-US" altLang="zh-CN" sz="2800" b="1" dirty="0">
                  <a:latin typeface="Arial" panose="020B0604020202020204" pitchFamily="34" charset="0"/>
                  <a:ea typeface="Arial" panose="020B0604020202020204" pitchFamily="34" charset="0"/>
                </a:rPr>
                <a:t>CONTENTS</a:t>
              </a:r>
              <a:endParaRPr lang="en-US" altLang="zh-CN" sz="2800" b="1" dirty="0">
                <a:latin typeface="Arial" panose="020B0604020202020204" pitchFamily="34" charset="0"/>
                <a:ea typeface="Arial" panose="020B0604020202020204" pitchFamily="34" charset="0"/>
              </a:endParaRPr>
            </a:p>
          </p:txBody>
        </p:sp>
      </p:grpSp>
      <p:sp>
        <p:nvSpPr>
          <p:cNvPr id="4" name="Text Box 3"/>
          <p:cNvSpPr txBox="1"/>
          <p:nvPr/>
        </p:nvSpPr>
        <p:spPr>
          <a:xfrm>
            <a:off x="797560" y="1308735"/>
            <a:ext cx="5175885" cy="5107940"/>
          </a:xfrm>
          <a:prstGeom prst="rect">
            <a:avLst/>
          </a:prstGeom>
          <a:noFill/>
        </p:spPr>
        <p:txBody>
          <a:bodyPr wrap="square" rtlCol="0">
            <a:spAutoFit/>
          </a:bodyPr>
          <a:p>
            <a:pPr marL="514350" indent="-514350">
              <a:spcAft>
                <a:spcPts val="1200"/>
              </a:spcAft>
              <a:buClr>
                <a:srgbClr val="D8090F"/>
              </a:buClr>
              <a:buFont typeface="Wingdings" panose="05000000000000000000" charset="0"/>
              <a:buChar char="o"/>
            </a:pPr>
            <a:r>
              <a:rPr lang="en-US" sz="3200">
                <a:latin typeface="+mn-lt"/>
                <a:cs typeface="+mn-lt"/>
              </a:rPr>
              <a:t> </a:t>
            </a:r>
            <a:r>
              <a:rPr lang="en-US" sz="3200">
                <a:latin typeface="Times New Roman" panose="02020603050405020304" charset="0"/>
                <a:cs typeface="Times New Roman" panose="02020603050405020304" charset="0"/>
              </a:rPr>
              <a:t>Introduction</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Problem Statement</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Objective and scope</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Literature Survey</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Proposed System</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Expected Outcomes</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Conclusion</a:t>
            </a:r>
            <a:endParaRPr lang="en-US" sz="3200">
              <a:latin typeface="Times New Roman" panose="02020603050405020304" charset="0"/>
              <a:cs typeface="Times New Roman" panose="02020603050405020304" charset="0"/>
            </a:endParaRPr>
          </a:p>
          <a:p>
            <a:pPr marL="514350" indent="-514350">
              <a:spcAft>
                <a:spcPts val="1200"/>
              </a:spcAft>
              <a:buClr>
                <a:srgbClr val="D8090F"/>
              </a:buClr>
              <a:buFont typeface="Wingdings" panose="05000000000000000000" charset="0"/>
              <a:buChar char="o"/>
            </a:pPr>
            <a:r>
              <a:rPr lang="en-US" sz="3200">
                <a:latin typeface="Times New Roman" panose="02020603050405020304" charset="0"/>
                <a:cs typeface="Times New Roman" panose="02020603050405020304" charset="0"/>
              </a:rPr>
              <a:t> Reference</a:t>
            </a:r>
            <a:endParaRPr lang="en-US" sz="32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组合 4"/>
          <p:cNvGrpSpPr/>
          <p:nvPr/>
        </p:nvGrpSpPr>
        <p:grpSpPr>
          <a:xfrm>
            <a:off x="0" y="292100"/>
            <a:ext cx="3813809" cy="596900"/>
            <a:chOff x="0" y="177800"/>
            <a:chExt cx="3813136" cy="596900"/>
          </a:xfrm>
        </p:grpSpPr>
        <p:sp>
          <p:nvSpPr>
            <p:cNvPr id="6" name="矩形 5"/>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7" name="矩形 6"/>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6148" name="文本框 7"/>
            <p:cNvSpPr txBox="1"/>
            <p:nvPr/>
          </p:nvSpPr>
          <p:spPr>
            <a:xfrm>
              <a:off x="870431" y="214630"/>
              <a:ext cx="2942705"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INTRODUCTION</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812800" y="850900"/>
            <a:ext cx="10662920" cy="590804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The main purpose of this project to digitalize and automate the internal workflow processes of Panchayath.</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The Panchayats are expected to play an important role in rural  development in India.</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sym typeface="+mn-ea"/>
              </a:rPr>
              <a:t>Various states governments have also taken various innovative steps to promote e-governance.</a:t>
            </a:r>
            <a:endParaRPr lang="en-US" sz="2800">
              <a:latin typeface="Times New Roman" panose="02020603050405020304" charset="0"/>
              <a:cs typeface="Times New Roman" panose="02020603050405020304" charset="0"/>
              <a:sym typeface="+mn-ea"/>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sym typeface="+mn-ea"/>
              </a:rPr>
              <a:t>But still most of the work in grampanchayat is done on paper.</a:t>
            </a:r>
            <a:endParaRPr lang="en-US" sz="28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800">
                <a:latin typeface="Times New Roman" panose="02020603050405020304" charset="0"/>
                <a:cs typeface="Times New Roman" panose="02020603050405020304" charset="0"/>
              </a:rPr>
              <a:t>This system could be helpful for the individual to save their valuable time.</a:t>
            </a:r>
            <a:endParaRPr lang="en-US" sz="2800">
              <a:latin typeface="Times New Roman" panose="02020603050405020304" charset="0"/>
              <a:cs typeface="Times New Roman" panose="0202060305040502030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7169" name="组合 1"/>
          <p:cNvGrpSpPr/>
          <p:nvPr/>
        </p:nvGrpSpPr>
        <p:grpSpPr>
          <a:xfrm>
            <a:off x="0" y="292100"/>
            <a:ext cx="5110480" cy="596900"/>
            <a:chOff x="0" y="177800"/>
            <a:chExt cx="5109578"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7172" name="文本框 4"/>
            <p:cNvSpPr txBox="1"/>
            <p:nvPr/>
          </p:nvSpPr>
          <p:spPr>
            <a:xfrm>
              <a:off x="870431" y="214630"/>
              <a:ext cx="4239147"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PROBLEM STATEMENT</a:t>
              </a:r>
              <a:endParaRPr lang="en-US" altLang="zh-CN" sz="2800" b="1" dirty="0">
                <a:latin typeface="Arial" panose="020B0604020202020204" pitchFamily="34" charset="0"/>
                <a:ea typeface="Arial" panose="020B0604020202020204" pitchFamily="34" charset="0"/>
              </a:endParaRPr>
            </a:p>
          </p:txBody>
        </p:sp>
      </p:grpSp>
      <p:sp>
        <p:nvSpPr>
          <p:cNvPr id="7175" name="文本框 7"/>
          <p:cNvSpPr txBox="1"/>
          <p:nvPr/>
        </p:nvSpPr>
        <p:spPr>
          <a:xfrm>
            <a:off x="368935" y="2090420"/>
            <a:ext cx="11454765" cy="1753235"/>
          </a:xfrm>
          <a:prstGeom prst="rect">
            <a:avLst/>
          </a:prstGeom>
        </p:spPr>
        <p:style>
          <a:lnRef idx="2">
            <a:schemeClr val="accent6"/>
          </a:lnRef>
          <a:fillRef idx="1">
            <a:schemeClr val="lt1"/>
          </a:fillRef>
          <a:effectRef idx="0">
            <a:schemeClr val="accent6"/>
          </a:effectRef>
          <a:fontRef idx="minor">
            <a:schemeClr val="dk1"/>
          </a:fontRef>
        </p:style>
        <p:txBody>
          <a:bodyPr wrap="square" anchor="t" anchorCtr="0">
            <a:spAutoFit/>
          </a:bodyPr>
          <a:p>
            <a:pPr algn="just">
              <a:lnSpc>
                <a:spcPct val="150000"/>
              </a:lnSpc>
            </a:pP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Implementing a Full-stack E</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-M</a:t>
            </a: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anagement system that establish a transparent, </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u</a:t>
            </a:r>
            <a:r>
              <a:rPr lang="zh-CN" altLang="en-US" sz="2400" b="1" dirty="0">
                <a:solidFill>
                  <a:schemeClr val="tx1"/>
                </a:solidFill>
                <a:latin typeface="Times New Roman" panose="02020603050405020304" charset="0"/>
                <a:ea typeface="Arial" panose="020B0604020202020204" pitchFamily="34" charset="0"/>
                <a:cs typeface="Times New Roman" panose="02020603050405020304" charset="0"/>
              </a:rPr>
              <a:t>ser-friendly ecosystem to tackle various problems and provides effective service to the development of the rural areas</a:t>
            </a:r>
            <a:r>
              <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rPr>
              <a:t>.</a:t>
            </a:r>
            <a:endParaRPr lang="en-US" altLang="zh-CN" sz="2400" b="1" dirty="0">
              <a:solidFill>
                <a:schemeClr val="tx1"/>
              </a:solidFill>
              <a:latin typeface="Times New Roman" panose="02020603050405020304" charset="0"/>
              <a:ea typeface="Arial" panose="020B0604020202020204" pitchFamily="3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P spid="717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3" name="组合 1"/>
          <p:cNvGrpSpPr/>
          <p:nvPr/>
        </p:nvGrpSpPr>
        <p:grpSpPr>
          <a:xfrm>
            <a:off x="0" y="292100"/>
            <a:ext cx="5449570" cy="596900"/>
            <a:chOff x="0" y="177800"/>
            <a:chExt cx="5448608"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8196" name="文本框 4"/>
            <p:cNvSpPr txBox="1"/>
            <p:nvPr/>
          </p:nvSpPr>
          <p:spPr>
            <a:xfrm>
              <a:off x="870431" y="214630"/>
              <a:ext cx="4578177"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OBJECTIVE AND SCOPE</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343660" y="1372870"/>
            <a:ext cx="10245090" cy="4523105"/>
          </a:xfrm>
          <a:prstGeom prst="rect">
            <a:avLst/>
          </a:prstGeom>
          <a:noFill/>
        </p:spPr>
        <p:txBody>
          <a:bodyPr wrap="square" rtlCol="0">
            <a:spAutoFit/>
          </a:bodyPr>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contactless, transparent, and faster delivery of service</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awareness about the new schemes which are provided by government.</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view the development rate at the ward in comparison to other wards.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know about the availability of the officials in the grama panchayath office.</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provide easier way to request an application, and keep track of it’s status.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Automation can reduce hummon error and standardize the process.</a:t>
            </a:r>
            <a:endParaRPr lang="en-US" sz="24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sz="2400">
                <a:latin typeface="Times New Roman" panose="02020603050405020304" charset="0"/>
                <a:cs typeface="Times New Roman" panose="02020603050405020304" charset="0"/>
              </a:rPr>
              <a:t>To make users free to raise complaints, feedback and suggestions.</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组合 1"/>
          <p:cNvGrpSpPr/>
          <p:nvPr/>
        </p:nvGrpSpPr>
        <p:grpSpPr>
          <a:xfrm>
            <a:off x="0" y="292100"/>
            <a:ext cx="4988560" cy="596900"/>
            <a:chOff x="0" y="177800"/>
            <a:chExt cx="4987679"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9220" name="文本框 4"/>
            <p:cNvSpPr txBox="1"/>
            <p:nvPr/>
          </p:nvSpPr>
          <p:spPr>
            <a:xfrm>
              <a:off x="870431" y="214630"/>
              <a:ext cx="4117248"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LITERATURE SURVEY</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1080770" y="1171575"/>
            <a:ext cx="10399395" cy="2861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nSpc>
                <a:spcPct val="150000"/>
              </a:lnSpc>
            </a:pPr>
            <a:r>
              <a:rPr lang="en-US" sz="2000" b="1">
                <a:latin typeface="Times New Roman" panose="02020603050405020304" charset="0"/>
                <a:cs typeface="Times New Roman" panose="02020603050405020304" charset="0"/>
              </a:rPr>
              <a:t>[1] Ch. Leela Poornima, Ch. Pavani, G. Parameswari, K. Subhash Reddy, “Automation of Gram Panchayat”, International Journal of Emerging Trends in Engineering  Research, 2016.</a:t>
            </a:r>
            <a:endParaRPr lang="en-US" sz="2000">
              <a:latin typeface="Times New Roman" panose="02020603050405020304" charset="0"/>
              <a:cs typeface="Times New Roman" panose="02020603050405020304" charset="0"/>
            </a:endParaRPr>
          </a:p>
          <a:p>
            <a:pPr>
              <a:lnSpc>
                <a:spcPct val="150000"/>
              </a:lnSpc>
            </a:pPr>
            <a:r>
              <a:rPr lang="en-US" sz="2000">
                <a:latin typeface="Times New Roman" panose="02020603050405020304" charset="0"/>
                <a:cs typeface="Times New Roman" panose="02020603050405020304" charset="0"/>
              </a:rPr>
              <a:t>They developed a system in which user can request for the certificates online and user will be able to do the activities like raising complaints and suggestions. There are four roles Admin, Secretary, President and User. Admin will create the user id for the officials, and user will register himself and  If he want any application he will select the application and apply it.</a:t>
            </a:r>
            <a:endParaRPr lang="en-US" sz="2000">
              <a:latin typeface="Times New Roman" panose="02020603050405020304" charset="0"/>
              <a:cs typeface="Times New Roman" panose="02020603050405020304" charset="0"/>
            </a:endParaRPr>
          </a:p>
        </p:txBody>
      </p:sp>
      <p:sp>
        <p:nvSpPr>
          <p:cNvPr id="5" name="Text Box 4"/>
          <p:cNvSpPr txBox="1"/>
          <p:nvPr/>
        </p:nvSpPr>
        <p:spPr>
          <a:xfrm>
            <a:off x="1080770" y="4259580"/>
            <a:ext cx="10584815" cy="21685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nSpc>
                <a:spcPct val="150000"/>
              </a:lnSpc>
            </a:pPr>
            <a:r>
              <a:rPr lang="en-US" b="1">
                <a:latin typeface="Times New Roman" panose="02020603050405020304" charset="0"/>
                <a:cs typeface="Times New Roman" panose="02020603050405020304" charset="0"/>
              </a:rPr>
              <a:t>[2] Prof. S. D. Dhage, Prof. G. A. Ghone, Akash R. Bhojane, Prathamesh B. Thorat, Naim Y. Shaikh, </a:t>
            </a:r>
            <a:endParaRPr lang="en-US" b="1">
              <a:latin typeface="Times New Roman" panose="02020603050405020304" charset="0"/>
              <a:cs typeface="Times New Roman" panose="02020603050405020304" charset="0"/>
            </a:endParaRPr>
          </a:p>
          <a:p>
            <a:pPr>
              <a:lnSpc>
                <a:spcPct val="150000"/>
              </a:lnSpc>
            </a:pPr>
            <a:r>
              <a:rPr lang="en-US" b="1">
                <a:latin typeface="Times New Roman" panose="02020603050405020304" charset="0"/>
                <a:cs typeface="Times New Roman" panose="02020603050405020304" charset="0"/>
              </a:rPr>
              <a:t>“E-Gram Panchayat Management System”, International Journal for Scientific Research &amp; Development, 2018.</a:t>
            </a:r>
            <a:endParaRPr lang="en-US" b="1">
              <a:latin typeface="Times New Roman" panose="02020603050405020304" charset="0"/>
              <a:cs typeface="Times New Roman" panose="02020603050405020304" charset="0"/>
            </a:endParaRPr>
          </a:p>
          <a:p>
            <a:pPr>
              <a:lnSpc>
                <a:spcPct val="150000"/>
              </a:lnSpc>
            </a:pPr>
            <a:r>
              <a:rPr lang="en-US">
                <a:latin typeface="Times New Roman" panose="02020603050405020304" charset="0"/>
                <a:cs typeface="Times New Roman" panose="02020603050405020304" charset="0"/>
              </a:rPr>
              <a:t>This system is used for monitoring grama panchayath activities like maintaining all the details about the payments, and providing all the certificates in the site which are manually entered by the panchayath officials.</a:t>
            </a:r>
            <a:endParaRPr lang="en-US">
              <a:latin typeface="Times New Roman" panose="02020603050405020304" charset="0"/>
              <a:cs typeface="Times New Roman" panose="02020603050405020304" charset="0"/>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241" name="组合 1"/>
          <p:cNvGrpSpPr/>
          <p:nvPr/>
        </p:nvGrpSpPr>
        <p:grpSpPr>
          <a:xfrm>
            <a:off x="0" y="292100"/>
            <a:ext cx="4847590" cy="596900"/>
            <a:chOff x="0" y="177800"/>
            <a:chExt cx="4846734" cy="596900"/>
          </a:xfrm>
        </p:grpSpPr>
        <p:sp>
          <p:nvSpPr>
            <p:cNvPr id="3" name="矩形 2"/>
            <p:cNvSpPr/>
            <p:nvPr/>
          </p:nvSpPr>
          <p:spPr>
            <a:xfrm flipH="1">
              <a:off x="0" y="177800"/>
              <a:ext cx="596900" cy="5969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4" name="矩形 3"/>
            <p:cNvSpPr/>
            <p:nvPr/>
          </p:nvSpPr>
          <p:spPr>
            <a:xfrm flipH="1">
              <a:off x="669819" y="177800"/>
              <a:ext cx="127688" cy="596900"/>
            </a:xfrm>
            <a:prstGeom prst="rect">
              <a:avLst/>
            </a:prstGeom>
            <a:solidFill>
              <a:srgbClr val="F61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Arial" panose="020B0604020202020204" pitchFamily="34" charset="0"/>
                <a:cs typeface="+mn-cs"/>
              </a:endParaRPr>
            </a:p>
          </p:txBody>
        </p:sp>
        <p:sp>
          <p:nvSpPr>
            <p:cNvPr id="10244" name="文本框 4"/>
            <p:cNvSpPr txBox="1"/>
            <p:nvPr/>
          </p:nvSpPr>
          <p:spPr>
            <a:xfrm>
              <a:off x="870431" y="214630"/>
              <a:ext cx="3976303" cy="521970"/>
            </a:xfrm>
            <a:prstGeom prst="rect">
              <a:avLst/>
            </a:prstGeom>
            <a:noFill/>
            <a:ln w="9525">
              <a:noFill/>
            </a:ln>
          </p:spPr>
          <p:txBody>
            <a:bodyPr wrap="square" anchor="t" anchorCtr="0">
              <a:spAutoFit/>
            </a:bodyPr>
            <a:p>
              <a:r>
                <a:rPr lang="en-US" altLang="zh-CN" sz="2800" b="1" dirty="0">
                  <a:latin typeface="Arial" panose="020B0604020202020204" pitchFamily="34" charset="0"/>
                  <a:ea typeface="Arial" panose="020B0604020202020204" pitchFamily="34" charset="0"/>
                </a:rPr>
                <a:t>PROPOSED SYSTEM</a:t>
              </a:r>
              <a:endParaRPr lang="en-US" altLang="zh-CN" sz="2800" b="1" dirty="0">
                <a:latin typeface="Arial" panose="020B0604020202020204" pitchFamily="34" charset="0"/>
                <a:ea typeface="Arial" panose="020B0604020202020204" pitchFamily="34" charset="0"/>
              </a:endParaRPr>
            </a:p>
          </p:txBody>
        </p:sp>
      </p:grpSp>
      <p:sp>
        <p:nvSpPr>
          <p:cNvPr id="2" name="Text Box 1"/>
          <p:cNvSpPr txBox="1"/>
          <p:nvPr/>
        </p:nvSpPr>
        <p:spPr>
          <a:xfrm>
            <a:off x="870585" y="1721485"/>
            <a:ext cx="10461625" cy="3784600"/>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The Admin will create the login id and password for the officials. At first User will register himself, If he already registered then he will login into the system.</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User will pay the tax through the app/website, then at the backend the bot will  process the information and invoice of that payment will be sent to that user through email or text-message.</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User will request for a certificate and he will upload the application, the bot will categorize the user application using OCR technique, then the secretary will varify the application and send it to the PDO for the final varification, the PDO will digitally sign it and finish the process, then the bot automatically send the certificate to the particular user.</a:t>
            </a:r>
            <a:endParaRPr lang="en-US" sz="2000">
              <a:latin typeface="Times New Roman" panose="02020603050405020304" charset="0"/>
              <a:cs typeface="Times New Roman" panose="0202060305040502030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65505" y="844550"/>
            <a:ext cx="10460990" cy="5169535"/>
          </a:xfrm>
          <a:prstGeom prst="rect">
            <a:avLst/>
          </a:prstGeom>
          <a:noFill/>
        </p:spPr>
        <p:txBody>
          <a:bodyPr wrap="square" rtlCol="0">
            <a:spAutoFit/>
          </a:bodyPr>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sym typeface="+mn-ea"/>
              </a:rPr>
              <a:t>The secretary will generate the message about the new event, then the bot will send that message to all the users.</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sym typeface="+mn-ea"/>
              </a:rPr>
              <a:t>The official will post the details about the tenders, and the agents/contractors will apply for that tenders with quotation. Then the system will automatically generate the list of contractors with low cost tender quotation.</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sym typeface="+mn-ea"/>
              </a:rPr>
              <a:t>The graph/chart will be generated based on the parameters like number of projects that are completed in that ward, number of ongoing projects, number of benificiaries.</a:t>
            </a:r>
            <a:endParaRPr lang="en-US" sz="2000">
              <a:latin typeface="Times New Roman" panose="02020603050405020304" charset="0"/>
              <a:cs typeface="Times New Roman" panose="02020603050405020304" charset="0"/>
              <a:sym typeface="+mn-ea"/>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Secretary will organize the event live stream and then all the users will get notification about the event live stream.</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Secretary will post the pictures/details about the progress/completion of the project.</a:t>
            </a:r>
            <a:endParaRPr lang="en-US" sz="20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2000">
                <a:latin typeface="Times New Roman" panose="02020603050405020304" charset="0"/>
                <a:cs typeface="Times New Roman" panose="02020603050405020304" charset="0"/>
              </a:rPr>
              <a:t>Users can raise the complaint, feedback and suggestions.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untitled (2)"/>
          <p:cNvPicPr>
            <a:picLocks noChangeAspect="1"/>
          </p:cNvPicPr>
          <p:nvPr>
            <p:ph idx="1"/>
          </p:nvPr>
        </p:nvPicPr>
        <p:blipFill>
          <a:blip r:embed="rId1"/>
          <a:stretch>
            <a:fillRect/>
          </a:stretch>
        </p:blipFill>
        <p:spPr>
          <a:xfrm>
            <a:off x="885825" y="645795"/>
            <a:ext cx="10419715" cy="5307330"/>
          </a:xfrm>
          <a:prstGeom prst="rect">
            <a:avLst/>
          </a:prstGeom>
        </p:spPr>
      </p:pic>
      <p:sp>
        <p:nvSpPr>
          <p:cNvPr id="7" name="Text Box 6"/>
          <p:cNvSpPr txBox="1"/>
          <p:nvPr/>
        </p:nvSpPr>
        <p:spPr>
          <a:xfrm>
            <a:off x="4164330" y="123825"/>
            <a:ext cx="3862705" cy="521970"/>
          </a:xfrm>
          <a:prstGeom prst="rect">
            <a:avLst/>
          </a:prstGeom>
          <a:noFill/>
        </p:spPr>
        <p:txBody>
          <a:bodyPr wrap="square" rtlCol="0">
            <a:spAutoFit/>
          </a:bodyPr>
          <a:p>
            <a:pPr algn="ctr"/>
            <a:r>
              <a:rPr lang="en-US" sz="2800" b="1">
                <a:latin typeface="Times New Roman" panose="02020603050405020304" charset="0"/>
                <a:cs typeface="Times New Roman" panose="02020603050405020304" charset="0"/>
              </a:rPr>
              <a:t>Architecture</a:t>
            </a:r>
            <a:endParaRPr lang="en-US" sz="2800" b="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5582</Words>
  <Application>WPS Presentation</Application>
  <PresentationFormat>宽屏</PresentationFormat>
  <Paragraphs>107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Calibri</vt:lpstr>
      <vt:lpstr>Times New Roman</vt:lpstr>
      <vt:lpstr>Wingdings</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hp</cp:lastModifiedBy>
  <cp:revision>55</cp:revision>
  <dcterms:created xsi:type="dcterms:W3CDTF">2016-01-14T13:04:00Z</dcterms:created>
  <dcterms:modified xsi:type="dcterms:W3CDTF">2021-12-30T09:19:29Z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1033-11.2.0.10426</vt:lpwstr>
  </property>
  <property fmtid="{D5CDD505-2E9C-101B-9397-08002B2CF9AE}" pid="3" name="ICV">
    <vt:lpwstr>0CB4F700F151478C8C561AD51132D7B8</vt:lpwstr>
  </property>
</Properties>
</file>