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303" r:id="rId5"/>
    <p:sldId id="300" r:id="rId6"/>
    <p:sldId id="311" r:id="rId7"/>
    <p:sldId id="295" r:id="rId8"/>
    <p:sldId id="309" r:id="rId9"/>
    <p:sldId id="312" r:id="rId10"/>
    <p:sldId id="297" r:id="rId11"/>
    <p:sldId id="298" r:id="rId12"/>
    <p:sldId id="260" r:id="rId13"/>
    <p:sldId id="261" r:id="rId14"/>
    <p:sldId id="306" r:id="rId15"/>
    <p:sldId id="304" r:id="rId16"/>
    <p:sldId id="307" r:id="rId17"/>
    <p:sldId id="305" r:id="rId18"/>
    <p:sldId id="313" r:id="rId19"/>
    <p:sldId id="315" r:id="rId20"/>
    <p:sldId id="314" r:id="rId21"/>
    <p:sldId id="266" r:id="rId22"/>
    <p:sldId id="301" r:id="rId23"/>
    <p:sldId id="268" r:id="rId24"/>
    <p:sldId id="269" r:id="rId25"/>
    <p:sldId id="270" r:id="rId26"/>
    <p:sldId id="308" r:id="rId27"/>
    <p:sldId id="271" r:id="rId28"/>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50" autoAdjust="0"/>
    <p:restoredTop sz="94434" autoAdjust="0"/>
  </p:normalViewPr>
  <p:slideViewPr>
    <p:cSldViewPr snapToGrid="0">
      <p:cViewPr varScale="1">
        <p:scale>
          <a:sx n="70" d="100"/>
          <a:sy n="70" d="100"/>
        </p:scale>
        <p:origin x="115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BA623-CE4A-41AC-885E-3FDBBA3F0E28}" type="datetimeFigureOut">
              <a:rPr lang="en-IN" smtClean="0"/>
              <a:t>10-09-2022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3ECAE-54FB-4BD7-B091-880650A56B9A}" type="slidenum">
              <a:rPr lang="en-IN" smtClean="0"/>
              <a:t>‹#›</a:t>
            </a:fld>
            <a:endParaRPr lang="en-IN"/>
          </a:p>
        </p:txBody>
      </p:sp>
    </p:spTree>
    <p:extLst>
      <p:ext uri="{BB962C8B-B14F-4D97-AF65-F5344CB8AC3E}">
        <p14:creationId xmlns:p14="http://schemas.microsoft.com/office/powerpoint/2010/main" val="323825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3ECAE-54FB-4BD7-B091-880650A56B9A}" type="slidenum">
              <a:rPr lang="en-IN" smtClean="0"/>
              <a:t>1</a:t>
            </a:fld>
            <a:endParaRPr lang="en-IN"/>
          </a:p>
        </p:txBody>
      </p:sp>
    </p:spTree>
    <p:extLst>
      <p:ext uri="{BB962C8B-B14F-4D97-AF65-F5344CB8AC3E}">
        <p14:creationId xmlns:p14="http://schemas.microsoft.com/office/powerpoint/2010/main" val="336865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DA150-B90D-40A1-B87F-BDA7E10C4AD4}" type="datetime1">
              <a:rPr lang="en-IN" smtClean="0">
                <a:solidFill>
                  <a:prstClr val="black">
                    <a:tint val="75000"/>
                  </a:prstClr>
                </a:solidFill>
              </a:rPr>
              <a:pPr/>
              <a:t>10-09-2022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6479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3B2601-30C2-4F1F-9266-C2B80AD05680}" type="datetime1">
              <a:rPr lang="en-IN" smtClean="0">
                <a:solidFill>
                  <a:prstClr val="black">
                    <a:tint val="75000"/>
                  </a:prstClr>
                </a:solidFill>
              </a:rPr>
              <a:pPr/>
              <a:t>10-09-2022</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CAE0E1-5C16-469C-80A6-45E1950F1503}" type="slidenum">
              <a:rPr lang="en-IN" smtClean="0">
                <a:solidFill>
                  <a:prstClr val="black">
                    <a:tint val="75000"/>
                  </a:prstClr>
                </a:solidFill>
              </a:rPr>
              <a:pPr/>
              <a:t>‹#›</a:t>
            </a:fld>
            <a:endParaRPr lang="en-IN">
              <a:solidFill>
                <a:prstClr val="black">
                  <a:tint val="75000"/>
                </a:prstClr>
              </a:solidFill>
            </a:endParaRPr>
          </a:p>
        </p:txBody>
      </p:sp>
      <p:sp>
        <p:nvSpPr>
          <p:cNvPr id="7" name="Rectangle 6"/>
          <p:cNvSpPr/>
          <p:nvPr userDrawn="1"/>
        </p:nvSpPr>
        <p:spPr>
          <a:xfrm>
            <a:off x="0" y="639157"/>
            <a:ext cx="9144000" cy="6210670"/>
          </a:xfrm>
          <a:prstGeom prst="rect">
            <a:avLst/>
          </a:prstGeom>
          <a:blipFill dpi="0" rotWithShape="1">
            <a:blip r:embed="rId3">
              <a:extLst>
                <a:ext uri="{BEBA8EAE-BF5A-486C-A8C5-ECC9F3942E4B}">
                  <a14:imgProps xmlns:a14="http://schemas.microsoft.com/office/drawing/2010/main">
                    <a14:imgLayer r:embed="rId4">
                      <a14:imgEffect>
                        <a14:sharpenSoften amount="2000"/>
                      </a14:imgEffect>
                      <a14:imgEffect>
                        <a14:saturation sat="0"/>
                      </a14:imgEffect>
                      <a14:imgEffect>
                        <a14:brightnessContrast bright="6000" contrast="32000"/>
                      </a14:imgEffect>
                    </a14:imgLayer>
                  </a14:imgProps>
                </a:ext>
              </a:extLst>
            </a:blip>
            <a:srcRect/>
            <a:tile tx="0" ty="0" sx="100000" sy="100000" flip="none" algn="tl"/>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p:cNvSpPr txBox="1">
            <a:spLocks noChangeArrowheads="1"/>
          </p:cNvSpPr>
          <p:nvPr userDrawn="1"/>
        </p:nvSpPr>
        <p:spPr bwMode="auto">
          <a:xfrm>
            <a:off x="0" y="-26713"/>
            <a:ext cx="9144000" cy="64633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spcAft>
                <a:spcPts val="200"/>
              </a:spcAft>
              <a:defRPr/>
            </a:pPr>
            <a:r>
              <a:rPr lang="en-US" sz="3600" b="1" dirty="0">
                <a:ln w="10541" cmpd="sng">
                  <a:solidFill>
                    <a:srgbClr val="5B9BD5">
                      <a:shade val="88000"/>
                      <a:satMod val="110000"/>
                    </a:srgbClr>
                  </a:solidFill>
                  <a:prstDash val="solid"/>
                </a:ln>
                <a:solidFill>
                  <a:srgbClr val="FF0000"/>
                </a:solidFill>
                <a:latin typeface="Lucida Sans" pitchFamily="34" charset="0"/>
              </a:rPr>
              <a:t>BMS</a:t>
            </a:r>
            <a:r>
              <a:rPr lang="en-US" sz="2700" b="1" dirty="0">
                <a:ln w="10541" cmpd="sng">
                  <a:solidFill>
                    <a:srgbClr val="5B9BD5">
                      <a:shade val="88000"/>
                      <a:satMod val="110000"/>
                    </a:srgbClr>
                  </a:solidFill>
                  <a:prstDash val="solid"/>
                </a:ln>
                <a:solidFill>
                  <a:srgbClr val="FF0000"/>
                </a:solidFill>
                <a:latin typeface="Lucida Sans" pitchFamily="34" charset="0"/>
              </a:rPr>
              <a:t> </a:t>
            </a:r>
            <a:r>
              <a:rPr lang="en-US" sz="2000" b="1" dirty="0">
                <a:ln w="10541" cmpd="sng">
                  <a:solidFill>
                    <a:srgbClr val="5B9BD5">
                      <a:shade val="88000"/>
                      <a:satMod val="110000"/>
                    </a:srgbClr>
                  </a:solidFill>
                  <a:prstDash val="solid"/>
                </a:ln>
                <a:solidFill>
                  <a:srgbClr val="002060"/>
                </a:solidFill>
                <a:latin typeface="Lucida Sans" pitchFamily="34" charset="0"/>
              </a:rPr>
              <a:t>INSTITUTE OF TECHNOLOGY AND MANAGEMENT</a:t>
            </a:r>
            <a:endParaRPr lang="en-US" b="1" dirty="0">
              <a:ln w="10541" cmpd="sng">
                <a:solidFill>
                  <a:srgbClr val="5B9BD5">
                    <a:shade val="88000"/>
                    <a:satMod val="110000"/>
                  </a:srgbClr>
                </a:solidFill>
                <a:prstDash val="solid"/>
              </a:ln>
              <a:solidFill>
                <a:srgbClr val="002060"/>
              </a:solidFill>
              <a:latin typeface="Lucida Sans" pitchFamily="34" charset="0"/>
            </a:endParaRPr>
          </a:p>
        </p:txBody>
      </p:sp>
      <p:pic>
        <p:nvPicPr>
          <p:cNvPr id="10" name="Picture 9" descr="C:\Users\Placement\Downloads\Logos\BMSIT LOGO Sept 2015.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9148" y="17783"/>
            <a:ext cx="628128" cy="57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Image result for india"/>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19693" r="16352" b="17179"/>
          <a:stretch/>
        </p:blipFill>
        <p:spPr bwMode="auto">
          <a:xfrm>
            <a:off x="8503509" y="103921"/>
            <a:ext cx="461587" cy="48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201780"/>
      </p:ext>
    </p:extLst>
  </p:cSld>
  <p:clrMap bg1="lt1" tx1="dk1" bg2="lt2" tx2="dk2" accent1="accent1" accent2="accent2" accent3="accent3" accent4="accent4" accent5="accent5" accent6="accent6" hlink="hlink" folHlink="folHlink"/>
  <p:sldLayoutIdLst>
    <p:sldLayoutId id="2147483675" r:id="rId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1</a:t>
            </a:fld>
            <a:endParaRPr lang="en-IN" dirty="0">
              <a:solidFill>
                <a:prstClr val="black">
                  <a:tint val="75000"/>
                </a:prstClr>
              </a:solidFill>
            </a:endParaRPr>
          </a:p>
        </p:txBody>
      </p:sp>
      <p:sp>
        <p:nvSpPr>
          <p:cNvPr id="4" name="TextBox 3">
            <a:extLst>
              <a:ext uri="{FF2B5EF4-FFF2-40B4-BE49-F238E27FC236}">
                <a16:creationId xmlns:a16="http://schemas.microsoft.com/office/drawing/2014/main" xmlns="" id="{EA09FE5B-2655-43F0-B192-745CD687E672}"/>
              </a:ext>
            </a:extLst>
          </p:cNvPr>
          <p:cNvSpPr txBox="1"/>
          <p:nvPr/>
        </p:nvSpPr>
        <p:spPr>
          <a:xfrm>
            <a:off x="1390262" y="818350"/>
            <a:ext cx="6410130" cy="646331"/>
          </a:xfrm>
          <a:prstGeom prst="rect">
            <a:avLst/>
          </a:prstGeom>
          <a:noFill/>
        </p:spPr>
        <p:txBody>
          <a:bodyPr wrap="square" rtlCol="0">
            <a:spAutoFit/>
          </a:bodyPr>
          <a:lstStyle/>
          <a:p>
            <a:pPr algn="ctr"/>
            <a:r>
              <a:rPr lang="en-US" sz="3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Project Presentation </a:t>
            </a:r>
          </a:p>
        </p:txBody>
      </p:sp>
      <p:sp>
        <p:nvSpPr>
          <p:cNvPr id="5" name="TextBox 4">
            <a:extLst>
              <a:ext uri="{FF2B5EF4-FFF2-40B4-BE49-F238E27FC236}">
                <a16:creationId xmlns:a16="http://schemas.microsoft.com/office/drawing/2014/main" xmlns="" id="{C4994549-BC9A-4344-BABB-51E253B94BA0}"/>
              </a:ext>
            </a:extLst>
          </p:cNvPr>
          <p:cNvSpPr txBox="1"/>
          <p:nvPr/>
        </p:nvSpPr>
        <p:spPr>
          <a:xfrm>
            <a:off x="438963" y="1724687"/>
            <a:ext cx="8312728" cy="1384995"/>
          </a:xfrm>
          <a:prstGeom prst="rect">
            <a:avLst/>
          </a:prstGeom>
          <a:noFill/>
        </p:spPr>
        <p:txBody>
          <a:bodyPr wrap="square" rtlCol="0">
            <a:spAutoFit/>
          </a:bodyPr>
          <a:lstStyle/>
          <a:p>
            <a:endParaRPr lang="en-US" sz="2800" dirty="0"/>
          </a:p>
          <a:p>
            <a:pPr algn="ctr"/>
            <a:r>
              <a:rPr lang="en-US" sz="2800" dirty="0"/>
              <a:t> </a:t>
            </a:r>
            <a:r>
              <a:rPr lang="en-US" sz="2800" b="1" dirty="0">
                <a:solidFill>
                  <a:schemeClr val="accent1">
                    <a:lumMod val="75000"/>
                  </a:schemeClr>
                </a:solidFill>
                <a:latin typeface="Times New Roman" panose="02020603050405020304" pitchFamily="18" charset="0"/>
                <a:cs typeface="Times New Roman" panose="02020603050405020304" pitchFamily="18" charset="0"/>
              </a:rPr>
              <a:t>IOT based solution for Waste Management &amp; Parking System for future Smart </a:t>
            </a:r>
            <a:r>
              <a:rPr lang="en-US" sz="2800" b="1" dirty="0" smtClean="0">
                <a:solidFill>
                  <a:schemeClr val="accent1">
                    <a:lumMod val="75000"/>
                  </a:schemeClr>
                </a:solidFill>
                <a:latin typeface="Times New Roman" panose="02020603050405020304" pitchFamily="18" charset="0"/>
                <a:cs typeface="Times New Roman" panose="02020603050405020304" pitchFamily="18" charset="0"/>
              </a:rPr>
              <a:t>City</a:t>
            </a:r>
            <a:endParaRPr lang="en-IN" sz="2800" dirty="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9814D415-EEEF-4812-B084-141325F256F4}"/>
              </a:ext>
            </a:extLst>
          </p:cNvPr>
          <p:cNvSpPr txBox="1"/>
          <p:nvPr/>
        </p:nvSpPr>
        <p:spPr>
          <a:xfrm>
            <a:off x="1081497" y="4342947"/>
            <a:ext cx="7027659" cy="1938992"/>
          </a:xfrm>
          <a:prstGeom prst="rect">
            <a:avLst/>
          </a:prstGeom>
          <a:noFill/>
        </p:spPr>
        <p:txBody>
          <a:bodyPr wrap="square" rtlCol="0">
            <a:spAutoFit/>
          </a:bodyPr>
          <a:lstStyle/>
          <a:p>
            <a:pPr algn="ctr"/>
            <a:r>
              <a:rPr lang="en-US" sz="20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Presented By</a:t>
            </a:r>
            <a:r>
              <a:rPr lang="en-US" sz="2000" b="1" dirty="0" smtClean="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a:t>
            </a:r>
          </a:p>
          <a:p>
            <a:pPr algn="ctr"/>
            <a:endParaRPr lang="en-US" sz="1600" b="1" dirty="0" smtClean="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ctr"/>
            <a:endParaRPr lang="en-US" sz="16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ctr"/>
            <a:endPar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gn="ctr"/>
            <a:r>
              <a:rPr lang="en-US" b="1" dirty="0" smtClean="0">
                <a:latin typeface="Times New Roman" panose="02020603050405020304" pitchFamily="18" charset="0"/>
                <a:ea typeface="Cambria" panose="02040503050406030204" pitchFamily="18" charset="0"/>
                <a:cs typeface="Times New Roman" panose="02020603050405020304" pitchFamily="18" charset="0"/>
              </a:rPr>
              <a:t>PRAJWAL </a:t>
            </a:r>
            <a:r>
              <a:rPr lang="en-US" b="1" dirty="0" smtClean="0">
                <a:latin typeface="Times New Roman" panose="02020603050405020304" pitchFamily="18" charset="0"/>
                <a:ea typeface="Cambria" panose="02040503050406030204" pitchFamily="18" charset="0"/>
                <a:cs typeface="Times New Roman" panose="02020603050405020304" pitchFamily="18" charset="0"/>
              </a:rPr>
              <a:t>MK</a:t>
            </a:r>
            <a:r>
              <a:rPr lang="en-US" b="1" dirty="0">
                <a:latin typeface="Times New Roman" panose="02020603050405020304" pitchFamily="18" charset="0"/>
                <a:ea typeface="Cambria" panose="02040503050406030204" pitchFamily="18" charset="0"/>
                <a:cs typeface="Times New Roman" panose="02020603050405020304" pitchFamily="18" charset="0"/>
              </a:rPr>
              <a:t>			</a:t>
            </a:r>
            <a:r>
              <a:rPr lang="en-US" b="1" dirty="0" smtClean="0">
                <a:latin typeface="Times New Roman" panose="02020603050405020304" pitchFamily="18" charset="0"/>
                <a:ea typeface="Cambria" panose="02040503050406030204" pitchFamily="18" charset="0"/>
                <a:cs typeface="Times New Roman" panose="02020603050405020304" pitchFamily="18" charset="0"/>
              </a:rPr>
              <a:t>1BY19IS407</a:t>
            </a:r>
            <a:endParaRPr lang="en-US" b="1" dirty="0">
              <a:latin typeface="Times New Roman" panose="02020603050405020304" pitchFamily="18" charset="0"/>
              <a:ea typeface="Cambria" panose="02040503050406030204" pitchFamily="18" charset="0"/>
              <a:cs typeface="Times New Roman" panose="02020603050405020304" pitchFamily="18" charset="0"/>
            </a:endParaRPr>
          </a:p>
          <a:p>
            <a:pPr algn="ct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algn="ctr"/>
            <a:endParaRPr lang="en-IN"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034495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10</a:t>
            </a:fld>
            <a:endParaRPr lang="en-IN">
              <a:solidFill>
                <a:prstClr val="black">
                  <a:tint val="75000"/>
                </a:prstClr>
              </a:solidFill>
            </a:endParaRPr>
          </a:p>
        </p:txBody>
      </p:sp>
      <p:sp>
        <p:nvSpPr>
          <p:cNvPr id="4"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PATENT SEARCH</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0446785"/>
              </p:ext>
            </p:extLst>
          </p:nvPr>
        </p:nvGraphicFramePr>
        <p:xfrm>
          <a:off x="122830" y="1334279"/>
          <a:ext cx="9006669" cy="5387197"/>
        </p:xfrm>
        <a:graphic>
          <a:graphicData uri="http://schemas.openxmlformats.org/drawingml/2006/table">
            <a:tbl>
              <a:tblPr firstRow="1" bandRow="1"/>
              <a:tblGrid>
                <a:gridCol w="704959">
                  <a:extLst>
                    <a:ext uri="{9D8B030D-6E8A-4147-A177-3AD203B41FA5}">
                      <a16:colId xmlns:a16="http://schemas.microsoft.com/office/drawing/2014/main" xmlns="" val="2056594662"/>
                    </a:ext>
                  </a:extLst>
                </a:gridCol>
                <a:gridCol w="2652390">
                  <a:extLst>
                    <a:ext uri="{9D8B030D-6E8A-4147-A177-3AD203B41FA5}">
                      <a16:colId xmlns:a16="http://schemas.microsoft.com/office/drawing/2014/main" xmlns="" val="4115030311"/>
                    </a:ext>
                  </a:extLst>
                </a:gridCol>
                <a:gridCol w="5649320">
                  <a:extLst>
                    <a:ext uri="{9D8B030D-6E8A-4147-A177-3AD203B41FA5}">
                      <a16:colId xmlns:a16="http://schemas.microsoft.com/office/drawing/2014/main" xmlns="" val="3328428089"/>
                    </a:ext>
                  </a:extLst>
                </a:gridCol>
              </a:tblGrid>
              <a:tr h="810178">
                <a:tc>
                  <a:txBody>
                    <a:bodyPr/>
                    <a:lstStyle/>
                    <a:p>
                      <a:r>
                        <a:rPr lang="en-US" sz="1600" b="1" dirty="0" smtClean="0"/>
                        <a:t>SL NO</a:t>
                      </a:r>
                      <a:endParaRPr lang="en-US" sz="1600" b="1" dirty="0"/>
                    </a:p>
                  </a:txBody>
                  <a:tcPr/>
                </a:tc>
                <a:tc>
                  <a:txBody>
                    <a:bodyPr/>
                    <a:lstStyle/>
                    <a:p>
                      <a:r>
                        <a:rPr lang="en-US" sz="1600" b="1" dirty="0" smtClean="0"/>
                        <a:t>              PATENT SEARCH</a:t>
                      </a:r>
                      <a:endParaRPr lang="en-US" sz="1600" b="1"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1" dirty="0" smtClean="0"/>
                        <a:t>                                          </a:t>
                      </a:r>
                      <a:r>
                        <a:rPr lang="en-US" sz="1600" b="1" dirty="0" smtClean="0"/>
                        <a:t>MAJOR FINDINGS</a:t>
                      </a:r>
                    </a:p>
                    <a:p>
                      <a:endParaRPr lang="en-US" sz="1400" b="1" dirty="0"/>
                    </a:p>
                  </a:txBody>
                  <a:tcPr/>
                </a:tc>
                <a:extLst>
                  <a:ext uri="{0D108BD9-81ED-4DB2-BD59-A6C34878D82A}">
                    <a16:rowId xmlns:a16="http://schemas.microsoft.com/office/drawing/2014/main" xmlns="" val="339479495"/>
                  </a:ext>
                </a:extLst>
              </a:tr>
              <a:tr h="2716480">
                <a:tc>
                  <a:txBody>
                    <a:bodyPr/>
                    <a:lstStyle/>
                    <a:p>
                      <a:pPr algn="ctr"/>
                      <a:endParaRPr lang="en-US" b="1" dirty="0" smtClean="0"/>
                    </a:p>
                    <a:p>
                      <a:pPr algn="ctr"/>
                      <a:endParaRPr lang="en-US" b="1" dirty="0" smtClean="0"/>
                    </a:p>
                    <a:p>
                      <a:pPr algn="ctr"/>
                      <a:endParaRPr lang="en-US" b="1" dirty="0" smtClean="0"/>
                    </a:p>
                    <a:p>
                      <a:pPr algn="ctr"/>
                      <a:r>
                        <a:rPr lang="en-US" sz="2000" b="1" dirty="0" smtClean="0"/>
                        <a:t>1</a:t>
                      </a:r>
                      <a:endParaRPr lang="en-US" sz="2000" b="1" dirty="0"/>
                    </a:p>
                  </a:txBody>
                  <a:tcPr/>
                </a:tc>
                <a:tc>
                  <a:txBody>
                    <a:bodyPr/>
                    <a:lstStyle/>
                    <a:p>
                      <a:endParaRPr lang="en-US" sz="16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endParaRPr lang="en-US" sz="16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r>
                        <a:rPr lang="en-US" sz="16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Landfill waste management process </a:t>
                      </a:r>
                    </a:p>
                    <a:p>
                      <a:endParaRPr lang="en-US" sz="16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r>
                        <a:rPr lang="en-US" sz="16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By -  Stanley M. </a:t>
                      </a:r>
                      <a:r>
                        <a:rPr lang="en-US" sz="1600" b="1"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Kozak</a:t>
                      </a:r>
                      <a:r>
                        <a:rPr lang="en-US" sz="16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txBody>
                  <a:tcPr/>
                </a:tc>
                <a:tc>
                  <a:txBody>
                    <a:bodyPr/>
                    <a:lstStyle/>
                    <a:p>
                      <a:pPr marL="0" indent="0" algn="just">
                        <a:buFont typeface="+mj-lt"/>
                        <a:buNone/>
                      </a:pPr>
                      <a:r>
                        <a:rPr lang="en-US" sz="18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A process for reducing waste material for use with household and other landfill waste material at a landfill waste management site is described. The process reduces the volume of waste material in the landfill site, prevents contamination of the ground soil, allows for the natural breakdown of the organic components of the waste material and allows for the recycling of some or all of the waste material. </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37948362"/>
                  </a:ext>
                </a:extLst>
              </a:tr>
              <a:tr h="1860539">
                <a:tc>
                  <a:txBody>
                    <a:bodyPr/>
                    <a:lstStyle/>
                    <a:p>
                      <a:pPr algn="ctr"/>
                      <a:endParaRPr lang="en-US" b="1" dirty="0" smtClean="0"/>
                    </a:p>
                    <a:p>
                      <a:pPr algn="ctr"/>
                      <a:endParaRPr lang="en-US" b="1" dirty="0" smtClean="0"/>
                    </a:p>
                    <a:p>
                      <a:pPr algn="ctr"/>
                      <a:r>
                        <a:rPr lang="en-US" sz="2000" b="1" dirty="0" smtClean="0"/>
                        <a:t>2</a:t>
                      </a:r>
                      <a:endParaRPr lang="en-US" sz="2000" b="1" dirty="0"/>
                    </a:p>
                  </a:txBody>
                  <a:tcPr/>
                </a:tc>
                <a:tc>
                  <a:txBody>
                    <a:bodyPr/>
                    <a:lstStyle/>
                    <a:p>
                      <a:endParaRPr lang="en-US" sz="16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r>
                        <a:rPr lang="en-US" sz="16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Parking space notification device and method. </a:t>
                      </a:r>
                    </a:p>
                    <a:p>
                      <a:endParaRPr lang="en-US" sz="16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By</a:t>
                      </a:r>
                      <a:r>
                        <a:rPr lang="en-US" sz="1800" b="1" baseline="0" dirty="0" smtClean="0">
                          <a:latin typeface="Times New Roman" panose="02020603050405020304" pitchFamily="18" charset="0"/>
                          <a:cs typeface="Times New Roman" panose="02020603050405020304" pitchFamily="18" charset="0"/>
                        </a:rPr>
                        <a:t> - </a:t>
                      </a:r>
                      <a:r>
                        <a:rPr lang="en-US" sz="1600" b="1"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Nac</a:t>
                      </a:r>
                      <a:r>
                        <a:rPr lang="en-US" sz="16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Dong Kim </a:t>
                      </a:r>
                      <a:endParaRPr lang="en-US" sz="1800" b="1" dirty="0">
                        <a:latin typeface="Times New Roman" panose="02020603050405020304" pitchFamily="18" charset="0"/>
                        <a:cs typeface="Times New Roman" panose="02020603050405020304" pitchFamily="18" charset="0"/>
                      </a:endParaRPr>
                    </a:p>
                  </a:txBody>
                  <a:tcPr/>
                </a:tc>
                <a:tc>
                  <a:txBody>
                    <a:bodyPr/>
                    <a:lstStyle/>
                    <a:p>
                      <a:pPr marL="0" indent="0" algn="just">
                        <a:buFont typeface="+mj-lt"/>
                        <a:buNone/>
                      </a:pPr>
                      <a:r>
                        <a:rPr lang="en-US" sz="18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The present invention relates to a parking space notification device and method, and more particularly, to a parking space notification device and method for continuously checking a parking space using leaving or entering information of a vehicle after searching for the parking space</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10180118"/>
                  </a:ext>
                </a:extLst>
              </a:tr>
            </a:tbl>
          </a:graphicData>
        </a:graphic>
      </p:graphicFrame>
    </p:spTree>
    <p:extLst>
      <p:ext uri="{BB962C8B-B14F-4D97-AF65-F5344CB8AC3E}">
        <p14:creationId xmlns:p14="http://schemas.microsoft.com/office/powerpoint/2010/main" val="3361586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9809" y="1738332"/>
            <a:ext cx="4012442" cy="1441596"/>
          </a:xfrm>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System Requirements </a:t>
            </a:r>
            <a:r>
              <a:rPr lang="en-US" sz="2400" b="1" dirty="0" smtClean="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Arduino </a:t>
            </a:r>
            <a:r>
              <a:rPr lang="en-US" sz="2000" dirty="0">
                <a:solidFill>
                  <a:schemeClr val="tx1"/>
                </a:solidFill>
                <a:latin typeface="Times New Roman" panose="02020603050405020304" pitchFamily="18" charset="0"/>
                <a:cs typeface="Times New Roman" panose="02020603050405020304" pitchFamily="18" charset="0"/>
              </a:rPr>
              <a:t>IDE</a:t>
            </a:r>
          </a:p>
          <a:p>
            <a:pPr marL="342900"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Embedded </a:t>
            </a:r>
            <a:r>
              <a:rPr lang="en-US" sz="2000" dirty="0">
                <a:solidFill>
                  <a:schemeClr val="tx1"/>
                </a:solidFill>
                <a:latin typeface="Times New Roman" panose="02020603050405020304" pitchFamily="18" charset="0"/>
                <a:cs typeface="Times New Roman" panose="02020603050405020304" pitchFamily="18" charset="0"/>
              </a:rPr>
              <a:t>C</a:t>
            </a:r>
          </a:p>
          <a:p>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11</a:t>
            </a:fld>
            <a:endParaRPr lang="en-IN">
              <a:solidFill>
                <a:prstClr val="black">
                  <a:tint val="75000"/>
                </a:prstClr>
              </a:solidFill>
            </a:endParaRPr>
          </a:p>
        </p:txBody>
      </p:sp>
      <p:sp>
        <p:nvSpPr>
          <p:cNvPr id="4"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SYSTEM REQUIREMENTS</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sp>
        <p:nvSpPr>
          <p:cNvPr id="5" name="Rectangle 4"/>
          <p:cNvSpPr/>
          <p:nvPr/>
        </p:nvSpPr>
        <p:spPr>
          <a:xfrm>
            <a:off x="859809" y="3340141"/>
            <a:ext cx="5707323" cy="3016210"/>
          </a:xfrm>
          <a:prstGeom prst="rect">
            <a:avLst/>
          </a:prstGeom>
        </p:spPr>
        <p:txBody>
          <a:bodyPr wrap="square">
            <a:spAutoFit/>
          </a:bodyPr>
          <a:lstStyle/>
          <a:p>
            <a:r>
              <a:rPr lang="en-US" sz="2800" b="1" dirty="0">
                <a:solidFill>
                  <a:srgbClr val="000000"/>
                </a:solidFill>
                <a:latin typeface="Times New Roman" panose="02020603050405020304" pitchFamily="18" charset="0"/>
              </a:rPr>
              <a:t>Hardware Requirements</a:t>
            </a:r>
            <a:r>
              <a:rPr lang="en-US" sz="2800" b="1" dirty="0" smtClean="0">
                <a:solidFill>
                  <a:srgbClr val="000000"/>
                </a:solidFill>
                <a:latin typeface="Times New Roman" panose="02020603050405020304" pitchFamily="18" charset="0"/>
              </a:rPr>
              <a:t>:</a:t>
            </a:r>
            <a:endParaRPr lang="en-US" sz="2800" dirty="0" smtClean="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GSM(global </a:t>
            </a:r>
            <a:r>
              <a:rPr lang="en-US" dirty="0">
                <a:solidFill>
                  <a:srgbClr val="000000"/>
                </a:solidFill>
                <a:latin typeface="Times New Roman" panose="02020603050405020304" pitchFamily="18" charset="0"/>
              </a:rPr>
              <a:t>system for mobile) </a:t>
            </a:r>
            <a:endParaRPr lang="en-US" dirty="0" smtClean="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5v Battery</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ESP Controller</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IR </a:t>
            </a:r>
            <a:r>
              <a:rPr lang="en-US" dirty="0">
                <a:solidFill>
                  <a:srgbClr val="000000"/>
                </a:solidFill>
                <a:latin typeface="Times New Roman" panose="02020603050405020304" pitchFamily="18" charset="0"/>
              </a:rPr>
              <a:t>sensors</a:t>
            </a: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Wi-Fi</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lads</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channel </a:t>
            </a:r>
            <a:r>
              <a:rPr lang="en-US" dirty="0">
                <a:solidFill>
                  <a:srgbClr val="000000"/>
                </a:solidFill>
                <a:latin typeface="Times New Roman" panose="02020603050405020304" pitchFamily="18" charset="0"/>
              </a:rPr>
              <a:t>relay board</a:t>
            </a:r>
          </a:p>
          <a:p>
            <a:pPr marL="285750" indent="-285750">
              <a:buFont typeface="Arial" panose="020B0604020202020204" pitchFamily="34" charset="0"/>
              <a:buChar char="•"/>
            </a:pPr>
            <a:r>
              <a:rPr lang="en-US" dirty="0" smtClean="0">
                <a:solidFill>
                  <a:srgbClr val="000000"/>
                </a:solidFill>
                <a:latin typeface="Times New Roman" panose="02020603050405020304" pitchFamily="18" charset="0"/>
              </a:rPr>
              <a:t>Android </a:t>
            </a:r>
            <a:r>
              <a:rPr lang="en-US" dirty="0">
                <a:solidFill>
                  <a:srgbClr val="000000"/>
                </a:solidFill>
                <a:latin typeface="Times New Roman" panose="02020603050405020304" pitchFamily="18" charset="0"/>
              </a:rPr>
              <a:t>smart phone</a:t>
            </a:r>
          </a:p>
        </p:txBody>
      </p:sp>
    </p:spTree>
    <p:extLst>
      <p:ext uri="{BB962C8B-B14F-4D97-AF65-F5344CB8AC3E}">
        <p14:creationId xmlns:p14="http://schemas.microsoft.com/office/powerpoint/2010/main" val="2076223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SYSTEM ARCHITECTURE</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172" y="1506940"/>
            <a:ext cx="7800975" cy="5181600"/>
          </a:xfrm>
          <a:prstGeom prst="rect">
            <a:avLst/>
          </a:prstGeom>
        </p:spPr>
      </p:pic>
      <p:cxnSp>
        <p:nvCxnSpPr>
          <p:cNvPr id="6" name="Straight Arrow Connector 5"/>
          <p:cNvCxnSpPr/>
          <p:nvPr/>
        </p:nvCxnSpPr>
        <p:spPr>
          <a:xfrm>
            <a:off x="6509982" y="3029803"/>
            <a:ext cx="368490" cy="395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7729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13</a:t>
            </a:fld>
            <a:endParaRPr lang="en-IN" dirty="0">
              <a:solidFill>
                <a:prstClr val="black">
                  <a:tint val="75000"/>
                </a:prstClr>
              </a:solidFill>
            </a:endParaRPr>
          </a:p>
        </p:txBody>
      </p:sp>
      <p:sp>
        <p:nvSpPr>
          <p:cNvPr id="8"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a:ln w="10541" cmpd="sng">
                  <a:solidFill>
                    <a:srgbClr val="5B9BD5">
                      <a:shade val="88000"/>
                      <a:satMod val="110000"/>
                    </a:srgbClr>
                  </a:solidFill>
                  <a:prstDash val="solid"/>
                </a:ln>
                <a:solidFill>
                  <a:schemeClr val="tx1"/>
                </a:solidFill>
                <a:latin typeface="Cambria" pitchFamily="18" charset="0"/>
              </a:rPr>
              <a:t>MODULE IMPLEMENTATION</a:t>
            </a:r>
          </a:p>
        </p:txBody>
      </p:sp>
      <p:sp>
        <p:nvSpPr>
          <p:cNvPr id="4" name="Rectangle 3"/>
          <p:cNvSpPr/>
          <p:nvPr/>
        </p:nvSpPr>
        <p:spPr>
          <a:xfrm>
            <a:off x="628650" y="2044821"/>
            <a:ext cx="6229350" cy="1200329"/>
          </a:xfrm>
          <a:prstGeom prst="rect">
            <a:avLst/>
          </a:prstGeom>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sym typeface="+mn-ea"/>
              </a:rPr>
              <a:t>Dustbin</a:t>
            </a:r>
            <a:r>
              <a:rPr lang="en-IN" altLang="en-US" sz="2400" b="1" dirty="0">
                <a:latin typeface="Times New Roman" panose="02020603050405020304" pitchFamily="18" charset="0"/>
                <a:cs typeface="Times New Roman" panose="02020603050405020304" pitchFamily="18" charset="0"/>
                <a:sym typeface="+mn-ea"/>
              </a:rPr>
              <a:t> (Waste management)</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sym typeface="+mn-ea"/>
              </a:rPr>
              <a:t>Parking</a:t>
            </a:r>
            <a:r>
              <a:rPr lang="en-IN" altLang="en-US" sz="2400" b="1" dirty="0">
                <a:latin typeface="Times New Roman" panose="02020603050405020304" pitchFamily="18" charset="0"/>
                <a:cs typeface="Times New Roman" panose="02020603050405020304" pitchFamily="18" charset="0"/>
                <a:sym typeface="+mn-ea"/>
              </a:rPr>
              <a:t> </a:t>
            </a:r>
            <a:r>
              <a:rPr lang="en-IN" altLang="en-US" sz="2400" b="1" dirty="0" smtClean="0">
                <a:latin typeface="Times New Roman" panose="02020603050405020304" pitchFamily="18" charset="0"/>
                <a:cs typeface="Times New Roman" panose="02020603050405020304" pitchFamily="18" charset="0"/>
                <a:sym typeface="+mn-ea"/>
              </a:rPr>
              <a:t>management.</a:t>
            </a:r>
            <a:endParaRPr lang="en-IN" altLang="en-US" sz="2400" b="1"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1234486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14</a:t>
            </a:fld>
            <a:endParaRPr lang="en-IN">
              <a:solidFill>
                <a:prstClr val="black">
                  <a:tint val="75000"/>
                </a:prstClr>
              </a:solidFill>
            </a:endParaRPr>
          </a:p>
        </p:txBody>
      </p:sp>
      <p:sp>
        <p:nvSpPr>
          <p:cNvPr id="4" name="Rectangle 3"/>
          <p:cNvSpPr/>
          <p:nvPr/>
        </p:nvSpPr>
        <p:spPr>
          <a:xfrm>
            <a:off x="628650" y="1451423"/>
            <a:ext cx="7886700" cy="3447098"/>
          </a:xfrm>
          <a:prstGeom prst="rect">
            <a:avLst/>
          </a:prstGeom>
        </p:spPr>
        <p:txBody>
          <a:bodyPr wrap="square">
            <a:spAutoFit/>
          </a:bodyPr>
          <a:lstStyle/>
          <a:p>
            <a:pPr marL="285750" indent="-285750" algn="just">
              <a:buFont typeface="Arial" panose="020B0604020202020204" pitchFamily="34" charset="0"/>
              <a:buChar char="•"/>
            </a:pPr>
            <a:r>
              <a:rPr lang="en-US" sz="2000" b="1" dirty="0">
                <a:latin typeface="Times New Roman" panose="02020603050405020304" pitchFamily="18" charset="0"/>
                <a:ea typeface="Calibri" panose="020F0502020204030204" charset="0"/>
                <a:cs typeface="Times New Roman" panose="02020603050405020304" pitchFamily="18" charset="0"/>
                <a:sym typeface="+mn-ea"/>
              </a:rPr>
              <a:t>Basically the system consists of a centralized Microcontroller Arduino connected to internet interfaced with many sensors</a:t>
            </a:r>
            <a:r>
              <a:rPr lang="en-IN" altLang="en-US" sz="2000" b="1" dirty="0">
                <a:latin typeface="Times New Roman" panose="02020603050405020304" pitchFamily="18" charset="0"/>
                <a:ea typeface="Calibri" panose="020F0502020204030204" charset="0"/>
                <a:cs typeface="Times New Roman" panose="02020603050405020304" pitchFamily="18" charset="0"/>
                <a:sym typeface="+mn-ea"/>
              </a:rPr>
              <a:t>.</a:t>
            </a:r>
          </a:p>
          <a:p>
            <a:pPr marL="285750" indent="-285750" algn="just">
              <a:buFont typeface="Arial" panose="020B0604020202020204" pitchFamily="34" charset="0"/>
              <a:buChar char="•"/>
            </a:pPr>
            <a:endParaRPr lang="en-IN" altLang="en-US" sz="2000" b="1" dirty="0">
              <a:latin typeface="Times New Roman" panose="02020603050405020304" pitchFamily="18" charset="0"/>
              <a:ea typeface="Calibri" panose="020F0502020204030204" charset="0"/>
              <a:cs typeface="Times New Roman" panose="02020603050405020304" pitchFamily="18" charset="0"/>
              <a:sym typeface="+mn-ea"/>
            </a:endParaRPr>
          </a:p>
          <a:p>
            <a:pPr marL="285750" indent="-285750" algn="just">
              <a:buFont typeface="Arial" panose="020B0604020202020204" pitchFamily="34" charset="0"/>
              <a:buChar char="•"/>
            </a:pPr>
            <a:r>
              <a:rPr lang="en-US" sz="2000" b="1" dirty="0">
                <a:latin typeface="Calibri" panose="020F0502020204030204" charset="0"/>
                <a:ea typeface="Calibri" panose="020F0502020204030204" charset="0"/>
                <a:cs typeface="Times New Roman" panose="02020603050405020304" pitchFamily="18" charset="0"/>
                <a:sym typeface="+mn-ea"/>
              </a:rPr>
              <a:t>The complete system is controlled and monitored by a multipurpose web app connected to the server.</a:t>
            </a:r>
          </a:p>
          <a:p>
            <a:pPr marL="285750" indent="-285750" algn="just">
              <a:buFont typeface="Arial" panose="020B0604020202020204" pitchFamily="34" charset="0"/>
              <a:buChar char="•"/>
            </a:pPr>
            <a:endParaRPr lang="en-IN" altLang="en-US" sz="2000" b="1" dirty="0">
              <a:latin typeface="Times New Roman" panose="02020603050405020304" pitchFamily="18" charset="0"/>
              <a:ea typeface="Calibri" panose="020F0502020204030204" charset="0"/>
              <a:cs typeface="Times New Roman" panose="02020603050405020304" pitchFamily="18" charset="0"/>
              <a:sym typeface="+mn-ea"/>
            </a:endParaRPr>
          </a:p>
          <a:p>
            <a:pPr marL="285750" indent="-285750" algn="just">
              <a:buFont typeface="Arial" panose="020B0604020202020204" pitchFamily="34" charset="0"/>
              <a:buChar char="•"/>
            </a:pPr>
            <a:r>
              <a:rPr lang="en-IN" altLang="en-US" sz="2000" b="1" dirty="0">
                <a:latin typeface="Calibri" panose="020F0502020204030204" charset="0"/>
                <a:ea typeface="Calibri" panose="020F0502020204030204" charset="0"/>
                <a:cs typeface="Times New Roman" panose="02020603050405020304" pitchFamily="18" charset="0"/>
                <a:sym typeface="+mn-ea"/>
              </a:rPr>
              <a:t>A </a:t>
            </a:r>
            <a:r>
              <a:rPr lang="en-US" sz="2000" b="1" dirty="0">
                <a:latin typeface="Calibri" panose="020F0502020204030204" charset="0"/>
                <a:ea typeface="Calibri" panose="020F0502020204030204" charset="0"/>
                <a:cs typeface="Times New Roman" panose="02020603050405020304" pitchFamily="18" charset="0"/>
                <a:sym typeface="+mn-ea"/>
              </a:rPr>
              <a:t>set of IR sensors are interfaced with the controller which are in turn mounted on the dust bins so as to monitor the garbage level. Whenever the level reaches to the maximum then information will be passed to the concerned authorities for quick actions</a:t>
            </a:r>
            <a:endParaRPr lang="en-IN" altLang="en-US" sz="2000" b="1" dirty="0">
              <a:latin typeface="Times New Roman" panose="02020603050405020304" pitchFamily="18" charset="0"/>
              <a:ea typeface="Calibri" panose="020F0502020204030204" charset="0"/>
              <a:cs typeface="Times New Roman" panose="02020603050405020304" pitchFamily="18" charset="0"/>
              <a:sym typeface="+mn-ea"/>
            </a:endParaRPr>
          </a:p>
          <a:p>
            <a:pPr marL="285750" indent="-285750" algn="just">
              <a:buFont typeface="Arial" panose="020B0604020202020204" pitchFamily="34" charset="0"/>
              <a:buChar char="•"/>
            </a:pPr>
            <a:endParaRPr lang="en-IN" altLang="en-US" sz="2000" b="1" dirty="0">
              <a:latin typeface="Times New Roman" panose="02020603050405020304" pitchFamily="18" charset="0"/>
              <a:ea typeface="Calibri" panose="020F0502020204030204" charset="0"/>
              <a:cs typeface="Times New Roman" panose="02020603050405020304" pitchFamily="18" charset="0"/>
              <a:sym typeface="+mn-ea"/>
            </a:endParaRPr>
          </a:p>
        </p:txBody>
      </p:sp>
    </p:spTree>
    <p:extLst>
      <p:ext uri="{BB962C8B-B14F-4D97-AF65-F5344CB8AC3E}">
        <p14:creationId xmlns:p14="http://schemas.microsoft.com/office/powerpoint/2010/main" val="256586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15</a:t>
            </a:fld>
            <a:endParaRPr lang="en-IN" dirty="0">
              <a:solidFill>
                <a:prstClr val="black">
                  <a:tint val="75000"/>
                </a:prstClr>
              </a:solidFill>
            </a:endParaRPr>
          </a:p>
        </p:txBody>
      </p:sp>
      <p:sp>
        <p:nvSpPr>
          <p:cNvPr id="8"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a:ln w="10541" cmpd="sng">
                  <a:solidFill>
                    <a:srgbClr val="5B9BD5">
                      <a:shade val="88000"/>
                      <a:satMod val="110000"/>
                    </a:srgbClr>
                  </a:solidFill>
                  <a:prstDash val="solid"/>
                </a:ln>
                <a:solidFill>
                  <a:schemeClr val="tx1"/>
                </a:solidFill>
                <a:latin typeface="Cambria" pitchFamily="18" charset="0"/>
              </a:rPr>
              <a:t>MODULE </a:t>
            </a:r>
            <a:r>
              <a:rPr lang="en-US" sz="3600" b="1" dirty="0" smtClean="0">
                <a:ln w="10541" cmpd="sng">
                  <a:solidFill>
                    <a:srgbClr val="5B9BD5">
                      <a:shade val="88000"/>
                      <a:satMod val="110000"/>
                    </a:srgbClr>
                  </a:solidFill>
                  <a:prstDash val="solid"/>
                </a:ln>
                <a:solidFill>
                  <a:schemeClr val="tx1"/>
                </a:solidFill>
                <a:latin typeface="Cambria" pitchFamily="18" charset="0"/>
              </a:rPr>
              <a:t>DEMO</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sp>
        <p:nvSpPr>
          <p:cNvPr id="4" name="Rectangle 3"/>
          <p:cNvSpPr/>
          <p:nvPr/>
        </p:nvSpPr>
        <p:spPr>
          <a:xfrm>
            <a:off x="439593" y="2193667"/>
            <a:ext cx="8264813" cy="410881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sym typeface="+mn-ea"/>
              </a:rPr>
              <a:t>Dustbin </a:t>
            </a:r>
            <a:r>
              <a:rPr lang="en-IN" b="1" dirty="0" smtClean="0">
                <a:latin typeface="Times New Roman" panose="02020603050405020304" pitchFamily="18" charset="0"/>
                <a:cs typeface="Times New Roman" panose="02020603050405020304" pitchFamily="18" charset="0"/>
                <a:sym typeface="+mn-ea"/>
              </a:rPr>
              <a:t>Module, </a:t>
            </a:r>
            <a:r>
              <a:rPr lang="en-IN" b="1" dirty="0">
                <a:latin typeface="Times New Roman" panose="02020603050405020304" pitchFamily="18" charset="0"/>
                <a:cs typeface="Times New Roman" panose="02020603050405020304" pitchFamily="18" charset="0"/>
                <a:sym typeface="+mn-ea"/>
              </a:rPr>
              <a:t>Ultrasonic Detected Waste Quantity Sensor and node MCU microcontroller. Internet is mounted using WIFI module and Notification may be given through app. </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sym typeface="+mn-ea"/>
              </a:rPr>
              <a:t>Notification displayed on the </a:t>
            </a:r>
            <a:r>
              <a:rPr lang="en-IN" b="1" dirty="0" err="1">
                <a:latin typeface="Times New Roman" panose="02020603050405020304" pitchFamily="18" charset="0"/>
                <a:cs typeface="Times New Roman" panose="02020603050405020304" pitchFamily="18" charset="0"/>
                <a:sym typeface="+mn-ea"/>
              </a:rPr>
              <a:t>blynk</a:t>
            </a:r>
            <a:r>
              <a:rPr lang="en-IN" b="1" dirty="0">
                <a:latin typeface="Times New Roman" panose="02020603050405020304" pitchFamily="18" charset="0"/>
                <a:cs typeface="Times New Roman" panose="02020603050405020304" pitchFamily="18" charset="0"/>
                <a:sym typeface="+mn-ea"/>
              </a:rPr>
              <a:t> </a:t>
            </a:r>
            <a:r>
              <a:rPr lang="en-IN" b="1" dirty="0" smtClean="0">
                <a:latin typeface="Times New Roman" panose="02020603050405020304" pitchFamily="18" charset="0"/>
                <a:cs typeface="Times New Roman" panose="02020603050405020304" pitchFamily="18" charset="0"/>
                <a:sym typeface="+mn-ea"/>
              </a:rPr>
              <a:t>app with </a:t>
            </a:r>
            <a:r>
              <a:rPr lang="en-IN" b="1" dirty="0">
                <a:latin typeface="Times New Roman" panose="02020603050405020304" pitchFamily="18" charset="0"/>
                <a:cs typeface="Times New Roman" panose="02020603050405020304" pitchFamily="18" charset="0"/>
                <a:sym typeface="+mn-ea"/>
              </a:rPr>
              <a:t>the level of </a:t>
            </a:r>
            <a:r>
              <a:rPr lang="en-IN" b="1" dirty="0" smtClean="0">
                <a:latin typeface="Times New Roman" panose="02020603050405020304" pitchFamily="18" charset="0"/>
                <a:cs typeface="Times New Roman" panose="02020603050405020304" pitchFamily="18" charset="0"/>
                <a:sym typeface="+mn-ea"/>
              </a:rPr>
              <a:t>the </a:t>
            </a:r>
            <a:r>
              <a:rPr lang="en-IN" b="1" dirty="0">
                <a:latin typeface="Times New Roman" panose="02020603050405020304" pitchFamily="18" charset="0"/>
                <a:cs typeface="Times New Roman" panose="02020603050405020304" pitchFamily="18" charset="0"/>
                <a:sym typeface="+mn-ea"/>
              </a:rPr>
              <a:t>trash is displayed within the app. We are using node </a:t>
            </a:r>
            <a:r>
              <a:rPr lang="en-IN" b="1" dirty="0" err="1">
                <a:latin typeface="Times New Roman" panose="02020603050405020304" pitchFamily="18" charset="0"/>
                <a:cs typeface="Times New Roman" panose="02020603050405020304" pitchFamily="18" charset="0"/>
                <a:sym typeface="+mn-ea"/>
              </a:rPr>
              <a:t>mcu</a:t>
            </a:r>
            <a:r>
              <a:rPr lang="en-IN" b="1" dirty="0">
                <a:latin typeface="Times New Roman" panose="02020603050405020304" pitchFamily="18" charset="0"/>
                <a:cs typeface="Times New Roman" panose="02020603050405020304" pitchFamily="18" charset="0"/>
                <a:sym typeface="+mn-ea"/>
              </a:rPr>
              <a:t> Microcontroller as a controller. </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sym typeface="+mn-ea"/>
              </a:rPr>
              <a:t>We are sending energy supply to the controller through 9V or 5V DC battery or adapter. Since the controller and sensor require 5V. Ultrasonic sensor is used for </a:t>
            </a:r>
            <a:r>
              <a:rPr lang="en-IN" b="1" dirty="0" smtClean="0">
                <a:latin typeface="Times New Roman" panose="02020603050405020304" pitchFamily="18" charset="0"/>
                <a:cs typeface="Times New Roman" panose="02020603050405020304" pitchFamily="18" charset="0"/>
                <a:sym typeface="+mn-ea"/>
              </a:rPr>
              <a:t>submitting </a:t>
            </a:r>
            <a:r>
              <a:rPr lang="en-IN" b="1" dirty="0">
                <a:latin typeface="Times New Roman" panose="02020603050405020304" pitchFamily="18" charset="0"/>
                <a:cs typeface="Times New Roman" panose="02020603050405020304" pitchFamily="18" charset="0"/>
                <a:sym typeface="+mn-ea"/>
              </a:rPr>
              <a:t>the amount of waste and it continuously exams and sends facts to the controller.</a:t>
            </a:r>
            <a:endParaRPr lang="en-US" b="1" dirty="0">
              <a:latin typeface="Times New Roman" panose="02020603050405020304" pitchFamily="18" charset="0"/>
              <a:cs typeface="Times New Roman" panose="02020603050405020304" pitchFamily="18" charset="0"/>
            </a:endParaRPr>
          </a:p>
          <a:p>
            <a:endParaRPr lang="en-US" b="1" dirty="0"/>
          </a:p>
        </p:txBody>
      </p:sp>
      <p:sp>
        <p:nvSpPr>
          <p:cNvPr id="5" name="Rectangle 4"/>
          <p:cNvSpPr/>
          <p:nvPr/>
        </p:nvSpPr>
        <p:spPr>
          <a:xfrm>
            <a:off x="3255774" y="1643713"/>
            <a:ext cx="2632452" cy="523220"/>
          </a:xfrm>
          <a:prstGeom prst="rect">
            <a:avLst/>
          </a:prstGeom>
        </p:spPr>
        <p:txBody>
          <a:bodyPr wrap="none">
            <a:spAutoFit/>
          </a:bodyPr>
          <a:lstStyle/>
          <a:p>
            <a:pPr algn="ctr"/>
            <a:r>
              <a:rPr lang="en-IN" sz="2800" b="1" dirty="0">
                <a:latin typeface="Times New Roman" panose="02020603050405020304" pitchFamily="18" charset="0"/>
                <a:cs typeface="Times New Roman" panose="02020603050405020304" pitchFamily="18" charset="0"/>
                <a:sym typeface="+mn-ea"/>
              </a:rPr>
              <a:t>Dustbin module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67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16</a:t>
            </a:fld>
            <a:endParaRPr lang="en-IN">
              <a:solidFill>
                <a:prstClr val="black">
                  <a:tint val="75000"/>
                </a:prstClr>
              </a:solidFill>
            </a:endParaRPr>
          </a:p>
        </p:txBody>
      </p:sp>
      <p:sp>
        <p:nvSpPr>
          <p:cNvPr id="4" name="Rectangle 3"/>
          <p:cNvSpPr/>
          <p:nvPr/>
        </p:nvSpPr>
        <p:spPr>
          <a:xfrm>
            <a:off x="628650" y="2222714"/>
            <a:ext cx="7886700" cy="3477875"/>
          </a:xfrm>
          <a:prstGeom prst="rect">
            <a:avLst/>
          </a:prstGeom>
        </p:spPr>
        <p:txBody>
          <a:bodyPr wrap="square">
            <a:spAutoFit/>
          </a:bodyPr>
          <a:lstStyle/>
          <a:p>
            <a:pPr marL="285750" indent="-285750" algn="just">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sym typeface="+mn-ea"/>
              </a:rPr>
              <a:t>The system that will track the entry and exit of vehicles.</a:t>
            </a:r>
            <a:endParaRPr lang="en-US" sz="2000" b="1" dirty="0">
              <a:latin typeface="Times New Roman" panose="02020603050405020304" pitchFamily="18" charset="0"/>
              <a:cs typeface="Times New Roman" panose="02020603050405020304" pitchFamily="18" charset="0"/>
            </a:endParaRPr>
          </a:p>
          <a:p>
            <a:pPr algn="just">
              <a:lnSpc>
                <a:spcPct val="100000"/>
              </a:lnSpc>
            </a:pPr>
            <a:endParaRPr lang="en-US" sz="2000" b="1"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sym typeface="+mn-ea"/>
              </a:rPr>
              <a:t> And  also maintain the listing of vehicles within the parking slot.</a:t>
            </a:r>
            <a:endParaRPr lang="en-US" sz="2000" b="1" dirty="0">
              <a:latin typeface="Times New Roman" panose="02020603050405020304" pitchFamily="18" charset="0"/>
              <a:cs typeface="Times New Roman" panose="02020603050405020304" pitchFamily="18" charset="0"/>
            </a:endParaRPr>
          </a:p>
          <a:p>
            <a:pPr algn="just">
              <a:lnSpc>
                <a:spcPct val="100000"/>
              </a:lnSpc>
            </a:pPr>
            <a:endParaRPr lang="en-US" sz="2000" b="1" dirty="0">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sym typeface="+mn-ea"/>
              </a:rPr>
              <a:t>It determines if parking slot is full or empty.</a:t>
            </a:r>
            <a:r>
              <a:rPr lang="en-IN" altLang="en-US" sz="2000" b="1" dirty="0">
                <a:latin typeface="Times New Roman" panose="02020603050405020304" pitchFamily="18" charset="0"/>
                <a:cs typeface="Times New Roman" panose="02020603050405020304" pitchFamily="18" charset="0"/>
                <a:sym typeface="+mn-ea"/>
              </a:rPr>
              <a:t> </a:t>
            </a:r>
            <a:r>
              <a:rPr lang="en-US" sz="2000" b="1" dirty="0">
                <a:latin typeface="Times New Roman" panose="02020603050405020304" pitchFamily="18" charset="0"/>
                <a:cs typeface="Times New Roman" panose="02020603050405020304" pitchFamily="18" charset="0"/>
                <a:sym typeface="+mn-ea"/>
              </a:rPr>
              <a:t>And also determines the cost of the vehicle according to the time consumption in the parking slot of particular vehicle.</a:t>
            </a:r>
          </a:p>
          <a:p>
            <a:pPr marL="285750" indent="-285750" algn="just">
              <a:lnSpc>
                <a:spcPct val="10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sym typeface="+mn-ea"/>
            </a:endParaRPr>
          </a:p>
          <a:p>
            <a:pPr marL="285750" indent="-285750" algn="just">
              <a:lnSpc>
                <a:spcPct val="100000"/>
              </a:lnSpc>
              <a:buFont typeface="Arial" panose="020B0604020202020204" pitchFamily="34" charset="0"/>
              <a:buChar char="•"/>
            </a:pPr>
            <a:r>
              <a:rPr lang="en-IN" altLang="en-US" sz="2000" b="1" dirty="0">
                <a:latin typeface="Times New Roman" panose="02020603050405020304" pitchFamily="18" charset="0"/>
                <a:cs typeface="Times New Roman" panose="02020603050405020304" pitchFamily="18" charset="0"/>
                <a:sym typeface="+mn-ea"/>
              </a:rPr>
              <a:t>Through the ultra Sonic the level of the </a:t>
            </a:r>
            <a:r>
              <a:rPr lang="en-IN" altLang="en-US" sz="2000" b="1" dirty="0" err="1">
                <a:latin typeface="Times New Roman" panose="02020603050405020304" pitchFamily="18" charset="0"/>
                <a:cs typeface="Times New Roman" panose="02020603050405020304" pitchFamily="18" charset="0"/>
                <a:sym typeface="+mn-ea"/>
              </a:rPr>
              <a:t>dustin</a:t>
            </a:r>
            <a:r>
              <a:rPr lang="en-IN" altLang="en-US" sz="2000" b="1" dirty="0">
                <a:latin typeface="Times New Roman" panose="02020603050405020304" pitchFamily="18" charset="0"/>
                <a:cs typeface="Times New Roman" panose="02020603050405020304" pitchFamily="18" charset="0"/>
                <a:sym typeface="+mn-ea"/>
              </a:rPr>
              <a:t> is measured &amp; the signal is sent to the ESP controller through that the data sent to the app.</a:t>
            </a:r>
          </a:p>
        </p:txBody>
      </p:sp>
      <p:sp>
        <p:nvSpPr>
          <p:cNvPr id="5" name="Rectangle 4"/>
          <p:cNvSpPr/>
          <p:nvPr/>
        </p:nvSpPr>
        <p:spPr>
          <a:xfrm>
            <a:off x="2686051" y="982177"/>
            <a:ext cx="3578272" cy="584775"/>
          </a:xfrm>
          <a:prstGeom prst="rect">
            <a:avLst/>
          </a:prstGeom>
        </p:spPr>
        <p:txBody>
          <a:bodyPr wrap="square">
            <a:spAutoFit/>
          </a:bodyPr>
          <a:lstStyle/>
          <a:p>
            <a:pPr indent="0" algn="ctr">
              <a:buFont typeface="Arial" panose="020B0604020202020204" pitchFamily="34" charset="0"/>
              <a:buNone/>
            </a:pPr>
            <a:r>
              <a:rPr lang="en-US" sz="3200" b="1" dirty="0">
                <a:latin typeface="Times New Roman" panose="02020603050405020304" pitchFamily="18" charset="0"/>
                <a:cs typeface="Times New Roman" panose="02020603050405020304" pitchFamily="18" charset="0"/>
                <a:sym typeface="+mn-ea"/>
              </a:rPr>
              <a:t>Parking</a:t>
            </a:r>
            <a:r>
              <a:rPr lang="en-IN" altLang="en-US" sz="3200" b="1" dirty="0">
                <a:latin typeface="Times New Roman" panose="02020603050405020304" pitchFamily="18" charset="0"/>
                <a:cs typeface="Times New Roman" panose="02020603050405020304" pitchFamily="18" charset="0"/>
                <a:sym typeface="+mn-ea"/>
              </a:rPr>
              <a:t> Module</a:t>
            </a:r>
          </a:p>
        </p:txBody>
      </p:sp>
    </p:spTree>
    <p:extLst>
      <p:ext uri="{BB962C8B-B14F-4D97-AF65-F5344CB8AC3E}">
        <p14:creationId xmlns:p14="http://schemas.microsoft.com/office/powerpoint/2010/main" val="3445292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17</a:t>
            </a:fld>
            <a:endParaRPr lang="en-IN" dirty="0">
              <a:solidFill>
                <a:prstClr val="black">
                  <a:tint val="75000"/>
                </a:prstClr>
              </a:solidFill>
            </a:endParaRPr>
          </a:p>
        </p:txBody>
      </p:sp>
      <p:sp>
        <p:nvSpPr>
          <p:cNvPr id="8"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RESULT AND DISCUSSION</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595" y="1723821"/>
            <a:ext cx="2094078" cy="2792104"/>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618" y="1763879"/>
            <a:ext cx="3669394" cy="2752046"/>
          </a:xfrm>
          <a:prstGeom prst="rect">
            <a:avLst/>
          </a:prstGeom>
        </p:spPr>
      </p:pic>
      <p:sp>
        <p:nvSpPr>
          <p:cNvPr id="16" name="TextBox 15"/>
          <p:cNvSpPr txBox="1"/>
          <p:nvPr/>
        </p:nvSpPr>
        <p:spPr>
          <a:xfrm>
            <a:off x="2225361" y="4945525"/>
            <a:ext cx="1487908" cy="369332"/>
          </a:xfrm>
          <a:prstGeom prst="rect">
            <a:avLst/>
          </a:prstGeom>
          <a:noFill/>
        </p:spPr>
        <p:txBody>
          <a:bodyPr wrap="none" rtlCol="0">
            <a:spAutoFit/>
          </a:bodyPr>
          <a:lstStyle/>
          <a:p>
            <a:r>
              <a:rPr lang="en-US" dirty="0" smtClean="0"/>
              <a:t>Initial Output </a:t>
            </a:r>
            <a:endParaRPr lang="en-US" dirty="0"/>
          </a:p>
        </p:txBody>
      </p:sp>
      <p:sp>
        <p:nvSpPr>
          <p:cNvPr id="17" name="TextBox 16"/>
          <p:cNvSpPr txBox="1"/>
          <p:nvPr/>
        </p:nvSpPr>
        <p:spPr>
          <a:xfrm>
            <a:off x="5827595" y="4945525"/>
            <a:ext cx="2191562" cy="369332"/>
          </a:xfrm>
          <a:prstGeom prst="rect">
            <a:avLst/>
          </a:prstGeom>
          <a:noFill/>
        </p:spPr>
        <p:txBody>
          <a:bodyPr wrap="none" rtlCol="0">
            <a:spAutoFit/>
          </a:bodyPr>
          <a:lstStyle/>
          <a:p>
            <a:r>
              <a:rPr lang="en-US" dirty="0" smtClean="0"/>
              <a:t>This is ESP Controller </a:t>
            </a:r>
            <a:endParaRPr lang="en-US" dirty="0"/>
          </a:p>
        </p:txBody>
      </p:sp>
    </p:spTree>
    <p:extLst>
      <p:ext uri="{BB962C8B-B14F-4D97-AF65-F5344CB8AC3E}">
        <p14:creationId xmlns:p14="http://schemas.microsoft.com/office/powerpoint/2010/main" val="2334399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18</a:t>
            </a:fld>
            <a:endParaRPr lang="en-IN" dirty="0">
              <a:solidFill>
                <a:prstClr val="black">
                  <a:tint val="75000"/>
                </a:prstClr>
              </a:solidFill>
            </a:endParaRPr>
          </a:p>
        </p:txBody>
      </p:sp>
      <p:sp>
        <p:nvSpPr>
          <p:cNvPr id="8"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RESULT AND DISCUSSION</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65122" y="1222171"/>
            <a:ext cx="2870010" cy="38266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00505"/>
            <a:ext cx="3826682" cy="2870012"/>
          </a:xfrm>
          <a:prstGeom prst="rect">
            <a:avLst/>
          </a:prstGeom>
        </p:spPr>
      </p:pic>
      <p:sp>
        <p:nvSpPr>
          <p:cNvPr id="9" name="TextBox 8"/>
          <p:cNvSpPr txBox="1"/>
          <p:nvPr/>
        </p:nvSpPr>
        <p:spPr>
          <a:xfrm>
            <a:off x="869320" y="5103420"/>
            <a:ext cx="3229282" cy="646331"/>
          </a:xfrm>
          <a:prstGeom prst="rect">
            <a:avLst/>
          </a:prstGeom>
          <a:noFill/>
        </p:spPr>
        <p:txBody>
          <a:bodyPr wrap="none" rtlCol="0">
            <a:spAutoFit/>
          </a:bodyPr>
          <a:lstStyle/>
          <a:p>
            <a:r>
              <a:rPr lang="en-US" dirty="0" smtClean="0"/>
              <a:t>Output display of the parking lot</a:t>
            </a:r>
          </a:p>
          <a:p>
            <a:r>
              <a:rPr lang="en-US" dirty="0"/>
              <a:t> </a:t>
            </a:r>
            <a:r>
              <a:rPr lang="en-US" dirty="0" smtClean="0"/>
              <a:t>P2 – full whereas P1 - empty</a:t>
            </a:r>
            <a:endParaRPr lang="en-US" dirty="0"/>
          </a:p>
        </p:txBody>
      </p:sp>
      <p:sp>
        <p:nvSpPr>
          <p:cNvPr id="10" name="TextBox 9"/>
          <p:cNvSpPr txBox="1"/>
          <p:nvPr/>
        </p:nvSpPr>
        <p:spPr>
          <a:xfrm>
            <a:off x="5741387" y="5103420"/>
            <a:ext cx="2234266" cy="1200329"/>
          </a:xfrm>
          <a:prstGeom prst="rect">
            <a:avLst/>
          </a:prstGeom>
          <a:noFill/>
        </p:spPr>
        <p:txBody>
          <a:bodyPr wrap="none" rtlCol="0">
            <a:spAutoFit/>
          </a:bodyPr>
          <a:lstStyle/>
          <a:p>
            <a:r>
              <a:rPr lang="en-US" dirty="0" smtClean="0"/>
              <a:t>Output display of the</a:t>
            </a:r>
          </a:p>
          <a:p>
            <a:r>
              <a:rPr lang="en-US" dirty="0" smtClean="0"/>
              <a:t>garbage management</a:t>
            </a:r>
          </a:p>
          <a:p>
            <a:r>
              <a:rPr lang="en-US" dirty="0" smtClean="0"/>
              <a:t>Which initially was –</a:t>
            </a:r>
          </a:p>
          <a:p>
            <a:r>
              <a:rPr lang="en-US" dirty="0" smtClean="0"/>
              <a:t>Dustin Bin is Empty</a:t>
            </a:r>
            <a:endParaRPr lang="en-US" dirty="0"/>
          </a:p>
        </p:txBody>
      </p:sp>
    </p:spTree>
    <p:extLst>
      <p:ext uri="{BB962C8B-B14F-4D97-AF65-F5344CB8AC3E}">
        <p14:creationId xmlns:p14="http://schemas.microsoft.com/office/powerpoint/2010/main" val="1196745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832513"/>
            <a:ext cx="3599303" cy="5186149"/>
          </a:xfrm>
          <a:prstGeom prst="rect">
            <a:avLst/>
          </a:prstGeom>
        </p:spPr>
      </p:pic>
      <p:sp>
        <p:nvSpPr>
          <p:cNvPr id="11" name="TextBox 10"/>
          <p:cNvSpPr txBox="1"/>
          <p:nvPr/>
        </p:nvSpPr>
        <p:spPr>
          <a:xfrm>
            <a:off x="5158854" y="1978925"/>
            <a:ext cx="3793090" cy="923330"/>
          </a:xfrm>
          <a:prstGeom prst="rect">
            <a:avLst/>
          </a:prstGeom>
          <a:noFill/>
        </p:spPr>
        <p:txBody>
          <a:bodyPr wrap="none" rtlCol="0">
            <a:spAutoFit/>
          </a:bodyPr>
          <a:lstStyle/>
          <a:p>
            <a:pPr algn="just"/>
            <a:r>
              <a:rPr lang="en-US" dirty="0" smtClean="0">
                <a:latin typeface="Times New Roman" panose="02020603050405020304" pitchFamily="18" charset="0"/>
                <a:cs typeface="Times New Roman" panose="02020603050405020304" pitchFamily="18" charset="0"/>
              </a:rPr>
              <a:t>This is the display of the Blink App </a:t>
            </a:r>
          </a:p>
          <a:p>
            <a:pPr algn="just"/>
            <a:r>
              <a:rPr lang="en-US" dirty="0" smtClean="0">
                <a:latin typeface="Times New Roman" panose="02020603050405020304" pitchFamily="18" charset="0"/>
                <a:cs typeface="Times New Roman" panose="02020603050405020304" pitchFamily="18" charset="0"/>
              </a:rPr>
              <a:t>Which shows the output of the values </a:t>
            </a:r>
          </a:p>
          <a:p>
            <a:pPr algn="just"/>
            <a:r>
              <a:rPr lang="en-US" dirty="0" smtClean="0">
                <a:latin typeface="Times New Roman" panose="02020603050405020304" pitchFamily="18" charset="0"/>
                <a:cs typeface="Times New Roman" panose="02020603050405020304" pitchFamily="18" charset="0"/>
              </a:rPr>
              <a:t>Shown in the Arduino Board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257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F3295AD-FBA1-4E2F-B375-89DE707CCD1C}"/>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2</a:t>
            </a:fld>
            <a:endParaRPr lang="en-IN" dirty="0">
              <a:solidFill>
                <a:prstClr val="black">
                  <a:tint val="75000"/>
                </a:prstClr>
              </a:solidFill>
            </a:endParaRPr>
          </a:p>
        </p:txBody>
      </p:sp>
      <p:sp>
        <p:nvSpPr>
          <p:cNvPr id="5" name="Rounded Rectangle 2">
            <a:extLst>
              <a:ext uri="{FF2B5EF4-FFF2-40B4-BE49-F238E27FC236}">
                <a16:creationId xmlns:a16="http://schemas.microsoft.com/office/drawing/2014/main" xmlns="" id="{06681B78-9CD3-47E3-A5CB-74DE24303BC5}"/>
              </a:ext>
            </a:extLst>
          </p:cNvPr>
          <p:cNvSpPr/>
          <p:nvPr/>
        </p:nvSpPr>
        <p:spPr>
          <a:xfrm>
            <a:off x="0" y="656029"/>
            <a:ext cx="9144000" cy="493898"/>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a:ln w="10541" cmpd="sng">
                  <a:solidFill>
                    <a:srgbClr val="5B9BD5">
                      <a:shade val="88000"/>
                      <a:satMod val="110000"/>
                    </a:srgbClr>
                  </a:solidFill>
                  <a:prstDash val="solid"/>
                </a:ln>
                <a:solidFill>
                  <a:schemeClr val="tx1"/>
                </a:solidFill>
                <a:latin typeface="Cambria" pitchFamily="18" charset="0"/>
              </a:rPr>
              <a:t>CONTENT</a:t>
            </a:r>
          </a:p>
        </p:txBody>
      </p:sp>
      <p:sp>
        <p:nvSpPr>
          <p:cNvPr id="6" name="TextBox 5">
            <a:extLst>
              <a:ext uri="{FF2B5EF4-FFF2-40B4-BE49-F238E27FC236}">
                <a16:creationId xmlns:a16="http://schemas.microsoft.com/office/drawing/2014/main" xmlns="" id="{559B733C-EE84-4E1A-BC8C-02F565622E69}"/>
              </a:ext>
            </a:extLst>
          </p:cNvPr>
          <p:cNvSpPr txBox="1"/>
          <p:nvPr/>
        </p:nvSpPr>
        <p:spPr>
          <a:xfrm>
            <a:off x="454599" y="1324667"/>
            <a:ext cx="8370746" cy="5262979"/>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1400" b="1" dirty="0" smtClean="0">
                <a:latin typeface="Times New Roman" panose="02020603050405020304" pitchFamily="18" charset="0"/>
                <a:cs typeface="Times New Roman" panose="02020603050405020304" pitchFamily="18" charset="0"/>
              </a:rPr>
              <a:t>Abstract </a:t>
            </a:r>
          </a:p>
          <a:p>
            <a:pPr marL="342900" indent="-342900">
              <a:lnSpc>
                <a:spcPct val="150000"/>
              </a:lnSpc>
              <a:buFont typeface="Wingdings" panose="05000000000000000000" pitchFamily="2" charset="2"/>
              <a:buChar char="ü"/>
            </a:pPr>
            <a:r>
              <a:rPr lang="en-US" sz="1400" b="1" dirty="0" smtClean="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M</a:t>
            </a:r>
            <a:r>
              <a:rPr lang="en-US" sz="1400" b="1" dirty="0" smtClean="0">
                <a:latin typeface="Times New Roman" panose="02020603050405020304" pitchFamily="18" charset="0"/>
                <a:cs typeface="Times New Roman" panose="02020603050405020304" pitchFamily="18" charset="0"/>
              </a:rPr>
              <a:t>otivation</a:t>
            </a:r>
            <a:r>
              <a:rPr lang="en-IN" sz="1400" b="1" dirty="0" smtClean="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ü"/>
            </a:pPr>
            <a:r>
              <a:rPr lang="en-IN" sz="1400" b="1" dirty="0" smtClean="0">
                <a:latin typeface="Times New Roman" panose="02020603050405020304" pitchFamily="18" charset="0"/>
                <a:cs typeface="Times New Roman" panose="02020603050405020304" pitchFamily="18" charset="0"/>
              </a:rPr>
              <a:t>Proposed system</a:t>
            </a:r>
          </a:p>
          <a:p>
            <a:pPr marL="342900" indent="-342900">
              <a:lnSpc>
                <a:spcPct val="150000"/>
              </a:lnSpc>
              <a:buFont typeface="Wingdings" panose="05000000000000000000" pitchFamily="2" charset="2"/>
              <a:buChar char="ü"/>
            </a:pPr>
            <a:r>
              <a:rPr lang="en-IN" sz="1400" b="1" dirty="0" smtClean="0">
                <a:latin typeface="Times New Roman" panose="02020603050405020304" pitchFamily="18" charset="0"/>
                <a:cs typeface="Times New Roman" panose="02020603050405020304" pitchFamily="18" charset="0"/>
              </a:rPr>
              <a:t>Literature Survey</a:t>
            </a:r>
          </a:p>
          <a:p>
            <a:pPr marL="342900" indent="-342900">
              <a:lnSpc>
                <a:spcPct val="150000"/>
              </a:lnSpc>
              <a:buFont typeface="Wingdings" panose="05000000000000000000" pitchFamily="2" charset="2"/>
              <a:buChar char="ü"/>
            </a:pPr>
            <a:r>
              <a:rPr lang="en-IN" sz="1400" b="1" smtClean="0">
                <a:latin typeface="Times New Roman" panose="02020603050405020304" pitchFamily="18" charset="0"/>
                <a:cs typeface="Times New Roman" panose="02020603050405020304" pitchFamily="18" charset="0"/>
              </a:rPr>
              <a:t>Patent Search</a:t>
            </a:r>
          </a:p>
          <a:p>
            <a:pPr marL="342900" indent="-342900">
              <a:lnSpc>
                <a:spcPct val="150000"/>
              </a:lnSpc>
              <a:buFont typeface="Wingdings" panose="05000000000000000000" pitchFamily="2" charset="2"/>
              <a:buChar char="ü"/>
            </a:pPr>
            <a:r>
              <a:rPr lang="en-IN" sz="1400" b="1" smtClean="0">
                <a:latin typeface="Times New Roman" panose="02020603050405020304" pitchFamily="18" charset="0"/>
                <a:cs typeface="Times New Roman" panose="02020603050405020304" pitchFamily="18" charset="0"/>
              </a:rPr>
              <a:t>System </a:t>
            </a:r>
            <a:r>
              <a:rPr lang="en-IN" sz="1400" b="1" dirty="0" smtClean="0">
                <a:latin typeface="Times New Roman" panose="02020603050405020304" pitchFamily="18" charset="0"/>
                <a:cs typeface="Times New Roman" panose="02020603050405020304" pitchFamily="18" charset="0"/>
              </a:rPr>
              <a:t>requirements</a:t>
            </a:r>
          </a:p>
          <a:p>
            <a:pPr marL="342900" indent="-342900">
              <a:lnSpc>
                <a:spcPct val="150000"/>
              </a:lnSpc>
              <a:buFont typeface="Wingdings" panose="05000000000000000000" pitchFamily="2" charset="2"/>
              <a:buChar char="ü"/>
            </a:pPr>
            <a:r>
              <a:rPr lang="en-IN" sz="1400" b="1" dirty="0" smtClean="0">
                <a:latin typeface="Times New Roman" panose="02020603050405020304" pitchFamily="18" charset="0"/>
                <a:cs typeface="Times New Roman" panose="02020603050405020304" pitchFamily="18" charset="0"/>
              </a:rPr>
              <a:t>System  architecture</a:t>
            </a:r>
            <a:endParaRPr lang="en-IN" sz="1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M</a:t>
            </a:r>
            <a:r>
              <a:rPr lang="en-IN" sz="1400" b="1" dirty="0">
                <a:latin typeface="Times New Roman" panose="02020603050405020304" pitchFamily="18" charset="0"/>
                <a:cs typeface="Times New Roman" panose="02020603050405020304" pitchFamily="18" charset="0"/>
              </a:rPr>
              <a:t>odule Implementation</a:t>
            </a:r>
          </a:p>
          <a:p>
            <a:pPr marL="342900" indent="-342900">
              <a:lnSpc>
                <a:spcPct val="150000"/>
              </a:lnSpc>
              <a:buFont typeface="Wingdings" panose="05000000000000000000" pitchFamily="2" charset="2"/>
              <a:buChar char="ü"/>
            </a:pPr>
            <a:r>
              <a:rPr lang="en-US" sz="1400" b="1" dirty="0" smtClean="0">
                <a:latin typeface="Times New Roman" panose="02020603050405020304" pitchFamily="18" charset="0"/>
                <a:cs typeface="Times New Roman" panose="02020603050405020304" pitchFamily="18" charset="0"/>
              </a:rPr>
              <a:t>M</a:t>
            </a:r>
            <a:r>
              <a:rPr lang="en-IN" sz="1400" b="1" dirty="0" err="1" smtClean="0">
                <a:latin typeface="Times New Roman" panose="02020603050405020304" pitchFamily="18" charset="0"/>
                <a:cs typeface="Times New Roman" panose="02020603050405020304" pitchFamily="18" charset="0"/>
              </a:rPr>
              <a:t>odule</a:t>
            </a:r>
            <a:r>
              <a:rPr lang="en-IN" sz="1400" b="1" dirty="0" smtClean="0">
                <a:latin typeface="Times New Roman" panose="02020603050405020304" pitchFamily="18" charset="0"/>
                <a:cs typeface="Times New Roman" panose="02020603050405020304" pitchFamily="18" charset="0"/>
              </a:rPr>
              <a:t> Demonstration </a:t>
            </a:r>
          </a:p>
          <a:p>
            <a:pPr marL="342900" indent="-342900">
              <a:lnSpc>
                <a:spcPct val="150000"/>
              </a:lnSpc>
              <a:buFont typeface="Wingdings" panose="05000000000000000000" pitchFamily="2" charset="2"/>
              <a:buChar char="ü"/>
            </a:pPr>
            <a:r>
              <a:rPr lang="en-IN" sz="1400" b="1" dirty="0" smtClean="0">
                <a:latin typeface="Times New Roman" panose="02020603050405020304" pitchFamily="18" charset="0"/>
                <a:cs typeface="Times New Roman" panose="02020603050405020304" pitchFamily="18" charset="0"/>
              </a:rPr>
              <a:t>Results and Discussion</a:t>
            </a:r>
            <a:endParaRPr lang="en-IN" sz="1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1400" b="1" dirty="0" smtClean="0">
                <a:latin typeface="Times New Roman" panose="02020603050405020304" pitchFamily="18" charset="0"/>
                <a:cs typeface="Times New Roman" panose="02020603050405020304" pitchFamily="18" charset="0"/>
              </a:rPr>
              <a:t>C</a:t>
            </a:r>
            <a:r>
              <a:rPr lang="en-IN" sz="1400" b="1" dirty="0" err="1" smtClean="0">
                <a:latin typeface="Times New Roman" panose="02020603050405020304" pitchFamily="18" charset="0"/>
                <a:cs typeface="Times New Roman" panose="02020603050405020304" pitchFamily="18" charset="0"/>
              </a:rPr>
              <a:t>onclusion</a:t>
            </a:r>
            <a:r>
              <a:rPr lang="en-IN" sz="1400" b="1" dirty="0" smtClean="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ü"/>
            </a:pPr>
            <a:r>
              <a:rPr lang="en-IN" sz="1400" b="1" dirty="0" smtClean="0">
                <a:latin typeface="Times New Roman" panose="02020603050405020304" pitchFamily="18" charset="0"/>
                <a:cs typeface="Times New Roman" panose="02020603050405020304" pitchFamily="18" charset="0"/>
              </a:rPr>
              <a:t>Future Enhancement </a:t>
            </a:r>
          </a:p>
          <a:p>
            <a:pPr marL="342900" indent="-342900">
              <a:lnSpc>
                <a:spcPct val="150000"/>
              </a:lnSpc>
              <a:buFont typeface="Wingdings" panose="05000000000000000000" pitchFamily="2" charset="2"/>
              <a:buChar char="ü"/>
            </a:pPr>
            <a:r>
              <a:rPr lang="en-IN" sz="1400" b="1" dirty="0" smtClean="0">
                <a:latin typeface="Times New Roman" panose="02020603050405020304" pitchFamily="18" charset="0"/>
                <a:cs typeface="Times New Roman" panose="02020603050405020304" pitchFamily="18" charset="0"/>
              </a:rPr>
              <a:t>Similarity Index</a:t>
            </a:r>
          </a:p>
          <a:p>
            <a:pPr marL="342900" indent="-342900">
              <a:lnSpc>
                <a:spcPct val="150000"/>
              </a:lnSpc>
              <a:buFont typeface="Wingdings" panose="05000000000000000000" pitchFamily="2" charset="2"/>
              <a:buChar char="ü"/>
            </a:pPr>
            <a:r>
              <a:rPr lang="en-IN" sz="1400" b="1" dirty="0" smtClean="0">
                <a:latin typeface="Times New Roman" panose="02020603050405020304" pitchFamily="18" charset="0"/>
                <a:cs typeface="Times New Roman" panose="02020603050405020304" pitchFamily="18" charset="0"/>
              </a:rPr>
              <a:t>Hyper of the Project Paper </a:t>
            </a:r>
            <a:endParaRPr lang="en-IN" sz="1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994521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20</a:t>
            </a:fld>
            <a:endParaRPr lang="en-IN" dirty="0">
              <a:solidFill>
                <a:prstClr val="black">
                  <a:tint val="75000"/>
                </a:prstClr>
              </a:solidFill>
            </a:endParaRPr>
          </a:p>
        </p:txBody>
      </p:sp>
      <p:sp>
        <p:nvSpPr>
          <p:cNvPr id="8"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RESULT AND DISCUSSION</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787945" y="797539"/>
            <a:ext cx="2009252" cy="40863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96102" y="1145006"/>
            <a:ext cx="2564181" cy="3418907"/>
          </a:xfrm>
          <a:prstGeom prst="rect">
            <a:avLst/>
          </a:prstGeom>
        </p:spPr>
      </p:pic>
      <p:sp>
        <p:nvSpPr>
          <p:cNvPr id="7" name="TextBox 6"/>
          <p:cNvSpPr txBox="1"/>
          <p:nvPr/>
        </p:nvSpPr>
        <p:spPr>
          <a:xfrm>
            <a:off x="2129051" y="5472752"/>
            <a:ext cx="237566" cy="369332"/>
          </a:xfrm>
          <a:prstGeom prst="rect">
            <a:avLst/>
          </a:prstGeom>
          <a:noFill/>
        </p:spPr>
        <p:txBody>
          <a:bodyPr wrap="none" rtlCol="0">
            <a:spAutoFit/>
          </a:bodyPr>
          <a:lstStyle/>
          <a:p>
            <a:r>
              <a:rPr lang="en-US" dirty="0" smtClean="0"/>
              <a:t> </a:t>
            </a:r>
            <a:endParaRPr lang="en-US" dirty="0"/>
          </a:p>
        </p:txBody>
      </p:sp>
      <p:sp>
        <p:nvSpPr>
          <p:cNvPr id="9" name="TextBox 8"/>
          <p:cNvSpPr txBox="1"/>
          <p:nvPr/>
        </p:nvSpPr>
        <p:spPr>
          <a:xfrm>
            <a:off x="2987046" y="4838071"/>
            <a:ext cx="3370987" cy="369332"/>
          </a:xfrm>
          <a:prstGeom prst="rect">
            <a:avLst/>
          </a:prstGeom>
          <a:noFill/>
        </p:spPr>
        <p:txBody>
          <a:bodyPr wrap="none" rtlCol="0">
            <a:spAutoFit/>
          </a:bodyPr>
          <a:lstStyle/>
          <a:p>
            <a:r>
              <a:rPr lang="en-US" dirty="0" smtClean="0"/>
              <a:t>These are further implementation</a:t>
            </a:r>
            <a:endParaRPr lang="en-US" dirty="0"/>
          </a:p>
        </p:txBody>
      </p:sp>
    </p:spTree>
    <p:extLst>
      <p:ext uri="{BB962C8B-B14F-4D97-AF65-F5344CB8AC3E}">
        <p14:creationId xmlns:p14="http://schemas.microsoft.com/office/powerpoint/2010/main" val="2694619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F3295AD-FBA1-4E2F-B375-89DE707CCD1C}"/>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21</a:t>
            </a:fld>
            <a:endParaRPr lang="en-IN" dirty="0">
              <a:solidFill>
                <a:prstClr val="black">
                  <a:tint val="75000"/>
                </a:prstClr>
              </a:solidFill>
            </a:endParaRPr>
          </a:p>
        </p:txBody>
      </p:sp>
      <p:sp>
        <p:nvSpPr>
          <p:cNvPr id="5"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CONCLUSION</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sp>
        <p:nvSpPr>
          <p:cNvPr id="4" name="Rectangle 3"/>
          <p:cNvSpPr/>
          <p:nvPr/>
        </p:nvSpPr>
        <p:spPr>
          <a:xfrm>
            <a:off x="791570" y="1859340"/>
            <a:ext cx="7723780" cy="2246769"/>
          </a:xfrm>
          <a:prstGeom prst="rect">
            <a:avLst/>
          </a:prstGeom>
        </p:spPr>
        <p:txBody>
          <a:bodyPr wrap="square">
            <a:spAutoFit/>
          </a:bodyPr>
          <a:lstStyle/>
          <a:p>
            <a:pPr marL="285750" lvl="0" indent="-285750" algn="just" fontAlgn="base">
              <a:spcBef>
                <a:spcPct val="0"/>
              </a:spcBef>
              <a:spcAft>
                <a:spcPct val="0"/>
              </a:spcAft>
              <a:buFont typeface="Arial" panose="020B0604020202020204" pitchFamily="34" charset="0"/>
              <a:buChar char="•"/>
            </a:pPr>
            <a:r>
              <a:rPr lang="en-US" sz="2000" b="1" dirty="0">
                <a:latin typeface="Times New Roman" panose="02020603050405020304" pitchFamily="18" charset="0"/>
                <a:ea typeface="Calibri" panose="020F0502020204030204" charset="0"/>
                <a:cs typeface="Times New Roman" panose="02020603050405020304" pitchFamily="18" charset="0"/>
                <a:sym typeface="+mn-ea"/>
              </a:rPr>
              <a:t>IOT is setting off an upsurge of information industry. </a:t>
            </a:r>
          </a:p>
          <a:p>
            <a:pPr marL="285750" lvl="0" indent="-285750" algn="just" fontAlgn="base">
              <a:spcBef>
                <a:spcPct val="0"/>
              </a:spcBef>
              <a:spcAft>
                <a:spcPct val="0"/>
              </a:spcAft>
              <a:buFont typeface="Arial" panose="020B0604020202020204" pitchFamily="34" charset="0"/>
              <a:buChar char="•"/>
            </a:pPr>
            <a:endParaRPr lang="en-US" sz="2000" b="1" dirty="0">
              <a:latin typeface="Times New Roman" panose="02020603050405020304" pitchFamily="18" charset="0"/>
              <a:ea typeface="Calibri" panose="020F0502020204030204" charset="0"/>
              <a:cs typeface="Times New Roman" panose="02020603050405020304" pitchFamily="18" charset="0"/>
              <a:sym typeface="+mn-ea"/>
            </a:endParaRPr>
          </a:p>
          <a:p>
            <a:pPr marL="285750" lvl="0" indent="-285750" algn="just" fontAlgn="base">
              <a:spcBef>
                <a:spcPct val="0"/>
              </a:spcBef>
              <a:spcAft>
                <a:spcPct val="0"/>
              </a:spcAft>
              <a:buFont typeface="Arial" panose="020B0604020202020204" pitchFamily="34" charset="0"/>
              <a:buChar char="•"/>
            </a:pPr>
            <a:r>
              <a:rPr lang="en-US" sz="2000" b="1" dirty="0">
                <a:latin typeface="Times New Roman" panose="02020603050405020304" pitchFamily="18" charset="0"/>
                <a:ea typeface="Calibri" panose="020F0502020204030204" charset="0"/>
                <a:cs typeface="Times New Roman" panose="02020603050405020304" pitchFamily="18" charset="0"/>
                <a:sym typeface="+mn-ea"/>
              </a:rPr>
              <a:t>IOT is still in its initial stage.</a:t>
            </a:r>
          </a:p>
          <a:p>
            <a:pPr marL="285750" lvl="0" indent="-285750" algn="just" fontAlgn="base">
              <a:spcBef>
                <a:spcPct val="0"/>
              </a:spcBef>
              <a:spcAft>
                <a:spcPct val="0"/>
              </a:spcAft>
              <a:buFont typeface="Arial" panose="020B0604020202020204" pitchFamily="34" charset="0"/>
              <a:buChar char="•"/>
            </a:pPr>
            <a:endParaRPr lang="en-US" sz="2000" b="1" dirty="0">
              <a:latin typeface="Times New Roman" panose="02020603050405020304" pitchFamily="18" charset="0"/>
              <a:ea typeface="Calibri" panose="020F0502020204030204" charset="0"/>
              <a:cs typeface="Times New Roman" panose="02020603050405020304" pitchFamily="18" charset="0"/>
              <a:sym typeface="+mn-ea"/>
            </a:endParaRPr>
          </a:p>
          <a:p>
            <a:pPr marL="285750" lvl="0" indent="-285750" algn="just" fontAlgn="base">
              <a:spcBef>
                <a:spcPct val="0"/>
              </a:spcBef>
              <a:spcAft>
                <a:spcPct val="0"/>
              </a:spcAft>
              <a:buFont typeface="Arial" panose="020B0604020202020204" pitchFamily="34" charset="0"/>
              <a:buChar char="•"/>
            </a:pPr>
            <a:r>
              <a:rPr lang="en-US" sz="2000" b="1" dirty="0" smtClean="0">
                <a:latin typeface="Times New Roman" panose="02020603050405020304" pitchFamily="18" charset="0"/>
                <a:ea typeface="Calibri" panose="020F0502020204030204" charset="0"/>
                <a:cs typeface="Times New Roman" panose="02020603050405020304" pitchFamily="18" charset="0"/>
                <a:sym typeface="+mn-ea"/>
              </a:rPr>
              <a:t>The </a:t>
            </a:r>
            <a:r>
              <a:rPr lang="en-US" sz="2000" b="1" dirty="0">
                <a:latin typeface="Times New Roman" panose="02020603050405020304" pitchFamily="18" charset="0"/>
                <a:ea typeface="Calibri" panose="020F0502020204030204" charset="0"/>
                <a:cs typeface="Times New Roman" panose="02020603050405020304" pitchFamily="18" charset="0"/>
                <a:sym typeface="+mn-ea"/>
              </a:rPr>
              <a:t>hardware of a low-cost module used in IOT enabled systems has been designed and the concept for the use of this module for rural development Smart City Monitoring and controlling </a:t>
            </a:r>
            <a:r>
              <a:rPr lang="en-IN" altLang="en-US" sz="2000" b="1" dirty="0">
                <a:latin typeface="Times New Roman" panose="02020603050405020304" pitchFamily="18" charset="0"/>
                <a:ea typeface="Calibri" panose="020F0502020204030204" charset="0"/>
                <a:cs typeface="Times New Roman" panose="02020603050405020304" pitchFamily="18" charset="0"/>
                <a:sym typeface="+mn-ea"/>
              </a:rPr>
              <a:t>is done.</a:t>
            </a:r>
          </a:p>
        </p:txBody>
      </p:sp>
    </p:spTree>
    <p:extLst>
      <p:ext uri="{BB962C8B-B14F-4D97-AF65-F5344CB8AC3E}">
        <p14:creationId xmlns:p14="http://schemas.microsoft.com/office/powerpoint/2010/main" val="3033047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F3295AD-FBA1-4E2F-B375-89DE707CCD1C}"/>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22</a:t>
            </a:fld>
            <a:endParaRPr lang="en-IN" dirty="0">
              <a:solidFill>
                <a:prstClr val="black">
                  <a:tint val="75000"/>
                </a:prstClr>
              </a:solidFill>
            </a:endParaRPr>
          </a:p>
        </p:txBody>
      </p:sp>
      <p:sp>
        <p:nvSpPr>
          <p:cNvPr id="5"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FUTURE EHANCEMENT</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sp>
        <p:nvSpPr>
          <p:cNvPr id="4" name="Rectangle 3"/>
          <p:cNvSpPr/>
          <p:nvPr/>
        </p:nvSpPr>
        <p:spPr>
          <a:xfrm>
            <a:off x="682388" y="1767823"/>
            <a:ext cx="7779223" cy="3785652"/>
          </a:xfrm>
          <a:prstGeom prst="rect">
            <a:avLst/>
          </a:prstGeom>
        </p:spPr>
        <p:txBody>
          <a:bodyPr wrap="square">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Controlling the Traffic Signal lights be another feature that we could look in </a:t>
            </a:r>
            <a:r>
              <a:rPr lang="en-IN" sz="2000" b="1" dirty="0" smtClean="0">
                <a:latin typeface="Times New Roman" panose="02020603050405020304" pitchFamily="18" charset="0"/>
                <a:cs typeface="Times New Roman" panose="02020603050405020304" pitchFamily="18" charset="0"/>
              </a:rPr>
              <a:t>future.</a:t>
            </a:r>
          </a:p>
          <a:p>
            <a:pPr algn="just"/>
            <a:r>
              <a:rPr lang="en-IN" sz="2000" b="1" dirty="0" smtClean="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Depending </a:t>
            </a:r>
            <a:r>
              <a:rPr lang="en-IN" sz="2000" b="1" dirty="0">
                <a:latin typeface="Times New Roman" panose="02020603050405020304" pitchFamily="18" charset="0"/>
                <a:cs typeface="Times New Roman" panose="02020603050405020304" pitchFamily="18" charset="0"/>
              </a:rPr>
              <a:t>on the amount of traffic in a particular direction, necessary controlling actions could be taken. Also emergency vehicles and VIP convoys can be </a:t>
            </a:r>
            <a:r>
              <a:rPr lang="en-IN" sz="2000" b="1" dirty="0" smtClean="0">
                <a:latin typeface="Times New Roman" panose="02020603050405020304" pitchFamily="18" charset="0"/>
                <a:cs typeface="Times New Roman" panose="02020603050405020304" pitchFamily="18" charset="0"/>
              </a:rPr>
              <a:t>passed/moved </a:t>
            </a:r>
            <a:r>
              <a:rPr lang="en-IN" sz="2000" b="1" dirty="0">
                <a:latin typeface="Times New Roman" panose="02020603050405020304" pitchFamily="18" charset="0"/>
                <a:cs typeface="Times New Roman" panose="02020603050405020304" pitchFamily="18" charset="0"/>
              </a:rPr>
              <a:t>efficiently. </a:t>
            </a:r>
            <a:endParaRPr lang="en-IN" sz="20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Controlling the street light &amp; smart water management will be the other features that we are implementing in future.</a:t>
            </a:r>
          </a:p>
          <a:p>
            <a:pPr marL="342900" indent="-342900" algn="just">
              <a:buFont typeface="Arial" panose="020B0604020202020204" pitchFamily="34" charset="0"/>
              <a:buChar char="•"/>
            </a:pPr>
            <a:endParaRPr lang="en-IN" sz="20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We </a:t>
            </a:r>
            <a:r>
              <a:rPr lang="en-IN" sz="2000" b="1" dirty="0">
                <a:latin typeface="Times New Roman" panose="02020603050405020304" pitchFamily="18" charset="0"/>
                <a:cs typeface="Times New Roman" panose="02020603050405020304" pitchFamily="18" charset="0"/>
              </a:rPr>
              <a:t>hope that these advancements can make this system completely robust and totally reliable in all aspects.</a:t>
            </a:r>
          </a:p>
        </p:txBody>
      </p:sp>
    </p:spTree>
    <p:extLst>
      <p:ext uri="{BB962C8B-B14F-4D97-AF65-F5344CB8AC3E}">
        <p14:creationId xmlns:p14="http://schemas.microsoft.com/office/powerpoint/2010/main" val="3715470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23</a:t>
            </a:fld>
            <a:endParaRPr lang="en-IN" dirty="0">
              <a:solidFill>
                <a:prstClr val="black">
                  <a:tint val="75000"/>
                </a:prstClr>
              </a:solidFill>
            </a:endParaRPr>
          </a:p>
        </p:txBody>
      </p:sp>
      <p:sp>
        <p:nvSpPr>
          <p:cNvPr id="5" name="TextBox 4"/>
          <p:cNvSpPr txBox="1"/>
          <p:nvPr/>
        </p:nvSpPr>
        <p:spPr>
          <a:xfrm>
            <a:off x="831272" y="801578"/>
            <a:ext cx="8312727" cy="646331"/>
          </a:xfrm>
          <a:prstGeom prst="rect">
            <a:avLst/>
          </a:prstGeom>
          <a:noFill/>
        </p:spPr>
        <p:txBody>
          <a:bodyPr wrap="square" rtlCol="0">
            <a:spAutoFit/>
          </a:bodyPr>
          <a:lstStyle/>
          <a:p>
            <a:r>
              <a:rPr lang="en-US" sz="3600" b="1" dirty="0" smtClean="0">
                <a:ln w="10541" cmpd="sng">
                  <a:solidFill>
                    <a:srgbClr val="5B9BD5">
                      <a:shade val="88000"/>
                      <a:satMod val="110000"/>
                    </a:srgbClr>
                  </a:solidFill>
                  <a:prstDash val="solid"/>
                </a:ln>
                <a:latin typeface="Cambria" pitchFamily="18" charset="0"/>
              </a:rPr>
              <a:t>HYPER  LINKOF PROJECT PAPER</a:t>
            </a:r>
            <a:endParaRPr lang="en-IN" sz="3600" dirty="0"/>
          </a:p>
        </p:txBody>
      </p:sp>
      <p:sp>
        <p:nvSpPr>
          <p:cNvPr id="6" name="Content Placeholder 2"/>
          <p:cNvSpPr txBox="1">
            <a:spLocks/>
          </p:cNvSpPr>
          <p:nvPr/>
        </p:nvSpPr>
        <p:spPr>
          <a:xfrm>
            <a:off x="345298" y="1914775"/>
            <a:ext cx="8541249" cy="4375188"/>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IN" sz="2400" dirty="0"/>
          </a:p>
        </p:txBody>
      </p:sp>
      <p:pic>
        <p:nvPicPr>
          <p:cNvPr id="2" name="Picture 1"/>
          <p:cNvPicPr>
            <a:picLocks noChangeAspect="1"/>
          </p:cNvPicPr>
          <p:nvPr/>
        </p:nvPicPr>
        <p:blipFill>
          <a:blip r:embed="rId2"/>
          <a:stretch>
            <a:fillRect/>
          </a:stretch>
        </p:blipFill>
        <p:spPr>
          <a:xfrm>
            <a:off x="3418004" y="4617469"/>
            <a:ext cx="2495550" cy="1828800"/>
          </a:xfrm>
          <a:prstGeom prst="rect">
            <a:avLst/>
          </a:prstGeom>
        </p:spPr>
      </p:pic>
    </p:spTree>
    <p:extLst>
      <p:ext uri="{BB962C8B-B14F-4D97-AF65-F5344CB8AC3E}">
        <p14:creationId xmlns:p14="http://schemas.microsoft.com/office/powerpoint/2010/main" val="394905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DA150-B90D-40A1-B87F-BDA7E10C4AD4}" type="datetime1">
              <a:rPr lang="en-IN" smtClean="0">
                <a:solidFill>
                  <a:prstClr val="black">
                    <a:tint val="75000"/>
                  </a:prstClr>
                </a:solidFill>
              </a:rPr>
              <a:pPr/>
              <a:t>10-09-2022</a:t>
            </a:fld>
            <a:endParaRPr lang="en-IN" dirty="0">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24</a:t>
            </a:fld>
            <a:endParaRPr lang="en-IN" dirty="0">
              <a:solidFill>
                <a:prstClr val="black">
                  <a:tint val="75000"/>
                </a:prstClr>
              </a:solidFill>
            </a:endParaRPr>
          </a:p>
        </p:txBody>
      </p:sp>
      <p:sp>
        <p:nvSpPr>
          <p:cNvPr id="4" name="TextBox 3"/>
          <p:cNvSpPr txBox="1"/>
          <p:nvPr/>
        </p:nvSpPr>
        <p:spPr>
          <a:xfrm>
            <a:off x="3178975" y="979139"/>
            <a:ext cx="2930066" cy="646331"/>
          </a:xfrm>
          <a:prstGeom prst="rect">
            <a:avLst/>
          </a:prstGeom>
          <a:noFill/>
        </p:spPr>
        <p:txBody>
          <a:bodyPr wrap="square" rtlCol="0">
            <a:spAutoFit/>
          </a:bodyPr>
          <a:lstStyle/>
          <a:p>
            <a:r>
              <a:rPr lang="en-US" sz="3600" b="1" dirty="0">
                <a:ln w="10541" cmpd="sng">
                  <a:solidFill>
                    <a:srgbClr val="5B9BD5">
                      <a:shade val="88000"/>
                      <a:satMod val="110000"/>
                    </a:srgbClr>
                  </a:solidFill>
                  <a:prstDash val="solid"/>
                </a:ln>
                <a:latin typeface="Cambria" pitchFamily="18" charset="0"/>
              </a:rPr>
              <a:t>REFERENCES</a:t>
            </a:r>
            <a:endParaRPr lang="en-IN" sz="3600" dirty="0"/>
          </a:p>
        </p:txBody>
      </p:sp>
      <p:sp>
        <p:nvSpPr>
          <p:cNvPr id="5" name="Rounded Rectangle 4"/>
          <p:cNvSpPr/>
          <p:nvPr/>
        </p:nvSpPr>
        <p:spPr>
          <a:xfrm>
            <a:off x="323528" y="836712"/>
            <a:ext cx="8640960"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628650" y="1915243"/>
            <a:ext cx="7886700" cy="4537781"/>
          </a:xfrm>
          <a:prstGeom prst="rect">
            <a:avLst/>
          </a:prstGeom>
        </p:spPr>
        <p:txBody>
          <a:bodyPr wrap="square">
            <a:spAutoFit/>
          </a:bodyPr>
          <a:lstStyle/>
          <a:p>
            <a:pPr marL="285750" lvl="0" indent="-285750" algn="just">
              <a:lnSpc>
                <a:spcPct val="107000"/>
              </a:lnSpc>
              <a:buSzPts val="2100"/>
              <a:buFont typeface="Arial" panose="020B0604020202020204" pitchFamily="34" charset="0"/>
              <a:buChar char="•"/>
            </a:pPr>
            <a:r>
              <a:rPr lang="en-US" b="1" dirty="0" err="1">
                <a:sym typeface="+mn-ea"/>
              </a:rPr>
              <a:t>Nice&amp;SmartCity.Availableonline</a:t>
            </a:r>
            <a:r>
              <a:rPr lang="en-US" b="1" dirty="0" smtClean="0">
                <a:sym typeface="+mn-ea"/>
              </a:rPr>
              <a:t>: http</a:t>
            </a:r>
            <a:r>
              <a:rPr lang="en-US" b="1" dirty="0">
                <a:sym typeface="+mn-ea"/>
              </a:rPr>
              <a:t>://business.nicecotedazur.org/en/nice-smart-city-2/(accessedon21 August 2020).</a:t>
            </a:r>
            <a:endParaRPr lang="en-US" b="1" dirty="0"/>
          </a:p>
          <a:p>
            <a:pPr marL="285750" lvl="0" indent="-285750" algn="just">
              <a:lnSpc>
                <a:spcPct val="107000"/>
              </a:lnSpc>
              <a:buSzPts val="210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lvl="0" indent="-285750" algn="just">
              <a:lnSpc>
                <a:spcPct val="107000"/>
              </a:lnSpc>
              <a:buSzPts val="21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sym typeface="+mn-ea"/>
              </a:rPr>
              <a:t>http://smartcities.ieee.org/ </a:t>
            </a:r>
            <a:r>
              <a:rPr lang="en-IN" b="1" dirty="0" smtClean="0">
                <a:latin typeface="Times New Roman" panose="02020603050405020304" pitchFamily="18" charset="0"/>
                <a:cs typeface="Times New Roman" panose="02020603050405020304" pitchFamily="18" charset="0"/>
                <a:sym typeface="+mn-ea"/>
              </a:rPr>
              <a:t>. </a:t>
            </a:r>
            <a:r>
              <a:rPr lang="en-US" b="1" dirty="0" smtClean="0">
                <a:latin typeface="Times New Roman" panose="02020603050405020304" pitchFamily="18" charset="0"/>
                <a:cs typeface="Times New Roman" panose="02020603050405020304" pitchFamily="18" charset="0"/>
                <a:sym typeface="+mn-ea"/>
              </a:rPr>
              <a:t>There </a:t>
            </a:r>
            <a:r>
              <a:rPr lang="en-US" b="1" dirty="0">
                <a:latin typeface="Times New Roman" panose="02020603050405020304" pitchFamily="18" charset="0"/>
                <a:cs typeface="Times New Roman" panose="02020603050405020304" pitchFamily="18" charset="0"/>
                <a:sym typeface="+mn-ea"/>
              </a:rPr>
              <a:t>has been a significant activity by IEEE to promote smart cities and to engage cities in using technologies to develop new services. Examples are the core cities of Guadalajara in México, Trento in Italy, Wuxi in China, Casablanca in Morocco, and Kansas City in US. Additionally, this initiative organized the first two international conferences on smart cities successfully held in  Guadalajara, México, in 2015 and Trento, Italy, in 2016; the third being planned for Wuxi China in 2017.</a:t>
            </a:r>
            <a:endParaRPr lang="en-US" b="1" dirty="0">
              <a:latin typeface="Times New Roman" panose="02020603050405020304" pitchFamily="18" charset="0"/>
              <a:cs typeface="Times New Roman" panose="02020603050405020304" pitchFamily="18" charset="0"/>
            </a:endParaRPr>
          </a:p>
          <a:p>
            <a:pPr marL="285750" lvl="0" indent="-285750" algn="just">
              <a:lnSpc>
                <a:spcPct val="107000"/>
              </a:lnSpc>
              <a:buSzPts val="210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lvl="0" indent="-285750" algn="just">
              <a:lnSpc>
                <a:spcPct val="107000"/>
              </a:lnSpc>
              <a:buSzPts val="2100"/>
              <a:buFont typeface="Arial" panose="020B0604020202020204" pitchFamily="34" charset="0"/>
              <a:buChar char="•"/>
            </a:pPr>
            <a:r>
              <a:rPr lang="en-US" b="1" dirty="0" err="1">
                <a:sym typeface="+mn-ea"/>
              </a:rPr>
              <a:t>SmartCitiesGlobalNetworkDubai</a:t>
            </a:r>
            <a:r>
              <a:rPr lang="en-US" b="1" dirty="0">
                <a:sym typeface="+mn-ea"/>
              </a:rPr>
              <a:t>(2020). </a:t>
            </a:r>
            <a:endParaRPr lang="en-US" b="1" dirty="0" smtClean="0">
              <a:sym typeface="+mn-ea"/>
            </a:endParaRPr>
          </a:p>
          <a:p>
            <a:pPr marL="285750" lvl="0" indent="-285750" algn="just">
              <a:lnSpc>
                <a:spcPct val="107000"/>
              </a:lnSpc>
              <a:buSzPts val="2100"/>
              <a:buFont typeface="Arial" panose="020B0604020202020204" pitchFamily="34" charset="0"/>
              <a:buChar char="•"/>
            </a:pPr>
            <a:endParaRPr lang="en-US" b="1" dirty="0"/>
          </a:p>
          <a:p>
            <a:pPr marL="285750" lvl="0" indent="-285750" algn="just">
              <a:lnSpc>
                <a:spcPct val="107000"/>
              </a:lnSpc>
              <a:buSzPts val="2100"/>
              <a:buFont typeface="Arial" panose="020B0604020202020204" pitchFamily="34" charset="0"/>
              <a:buChar char="•"/>
            </a:pPr>
            <a:r>
              <a:rPr lang="en-US" b="1" dirty="0">
                <a:sym typeface="+mn-ea"/>
              </a:rPr>
              <a:t>https://scgn.smartdubai.ae/(accessedon23July2020).https://ieeexplore.ieee.org/document/6740844</a:t>
            </a:r>
            <a:endParaRPr lang="en-IN" dirty="0"/>
          </a:p>
        </p:txBody>
      </p:sp>
    </p:spTree>
    <p:extLst>
      <p:ext uri="{BB962C8B-B14F-4D97-AF65-F5344CB8AC3E}">
        <p14:creationId xmlns:p14="http://schemas.microsoft.com/office/powerpoint/2010/main" val="2882085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DA150-B90D-40A1-B87F-BDA7E10C4AD4}" type="datetime1">
              <a:rPr lang="en-IN" smtClean="0">
                <a:solidFill>
                  <a:prstClr val="black">
                    <a:tint val="75000"/>
                  </a:prstClr>
                </a:solidFill>
              </a:rPr>
              <a:pPr/>
              <a:t>10-09-2022</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25</a:t>
            </a:fld>
            <a:endParaRPr lang="en-IN">
              <a:solidFill>
                <a:prstClr val="black">
                  <a:tint val="75000"/>
                </a:prstClr>
              </a:solidFill>
            </a:endParaRPr>
          </a:p>
        </p:txBody>
      </p:sp>
      <p:sp>
        <p:nvSpPr>
          <p:cNvPr id="5" name="Rounded Rectangle 4"/>
          <p:cNvSpPr/>
          <p:nvPr/>
        </p:nvSpPr>
        <p:spPr>
          <a:xfrm>
            <a:off x="323528" y="836712"/>
            <a:ext cx="8640960"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920982" y="994150"/>
            <a:ext cx="3168480" cy="646331"/>
          </a:xfrm>
          <a:prstGeom prst="rect">
            <a:avLst/>
          </a:prstGeom>
          <a:noFill/>
        </p:spPr>
        <p:txBody>
          <a:bodyPr wrap="square" rtlCol="0">
            <a:spAutoFit/>
          </a:bodyPr>
          <a:lstStyle/>
          <a:p>
            <a:r>
              <a:rPr lang="en-US" sz="3600" b="1" dirty="0">
                <a:ln w="10541" cmpd="sng">
                  <a:solidFill>
                    <a:srgbClr val="5B9BD5">
                      <a:shade val="88000"/>
                      <a:satMod val="110000"/>
                    </a:srgbClr>
                  </a:solidFill>
                  <a:prstDash val="solid"/>
                </a:ln>
                <a:latin typeface="Cambria" pitchFamily="18" charset="0"/>
              </a:rPr>
              <a:t>REFERENCES</a:t>
            </a:r>
            <a:endParaRPr lang="en-IN" sz="3600" dirty="0"/>
          </a:p>
        </p:txBody>
      </p:sp>
      <p:sp>
        <p:nvSpPr>
          <p:cNvPr id="7" name="Rectangle 6"/>
          <p:cNvSpPr/>
          <p:nvPr/>
        </p:nvSpPr>
        <p:spPr>
          <a:xfrm>
            <a:off x="561872" y="2253698"/>
            <a:ext cx="7886700" cy="3970318"/>
          </a:xfrm>
          <a:prstGeom prst="rect">
            <a:avLst/>
          </a:prstGeom>
        </p:spPr>
        <p:txBody>
          <a:bodyPr wrap="square">
            <a:spAutoFit/>
          </a:bodyPr>
          <a:lstStyle/>
          <a:p>
            <a:pPr marL="342900"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sym typeface="+mn-ea"/>
              </a:rPr>
              <a:t>Hollands R. (2019), “Will the real smart city please stand up? Intelligent, progressive or entrepreneurial?”, City: analysis of urban trends, culture, theory, policy, action. </a:t>
            </a: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Smart Mobility 2030 in Singapore. Available online: https://www.lta.gov.sg/content/ltagov/en/getting</a:t>
            </a:r>
            <a:r>
              <a:rPr lang="en-US" b="1" dirty="0">
                <a:sym typeface="+mn-ea"/>
              </a:rPr>
              <a:t>_</a:t>
            </a:r>
            <a:endParaRPr lang="en-US" b="1" dirty="0"/>
          </a:p>
          <a:p>
            <a:pPr marL="285750" indent="-285750" algn="just">
              <a:buFont typeface="Arial" panose="020B0604020202020204" pitchFamily="34" charset="0"/>
              <a:buChar char="•"/>
            </a:pPr>
            <a:endParaRPr lang="en-US" b="1" u="sng" dirty="0"/>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Proceedings of the Third International Conference on Smart Systems and Inventive Technology (ICSSIT 2020) IEEE </a:t>
            </a:r>
            <a:r>
              <a:rPr lang="en-US" b="1" dirty="0" err="1">
                <a:latin typeface="Times New Roman" panose="02020603050405020304" pitchFamily="18" charset="0"/>
                <a:cs typeface="Times New Roman" panose="02020603050405020304" pitchFamily="18" charset="0"/>
                <a:sym typeface="+mn-ea"/>
              </a:rPr>
              <a:t>Xplore</a:t>
            </a:r>
            <a:r>
              <a:rPr lang="en-US" b="1" dirty="0">
                <a:latin typeface="Times New Roman" panose="02020603050405020304" pitchFamily="18" charset="0"/>
                <a:cs typeface="Times New Roman" panose="02020603050405020304" pitchFamily="18" charset="0"/>
                <a:sym typeface="+mn-ea"/>
              </a:rPr>
              <a:t> Part Number: CFP20P17-ART; ISBN: 978-1-7281-5821-1</a:t>
            </a: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sym typeface="+mn-ea"/>
              </a:rPr>
              <a:t> </a:t>
            </a:r>
            <a:r>
              <a:rPr lang="en-IN" b="1" dirty="0" err="1">
                <a:solidFill>
                  <a:srgbClr val="000000"/>
                </a:solidFill>
                <a:latin typeface="Times New Roman" panose="02020603050405020304" pitchFamily="18" charset="0"/>
                <a:cs typeface="Times New Roman" panose="02020603050405020304" pitchFamily="18" charset="0"/>
                <a:sym typeface="+mn-ea"/>
              </a:rPr>
              <a:t>Corchado</a:t>
            </a:r>
            <a:r>
              <a:rPr lang="en-IN" b="1" dirty="0">
                <a:solidFill>
                  <a:srgbClr val="000000"/>
                </a:solidFill>
                <a:latin typeface="Times New Roman" panose="02020603050405020304" pitchFamily="18" charset="0"/>
                <a:cs typeface="Times New Roman" panose="02020603050405020304" pitchFamily="18" charset="0"/>
                <a:sym typeface="+mn-ea"/>
              </a:rPr>
              <a:t>, J.M., et al.: Deepint.net: a rapid deployment platform for smart territories. Sensors 21(1), 236 (2021).  https://doi.org/10.3390/s21010236</a:t>
            </a:r>
            <a:endParaRPr lang="en-IN" b="1" dirty="0">
              <a:solidFill>
                <a:srgbClr val="000000"/>
              </a:solidFill>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312052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DA150-B90D-40A1-B87F-BDA7E10C4AD4}" type="datetime1">
              <a:rPr lang="en-IN" smtClean="0">
                <a:solidFill>
                  <a:prstClr val="black">
                    <a:tint val="75000"/>
                  </a:prstClr>
                </a:solidFill>
              </a:rPr>
              <a:pPr/>
              <a:t>10-09-2022</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26</a:t>
            </a:fld>
            <a:endParaRPr lang="en-IN">
              <a:solidFill>
                <a:prstClr val="black">
                  <a:tint val="75000"/>
                </a:prstClr>
              </a:solidFill>
            </a:endParaRPr>
          </a:p>
        </p:txBody>
      </p:sp>
      <p:sp>
        <p:nvSpPr>
          <p:cNvPr id="5" name="Rounded Rectangle 4"/>
          <p:cNvSpPr/>
          <p:nvPr/>
        </p:nvSpPr>
        <p:spPr>
          <a:xfrm>
            <a:off x="323528" y="836712"/>
            <a:ext cx="8640960"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920982" y="994150"/>
            <a:ext cx="3168480" cy="646331"/>
          </a:xfrm>
          <a:prstGeom prst="rect">
            <a:avLst/>
          </a:prstGeom>
          <a:noFill/>
        </p:spPr>
        <p:txBody>
          <a:bodyPr wrap="square" rtlCol="0">
            <a:spAutoFit/>
          </a:bodyPr>
          <a:lstStyle/>
          <a:p>
            <a:r>
              <a:rPr lang="en-US" sz="3600" b="1" dirty="0">
                <a:ln w="10541" cmpd="sng">
                  <a:solidFill>
                    <a:srgbClr val="5B9BD5">
                      <a:shade val="88000"/>
                      <a:satMod val="110000"/>
                    </a:srgbClr>
                  </a:solidFill>
                  <a:prstDash val="solid"/>
                </a:ln>
                <a:latin typeface="Cambria" pitchFamily="18" charset="0"/>
              </a:rPr>
              <a:t>REFERENCES</a:t>
            </a:r>
            <a:endParaRPr lang="en-IN" sz="3600" dirty="0"/>
          </a:p>
        </p:txBody>
      </p:sp>
      <p:sp>
        <p:nvSpPr>
          <p:cNvPr id="7" name="Rectangle 6"/>
          <p:cNvSpPr/>
          <p:nvPr/>
        </p:nvSpPr>
        <p:spPr>
          <a:xfrm>
            <a:off x="323528" y="2109034"/>
            <a:ext cx="8389177" cy="4247317"/>
          </a:xfrm>
          <a:prstGeom prst="rect">
            <a:avLst/>
          </a:prstGeom>
        </p:spPr>
        <p:txBody>
          <a:bodyPr wrap="square">
            <a:spAutoFit/>
          </a:bodyPr>
          <a:lstStyle/>
          <a:p>
            <a:pPr marL="285750" indent="-285750" algn="just">
              <a:buFont typeface="Arial" panose="020B0604020202020204" pitchFamily="34" charset="0"/>
              <a:buChar char="•"/>
            </a:pPr>
            <a:r>
              <a:rPr lang="en-IN" b="1" dirty="0">
                <a:solidFill>
                  <a:srgbClr val="000000"/>
                </a:solidFill>
                <a:latin typeface="Times New Roman" panose="02020603050405020304" pitchFamily="18" charset="0"/>
                <a:cs typeface="Times New Roman" panose="02020603050405020304" pitchFamily="18" charset="0"/>
                <a:sym typeface="+mn-ea"/>
              </a:rPr>
              <a:t>IEEE Smart Cities initiative:</a:t>
            </a:r>
            <a:endParaRPr lang="en-IN" b="1" dirty="0">
              <a:solidFill>
                <a:srgbClr val="000000"/>
              </a:solidFill>
              <a:latin typeface="Times New Roman" panose="02020603050405020304" pitchFamily="18" charset="0"/>
              <a:cs typeface="Times New Roman" panose="02020603050405020304" pitchFamily="18" charset="0"/>
            </a:endParaRPr>
          </a:p>
          <a:p>
            <a:pPr algn="just"/>
            <a:r>
              <a:rPr lang="en-IN" dirty="0">
                <a:solidFill>
                  <a:srgbClr val="000000"/>
                </a:solidFill>
                <a:latin typeface="Times New Roman" panose="02020603050405020304" pitchFamily="18" charset="0"/>
                <a:cs typeface="Times New Roman" panose="02020603050405020304" pitchFamily="18" charset="0"/>
                <a:sym typeface="+mn-ea"/>
              </a:rPr>
              <a:t>          </a:t>
            </a:r>
            <a:r>
              <a:rPr lang="en-IN" b="1" dirty="0">
                <a:solidFill>
                  <a:srgbClr val="000000"/>
                </a:solidFill>
                <a:latin typeface="Times New Roman" panose="02020603050405020304" pitchFamily="18" charset="0"/>
                <a:cs typeface="Times New Roman" panose="02020603050405020304" pitchFamily="18" charset="0"/>
                <a:sym typeface="+mn-ea"/>
              </a:rPr>
              <a:t>http://smartcities.ieee.org/</a:t>
            </a:r>
            <a:endParaRPr lang="en-IN" b="1" dirty="0">
              <a:solidFill>
                <a:srgbClr val="000000"/>
              </a:solidFill>
              <a:latin typeface="Times New Roman" panose="02020603050405020304" pitchFamily="18" charset="0"/>
              <a:cs typeface="Times New Roman" panose="02020603050405020304" pitchFamily="18" charset="0"/>
            </a:endParaRPr>
          </a:p>
          <a:p>
            <a:pPr algn="just"/>
            <a:endParaRPr lang="en-IN"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E. </a:t>
            </a:r>
            <a:r>
              <a:rPr lang="en-US" b="1" dirty="0" err="1">
                <a:latin typeface="Times New Roman" panose="02020603050405020304" pitchFamily="18" charset="0"/>
                <a:cs typeface="Times New Roman" panose="02020603050405020304" pitchFamily="18" charset="0"/>
                <a:sym typeface="+mn-ea"/>
              </a:rPr>
              <a:t>Woyke</a:t>
            </a:r>
            <a:r>
              <a:rPr lang="en-US" b="1" dirty="0">
                <a:latin typeface="Times New Roman" panose="02020603050405020304" pitchFamily="18" charset="0"/>
                <a:cs typeface="Times New Roman" panose="02020603050405020304" pitchFamily="18" charset="0"/>
                <a:sym typeface="+mn-ea"/>
              </a:rPr>
              <a:t>, “Smart cities could be lousy to live in if you have a disability,” MIT Technol. Rev., Jan. 2019. [Online]. Available: https://www.technologyreview. com/s/612712/smart-cities-</a:t>
            </a:r>
            <a:r>
              <a:rPr lang="en-US" b="1" dirty="0" err="1">
                <a:latin typeface="Times New Roman" panose="02020603050405020304" pitchFamily="18" charset="0"/>
                <a:cs typeface="Times New Roman" panose="02020603050405020304" pitchFamily="18" charset="0"/>
                <a:sym typeface="+mn-ea"/>
              </a:rPr>
              <a:t>coule</a:t>
            </a:r>
            <a:r>
              <a:rPr lang="en-US" b="1" dirty="0">
                <a:latin typeface="Times New Roman" panose="02020603050405020304" pitchFamily="18" charset="0"/>
                <a:cs typeface="Times New Roman" panose="02020603050405020304" pitchFamily="18" charset="0"/>
                <a:sym typeface="+mn-ea"/>
              </a:rPr>
              <a:t>-be-lousy-if-</a:t>
            </a:r>
            <a:r>
              <a:rPr lang="en-US" b="1" dirty="0" err="1">
                <a:latin typeface="Times New Roman" panose="02020603050405020304" pitchFamily="18" charset="0"/>
                <a:cs typeface="Times New Roman" panose="02020603050405020304" pitchFamily="18" charset="0"/>
                <a:sym typeface="+mn-ea"/>
              </a:rPr>
              <a:t>youhave</a:t>
            </a:r>
            <a:r>
              <a:rPr lang="en-US" b="1" dirty="0">
                <a:latin typeface="Times New Roman" panose="02020603050405020304" pitchFamily="18" charset="0"/>
                <a:cs typeface="Times New Roman" panose="02020603050405020304" pitchFamily="18" charset="0"/>
                <a:sym typeface="+mn-ea"/>
              </a:rPr>
              <a:t>-a-disability</a:t>
            </a:r>
            <a:r>
              <a:rPr lang="en-US" dirty="0">
                <a:latin typeface="Times New Roman" panose="02020603050405020304" pitchFamily="18" charset="0"/>
                <a:cs typeface="Times New Roman" panose="02020603050405020304" pitchFamily="18" charset="0"/>
                <a:sym typeface="+mn-ea"/>
              </a:rPr>
              <a:t>/</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sym typeface="+mn-ea"/>
              </a:rPr>
              <a:t>N. </a:t>
            </a:r>
            <a:r>
              <a:rPr lang="en-IN" b="1" dirty="0" err="1">
                <a:latin typeface="Times New Roman" panose="02020603050405020304" pitchFamily="18" charset="0"/>
                <a:cs typeface="Times New Roman" panose="02020603050405020304" pitchFamily="18" charset="0"/>
                <a:sym typeface="+mn-ea"/>
              </a:rPr>
              <a:t>Neyestani</a:t>
            </a:r>
            <a:r>
              <a:rPr lang="en-IN" b="1" dirty="0">
                <a:latin typeface="Times New Roman" panose="02020603050405020304" pitchFamily="18" charset="0"/>
                <a:cs typeface="Times New Roman" panose="02020603050405020304" pitchFamily="18" charset="0"/>
                <a:sym typeface="+mn-ea"/>
              </a:rPr>
              <a:t>, M. Y. </a:t>
            </a:r>
            <a:r>
              <a:rPr lang="en-IN" b="1" dirty="0" err="1">
                <a:latin typeface="Times New Roman" panose="02020603050405020304" pitchFamily="18" charset="0"/>
                <a:cs typeface="Times New Roman" panose="02020603050405020304" pitchFamily="18" charset="0"/>
                <a:sym typeface="+mn-ea"/>
              </a:rPr>
              <a:t>Damavandi</a:t>
            </a:r>
            <a:r>
              <a:rPr lang="en-IN" b="1" dirty="0">
                <a:latin typeface="Times New Roman" panose="02020603050405020304" pitchFamily="18" charset="0"/>
                <a:cs typeface="Times New Roman" panose="02020603050405020304" pitchFamily="18" charset="0"/>
                <a:sym typeface="+mn-ea"/>
              </a:rPr>
              <a:t>, M. </a:t>
            </a:r>
            <a:r>
              <a:rPr lang="en-IN" b="1" dirty="0" err="1">
                <a:latin typeface="Times New Roman" panose="02020603050405020304" pitchFamily="18" charset="0"/>
                <a:cs typeface="Times New Roman" panose="02020603050405020304" pitchFamily="18" charset="0"/>
                <a:sym typeface="+mn-ea"/>
              </a:rPr>
              <a:t>Shafie-Khah</a:t>
            </a:r>
            <a:r>
              <a:rPr lang="en-IN" b="1" dirty="0">
                <a:latin typeface="Times New Roman" panose="02020603050405020304" pitchFamily="18" charset="0"/>
                <a:cs typeface="Times New Roman" panose="02020603050405020304" pitchFamily="18" charset="0"/>
                <a:sym typeface="+mn-ea"/>
              </a:rPr>
              <a:t>, J. Contreras, and J. P.S. </a:t>
            </a:r>
            <a:r>
              <a:rPr lang="en-IN" b="1" dirty="0" err="1">
                <a:latin typeface="Times New Roman" panose="02020603050405020304" pitchFamily="18" charset="0"/>
                <a:cs typeface="Times New Roman" panose="02020603050405020304" pitchFamily="18" charset="0"/>
                <a:sym typeface="+mn-ea"/>
              </a:rPr>
              <a:t>Catalão</a:t>
            </a:r>
            <a:r>
              <a:rPr lang="en-IN" b="1" dirty="0">
                <a:latin typeface="Times New Roman" panose="02020603050405020304" pitchFamily="18" charset="0"/>
                <a:cs typeface="Times New Roman" panose="02020603050405020304" pitchFamily="18" charset="0"/>
                <a:sym typeface="+mn-ea"/>
              </a:rPr>
              <a:t>, "Allocation of plug-in vehicles' parking lots in distribution systems considering network-constrained objectives," IEEE </a:t>
            </a:r>
            <a:r>
              <a:rPr lang="en-IN" b="1" dirty="0" err="1">
                <a:latin typeface="Times New Roman" panose="02020603050405020304" pitchFamily="18" charset="0"/>
                <a:cs typeface="Times New Roman" panose="02020603050405020304" pitchFamily="18" charset="0"/>
                <a:sym typeface="+mn-ea"/>
              </a:rPr>
              <a:t>Trans.Power</a:t>
            </a:r>
            <a:r>
              <a:rPr lang="en-IN" b="1" dirty="0">
                <a:latin typeface="Times New Roman" panose="02020603050405020304" pitchFamily="18" charset="0"/>
                <a:cs typeface="Times New Roman" panose="02020603050405020304" pitchFamily="18" charset="0"/>
                <a:sym typeface="+mn-ea"/>
              </a:rPr>
              <a:t> Syst., vol. 30, pp. 2643-2656, 2020.</a:t>
            </a: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a:solidFill>
                <a:srgbClr val="1155C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Butler, L., </a:t>
            </a:r>
            <a:r>
              <a:rPr lang="en-US" b="1" dirty="0" err="1">
                <a:latin typeface="Times New Roman" panose="02020603050405020304" pitchFamily="18" charset="0"/>
                <a:cs typeface="Times New Roman" panose="02020603050405020304" pitchFamily="18" charset="0"/>
                <a:sym typeface="+mn-ea"/>
              </a:rPr>
              <a:t>Yigitcanlar</a:t>
            </a:r>
            <a:r>
              <a:rPr lang="en-US" b="1" dirty="0">
                <a:latin typeface="Times New Roman" panose="02020603050405020304" pitchFamily="18" charset="0"/>
                <a:cs typeface="Times New Roman" panose="02020603050405020304" pitchFamily="18" charset="0"/>
                <a:sym typeface="+mn-ea"/>
              </a:rPr>
              <a:t>, T., Paz, A.: Smart urban mobility innovations: a comprehensive review and evaluation. IEEE Access 8, 196034–196049 (2020)</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117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6405765-7C70-445B-A7B1-8C8F235993AC}"/>
              </a:ext>
            </a:extLst>
          </p:cNvPr>
          <p:cNvSpPr>
            <a:spLocks noGrp="1"/>
          </p:cNvSpPr>
          <p:nvPr>
            <p:ph type="dt" sz="half" idx="10"/>
          </p:nvPr>
        </p:nvSpPr>
        <p:spPr/>
        <p:txBody>
          <a:bodyPr/>
          <a:lstStyle/>
          <a:p>
            <a:fld id="{B15DA150-B90D-40A1-B87F-BDA7E10C4AD4}" type="datetime1">
              <a:rPr lang="en-IN" smtClean="0">
                <a:solidFill>
                  <a:prstClr val="black">
                    <a:tint val="75000"/>
                  </a:prstClr>
                </a:solidFill>
              </a:rPr>
              <a:pPr/>
              <a:t>10-09-2022</a:t>
            </a:fld>
            <a:endParaRPr lang="en-IN">
              <a:solidFill>
                <a:prstClr val="black">
                  <a:tint val="75000"/>
                </a:prstClr>
              </a:solidFill>
            </a:endParaRPr>
          </a:p>
        </p:txBody>
      </p:sp>
      <p:sp>
        <p:nvSpPr>
          <p:cNvPr id="3" name="Slide Number Placeholder 2">
            <a:extLst>
              <a:ext uri="{FF2B5EF4-FFF2-40B4-BE49-F238E27FC236}">
                <a16:creationId xmlns:a16="http://schemas.microsoft.com/office/drawing/2014/main" xmlns="" id="{ECB14AEF-29AA-452A-A51B-6C0DB4C0A47D}"/>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27</a:t>
            </a:fld>
            <a:endParaRPr lang="en-IN">
              <a:solidFill>
                <a:prstClr val="black">
                  <a:tint val="75000"/>
                </a:prstClr>
              </a:solidFill>
            </a:endParaRPr>
          </a:p>
        </p:txBody>
      </p:sp>
      <p:pic>
        <p:nvPicPr>
          <p:cNvPr id="5" name="Picture 4"/>
          <p:cNvPicPr>
            <a:picLocks noChangeAspect="1"/>
          </p:cNvPicPr>
          <p:nvPr/>
        </p:nvPicPr>
        <p:blipFill>
          <a:blip r:embed="rId2"/>
          <a:stretch>
            <a:fillRect/>
          </a:stretch>
        </p:blipFill>
        <p:spPr>
          <a:xfrm>
            <a:off x="1882065" y="1873189"/>
            <a:ext cx="5350007" cy="3222594"/>
          </a:xfrm>
          <a:prstGeom prst="rect">
            <a:avLst/>
          </a:prstGeom>
        </p:spPr>
      </p:pic>
    </p:spTree>
    <p:extLst>
      <p:ext uri="{BB962C8B-B14F-4D97-AF65-F5344CB8AC3E}">
        <p14:creationId xmlns:p14="http://schemas.microsoft.com/office/powerpoint/2010/main" val="2103481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F3295AD-FBA1-4E2F-B375-89DE707CCD1C}"/>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3</a:t>
            </a:fld>
            <a:endParaRPr lang="en-IN" dirty="0">
              <a:solidFill>
                <a:prstClr val="black">
                  <a:tint val="75000"/>
                </a:prstClr>
              </a:solidFill>
            </a:endParaRPr>
          </a:p>
        </p:txBody>
      </p:sp>
      <p:sp>
        <p:nvSpPr>
          <p:cNvPr id="5"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ABSTRACT</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sp>
        <p:nvSpPr>
          <p:cNvPr id="4" name="Rectangle 3"/>
          <p:cNvSpPr/>
          <p:nvPr/>
        </p:nvSpPr>
        <p:spPr>
          <a:xfrm>
            <a:off x="388961" y="1870058"/>
            <a:ext cx="8366077" cy="4401205"/>
          </a:xfrm>
          <a:prstGeom prst="rect">
            <a:avLst/>
          </a:prstGeom>
        </p:spPr>
        <p:txBody>
          <a:bodyPr wrap="square">
            <a:spAutoFit/>
          </a:bodyPr>
          <a:lstStyle/>
          <a:p>
            <a:pPr lvl="0" algn="just" fontAlgn="base">
              <a:spcBef>
                <a:spcPct val="0"/>
              </a:spcBef>
              <a:spcAft>
                <a:spcPct val="0"/>
              </a:spcAft>
            </a:pPr>
            <a:r>
              <a:rPr lang="en-US" sz="2000" b="1" dirty="0">
                <a:latin typeface="Times New Roman" panose="02020603050405020304" pitchFamily="18" charset="0"/>
                <a:ea typeface="Calibri" pitchFamily="34" charset="0"/>
                <a:cs typeface="Times New Roman" panose="02020603050405020304" pitchFamily="18" charset="0"/>
              </a:rPr>
              <a:t>Internet of things deals with intricate systems that integrates multiple disperse components towards their synergetic use. </a:t>
            </a:r>
            <a:r>
              <a:rPr lang="en-US" sz="2000" b="1" dirty="0" smtClean="0">
                <a:latin typeface="Times New Roman" panose="02020603050405020304" pitchFamily="18" charset="0"/>
                <a:ea typeface="Calibri" pitchFamily="34" charset="0"/>
                <a:cs typeface="Times New Roman" panose="02020603050405020304" pitchFamily="18" charset="0"/>
              </a:rPr>
              <a:t>Here we use </a:t>
            </a:r>
            <a:r>
              <a:rPr lang="en-US" sz="2000" b="1" dirty="0">
                <a:latin typeface="Times New Roman" panose="02020603050405020304" pitchFamily="18" charset="0"/>
                <a:ea typeface="Calibri" pitchFamily="34" charset="0"/>
                <a:cs typeface="Times New Roman" panose="02020603050405020304" pitchFamily="18" charset="0"/>
              </a:rPr>
              <a:t>system of interconnected smart modules is developed where each and every parameter necessary for a city is monitored and updated to the cloud. Emphasis is given on how sensing and communication technologies of IOT can effectively be used in smart city monitoring. </a:t>
            </a:r>
            <a:endParaRPr lang="en-US" sz="2000" b="1" dirty="0" smtClean="0">
              <a:latin typeface="Times New Roman" panose="02020603050405020304" pitchFamily="18" charset="0"/>
              <a:ea typeface="Calibri" pitchFamily="34" charset="0"/>
              <a:cs typeface="Times New Roman" panose="02020603050405020304" pitchFamily="18" charset="0"/>
            </a:endParaRPr>
          </a:p>
          <a:p>
            <a:pPr lvl="0" algn="just" fontAlgn="base">
              <a:spcBef>
                <a:spcPct val="0"/>
              </a:spcBef>
              <a:spcAft>
                <a:spcPct val="0"/>
              </a:spcAft>
            </a:pPr>
            <a:endParaRPr lang="en-US" sz="2000" b="1" dirty="0">
              <a:latin typeface="Times New Roman" panose="02020603050405020304" pitchFamily="18" charset="0"/>
              <a:cs typeface="Times New Roman" panose="02020603050405020304" pitchFamily="18" charset="0"/>
            </a:endParaRPr>
          </a:p>
          <a:p>
            <a:pPr lvl="0" algn="just" fontAlgn="base">
              <a:spcBef>
                <a:spcPct val="0"/>
              </a:spcBef>
              <a:spcAft>
                <a:spcPct val="0"/>
              </a:spcAft>
            </a:pPr>
            <a:r>
              <a:rPr lang="en-US" sz="2000" b="1" dirty="0" smtClean="0">
                <a:latin typeface="Times New Roman" panose="02020603050405020304" pitchFamily="18" charset="0"/>
                <a:cs typeface="Times New Roman" panose="02020603050405020304" pitchFamily="18" charset="0"/>
              </a:rPr>
              <a:t>Basically </a:t>
            </a:r>
            <a:r>
              <a:rPr lang="en-US" sz="2000" b="1" dirty="0">
                <a:latin typeface="Times New Roman" panose="02020603050405020304" pitchFamily="18" charset="0"/>
                <a:cs typeface="Times New Roman" panose="02020603050405020304" pitchFamily="18" charset="0"/>
              </a:rPr>
              <a:t>the system consists of a Arduino microcontroller interfaced with many sensors for making the city smarter. The project aims to bring smartness in five different aspects of any city such as density based traffic monitoring, smart garbage management, city pollution control, intensity based street light monitoring and digital water supply system, traffic control system.</a:t>
            </a:r>
            <a:r>
              <a:rPr lang="en-US" sz="2000" b="1" dirty="0">
                <a:latin typeface="Times New Roman" panose="02020603050405020304" pitchFamily="18" charset="0"/>
                <a:ea typeface="Calibri" pitchFamily="34" charset="0"/>
                <a:cs typeface="Times New Roman" panose="02020603050405020304" pitchFamily="18" charset="0"/>
              </a:rPr>
              <a:t> Further this project also includes controlling of some parameters like water and light.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373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F3295AD-FBA1-4E2F-B375-89DE707CCD1C}"/>
              </a:ext>
            </a:extLst>
          </p:cNvPr>
          <p:cNvSpPr>
            <a:spLocks noGrp="1"/>
          </p:cNvSpPr>
          <p:nvPr>
            <p:ph type="sldNum" sz="quarter" idx="12"/>
          </p:nvPr>
        </p:nvSpPr>
        <p:spPr/>
        <p:txBody>
          <a:bodyPr/>
          <a:lstStyle/>
          <a:p>
            <a:fld id="{58CAE0E1-5C16-469C-80A6-45E1950F1503}" type="slidenum">
              <a:rPr lang="en-IN" smtClean="0">
                <a:solidFill>
                  <a:prstClr val="black">
                    <a:tint val="75000"/>
                  </a:prstClr>
                </a:solidFill>
              </a:rPr>
              <a:pPr/>
              <a:t>4</a:t>
            </a:fld>
            <a:endParaRPr lang="en-IN" dirty="0">
              <a:solidFill>
                <a:prstClr val="black">
                  <a:tint val="75000"/>
                </a:prstClr>
              </a:solidFill>
            </a:endParaRPr>
          </a:p>
        </p:txBody>
      </p:sp>
      <p:sp>
        <p:nvSpPr>
          <p:cNvPr id="5"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a:ln w="10541" cmpd="sng">
                  <a:solidFill>
                    <a:srgbClr val="5B9BD5">
                      <a:shade val="88000"/>
                      <a:satMod val="110000"/>
                    </a:srgbClr>
                  </a:solidFill>
                  <a:prstDash val="solid"/>
                </a:ln>
                <a:solidFill>
                  <a:schemeClr val="tx1"/>
                </a:solidFill>
                <a:latin typeface="Cambria" pitchFamily="18" charset="0"/>
              </a:rPr>
              <a:t>INTRODUCTION </a:t>
            </a:r>
          </a:p>
        </p:txBody>
      </p:sp>
      <p:sp>
        <p:nvSpPr>
          <p:cNvPr id="4" name="Rectangle 3"/>
          <p:cNvSpPr/>
          <p:nvPr/>
        </p:nvSpPr>
        <p:spPr>
          <a:xfrm>
            <a:off x="423081" y="1486652"/>
            <a:ext cx="8092269" cy="8014502"/>
          </a:xfrm>
          <a:prstGeom prst="rect">
            <a:avLst/>
          </a:prstGeom>
        </p:spPr>
        <p:txBody>
          <a:bodyPr wrap="square">
            <a:spAutoFit/>
          </a:bodyPr>
          <a:lstStyle/>
          <a:p>
            <a:pPr marL="342900" lvl="0" indent="-342900" algn="just">
              <a:lnSpc>
                <a:spcPct val="108000"/>
              </a:lnSpc>
              <a:buFont typeface="Arial" panose="020B0604020202020204" pitchFamily="34" charset="0"/>
              <a:buChar char="•"/>
            </a:pPr>
            <a:r>
              <a:rPr lang="en-US" sz="2000" b="1" dirty="0">
                <a:latin typeface="Times New Roman" panose="02020603050405020304" pitchFamily="18" charset="0"/>
                <a:ea typeface="Calibri" panose="020F0502020204030204" charset="0"/>
                <a:cs typeface="Times New Roman" panose="02020603050405020304" pitchFamily="18" charset="0"/>
                <a:sym typeface="+mn-ea"/>
              </a:rPr>
              <a:t>Smart city refers to a future city that makes use of upcoming and latest technology</a:t>
            </a:r>
            <a:r>
              <a:rPr lang="en-IN" altLang="en-US" sz="2000" b="1" dirty="0">
                <a:latin typeface="Times New Roman" panose="02020603050405020304" pitchFamily="18" charset="0"/>
                <a:ea typeface="Calibri" panose="020F0502020204030204" charset="0"/>
                <a:cs typeface="Times New Roman" panose="02020603050405020304" pitchFamily="18" charset="0"/>
                <a:sym typeface="+mn-ea"/>
              </a:rPr>
              <a:t>.</a:t>
            </a:r>
            <a:r>
              <a:rPr lang="en-US" sz="20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p>
          <a:p>
            <a:pPr marL="342900" lvl="0" indent="-342900" algn="just">
              <a:lnSpc>
                <a:spcPct val="108000"/>
              </a:lnSpc>
              <a:buFont typeface="Arial" panose="020B0604020202020204" pitchFamily="34" charset="0"/>
              <a:buChar char="•"/>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a:lnSpc>
                <a:spcPct val="108000"/>
              </a:lnSpc>
              <a:buFont typeface="Arial" panose="020B0604020202020204" pitchFamily="34" charset="0"/>
              <a:buChar char="•"/>
            </a:pPr>
            <a:r>
              <a:rPr lang="en-US" sz="2000" b="1" dirty="0">
                <a:latin typeface="Times New Roman" panose="02020603050405020304"/>
                <a:ea typeface="Times New Roman" panose="02020603050405020304"/>
                <a:cs typeface="Times New Roman" panose="02020603050405020304"/>
                <a:sym typeface="Times New Roman" panose="02020603050405020304"/>
              </a:rPr>
              <a:t>The wireless sensors are attached t</a:t>
            </a:r>
            <a:r>
              <a:rPr lang="en-IN" altLang="en-US" sz="2000" b="1" dirty="0">
                <a:latin typeface="Times New Roman" panose="02020603050405020304"/>
                <a:ea typeface="Times New Roman" panose="02020603050405020304"/>
                <a:cs typeface="Times New Roman" panose="02020603050405020304"/>
                <a:sym typeface="Times New Roman" panose="02020603050405020304"/>
              </a:rPr>
              <a:t>o</a:t>
            </a:r>
            <a:r>
              <a:rPr lang="en-US" sz="2000" b="1" dirty="0">
                <a:latin typeface="Times New Roman" panose="02020603050405020304"/>
                <a:ea typeface="Times New Roman" panose="02020603050405020304"/>
                <a:cs typeface="Times New Roman" panose="02020603050405020304"/>
                <a:sym typeface="Times New Roman" panose="02020603050405020304"/>
              </a:rPr>
              <a:t> parking area and dustbin. Sensors are then attached to </a:t>
            </a:r>
            <a:r>
              <a:rPr lang="en-US" sz="2000" b="1" dirty="0" smtClean="0">
                <a:latin typeface="Times New Roman" panose="02020603050405020304"/>
                <a:ea typeface="Times New Roman" panose="02020603050405020304"/>
                <a:cs typeface="Times New Roman" panose="02020603050405020304"/>
                <a:sym typeface="Times New Roman" panose="02020603050405020304"/>
              </a:rPr>
              <a:t>AMC board </a:t>
            </a:r>
            <a:r>
              <a:rPr lang="en-US" sz="2000" b="1" dirty="0">
                <a:latin typeface="Times New Roman" panose="02020603050405020304"/>
                <a:ea typeface="Times New Roman" panose="02020603050405020304"/>
                <a:cs typeface="Times New Roman" panose="02020603050405020304"/>
                <a:sym typeface="Times New Roman" panose="02020603050405020304"/>
              </a:rPr>
              <a:t>where each and every necessary parameters for city are monitored and updated to </a:t>
            </a:r>
            <a:r>
              <a:rPr lang="en-US" sz="2000" b="1" dirty="0" smtClean="0">
                <a:latin typeface="Times New Roman" panose="02020603050405020304"/>
                <a:ea typeface="Times New Roman" panose="02020603050405020304"/>
                <a:cs typeface="Times New Roman" panose="02020603050405020304"/>
                <a:sym typeface="Times New Roman" panose="02020603050405020304"/>
              </a:rPr>
              <a:t>cloud.</a:t>
            </a: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a:lnSpc>
                <a:spcPct val="108000"/>
              </a:lnSpc>
              <a:buFont typeface="Arial" panose="020B0604020202020204" pitchFamily="34" charset="0"/>
              <a:buChar char="•"/>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342900" indent="-342900" algn="just">
              <a:lnSpc>
                <a:spcPct val="108000"/>
              </a:lnSpc>
              <a:buFont typeface="Arial" panose="020B0604020202020204" pitchFamily="34" charset="0"/>
              <a:buChar char="•"/>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main concept of IOT is machine to machine communication. Internet-based sensor networks have recently been gaining attention.</a:t>
            </a:r>
          </a:p>
          <a:p>
            <a:pPr marL="342900" indent="-342900" algn="just">
              <a:lnSpc>
                <a:spcPct val="108000"/>
              </a:lnSpc>
              <a:buFont typeface="Arial" panose="020B0604020202020204" pitchFamily="34" charset="0"/>
              <a:buChar char="•"/>
            </a:pPr>
            <a:endPar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indent="-342900" algn="just">
              <a:lnSpc>
                <a:spcPct val="108000"/>
              </a:lnSpc>
              <a:buFont typeface="Arial" panose="020B0604020202020204" pitchFamily="34" charset="0"/>
              <a:buChar char="•"/>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Sensors are connected to the Internet and the information from the sensors</a:t>
            </a:r>
            <a:r>
              <a:rPr lang="en-US" sz="2000" b="1" dirty="0">
                <a:solidFill>
                  <a:srgbClr val="000000"/>
                </a:solidFill>
                <a:sym typeface="+mn-ea"/>
              </a:rPr>
              <a:t>  </a:t>
            </a: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is gathered at a server through the Internet. </a:t>
            </a:r>
          </a:p>
          <a:p>
            <a:pPr marL="342900" indent="-342900" algn="just">
              <a:lnSpc>
                <a:spcPct val="108000"/>
              </a:lnSpc>
              <a:buFont typeface="Arial" panose="020B0604020202020204" pitchFamily="34" charset="0"/>
              <a:buChar char="•"/>
            </a:pPr>
            <a:endPar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indent="-342900" algn="just">
              <a:lnSpc>
                <a:spcPct val="108000"/>
              </a:lnSpc>
              <a:buFont typeface="Arial" panose="020B0604020202020204" pitchFamily="34" charset="0"/>
              <a:buChar char="•"/>
            </a:pPr>
            <a:r>
              <a:rPr lang="en-US" sz="2000" b="1" dirty="0">
                <a:latin typeface="Times New Roman" panose="02020603050405020304" pitchFamily="18" charset="0"/>
                <a:ea typeface="Calibri" panose="020F0502020204030204" charset="0"/>
                <a:cs typeface="Times New Roman" panose="02020603050405020304" pitchFamily="18" charset="0"/>
                <a:sym typeface="+mn-ea"/>
              </a:rPr>
              <a:t>Security and manageability of sensor</a:t>
            </a:r>
            <a:r>
              <a:rPr lang="en-IN" altLang="en-US" sz="2000" b="1" dirty="0">
                <a:latin typeface="Times New Roman" panose="02020603050405020304" pitchFamily="18" charset="0"/>
                <a:ea typeface="Calibri" panose="020F0502020204030204" charset="0"/>
                <a:cs typeface="Times New Roman" panose="02020603050405020304" pitchFamily="18" charset="0"/>
                <a:sym typeface="+mn-ea"/>
              </a:rPr>
              <a:t>,</a:t>
            </a:r>
            <a:r>
              <a:rPr lang="en-US" sz="2000" b="1" dirty="0">
                <a:latin typeface="Times New Roman" panose="02020603050405020304" pitchFamily="18" charset="0"/>
                <a:ea typeface="Calibri" panose="020F0502020204030204" charset="0"/>
                <a:cs typeface="Times New Roman" panose="02020603050405020304" pitchFamily="18" charset="0"/>
                <a:sym typeface="+mn-ea"/>
              </a:rPr>
              <a:t> information transmission connecting to the Internet wirelessly </a:t>
            </a:r>
            <a:r>
              <a:rPr lang="en-IN" altLang="en-US" sz="2000" b="1" dirty="0">
                <a:latin typeface="Times New Roman" panose="02020603050405020304" pitchFamily="18" charset="0"/>
                <a:ea typeface="Calibri" panose="020F0502020204030204" charset="0"/>
                <a:cs typeface="Times New Roman" panose="02020603050405020304" pitchFamily="18" charset="0"/>
                <a:sym typeface="+mn-ea"/>
              </a:rPr>
              <a:t>with</a:t>
            </a:r>
            <a:r>
              <a:rPr lang="en-US" sz="2000" b="1" dirty="0">
                <a:latin typeface="Times New Roman" panose="02020603050405020304" pitchFamily="18" charset="0"/>
                <a:ea typeface="Calibri" panose="020F0502020204030204" charset="0"/>
                <a:cs typeface="Times New Roman" panose="02020603050405020304" pitchFamily="18" charset="0"/>
                <a:sym typeface="+mn-ea"/>
              </a:rPr>
              <a:t> low cost and high scalability are expected.</a:t>
            </a:r>
            <a:endParaRPr lang="en-US" sz="2000" b="1" dirty="0">
              <a:latin typeface="Times New Roman" panose="02020603050405020304" pitchFamily="18" charset="0"/>
              <a:cs typeface="Times New Roman" panose="02020603050405020304" pitchFamily="18" charset="0"/>
            </a:endParaRPr>
          </a:p>
          <a:p>
            <a:pPr marL="342900" indent="-342900" algn="just">
              <a:lnSpc>
                <a:spcPct val="108000"/>
              </a:lnSpc>
              <a:buFont typeface="Arial" panose="020B0604020202020204" pitchFamily="34" charset="0"/>
              <a:buChar char="•"/>
            </a:pPr>
            <a:endPar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indent="-342900" algn="just">
              <a:lnSpc>
                <a:spcPct val="108000"/>
              </a:lnSpc>
              <a:buFont typeface="Arial" panose="020B0604020202020204" pitchFamily="34" charset="0"/>
              <a:buChar char="•"/>
            </a:pPr>
            <a:endParaRPr lang="en-US" sz="2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a:lnSpc>
                <a:spcPct val="108000"/>
              </a:lnSpc>
              <a:buFont typeface="Arial" panose="020B0604020202020204" pitchFamily="34" charset="0"/>
              <a:buChar char="•"/>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a:lnSpc>
                <a:spcPct val="108000"/>
              </a:lnSpc>
              <a:buFont typeface="Arial" panose="020B0604020202020204" pitchFamily="34" charset="0"/>
              <a:buChar char="•"/>
            </a:pP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lvl="0" indent="-12700" algn="just">
              <a:lnSpc>
                <a:spcPct val="108000"/>
              </a:lnSpc>
              <a:buClr>
                <a:srgbClr val="000000"/>
              </a:buClr>
              <a:buSzPts val="200"/>
              <a:buFont typeface="Times New Roman" panose="02020603050405020304"/>
              <a:buChar char="●"/>
            </a:pPr>
            <a:endParaRPr lang="en-US" sz="2000" b="1" dirty="0"/>
          </a:p>
          <a:p>
            <a:pPr marL="342900" lvl="0" indent="-342900" algn="just">
              <a:lnSpc>
                <a:spcPct val="108000"/>
              </a:lnSpc>
              <a:buFont typeface="Arial" panose="020B0604020202020204" pitchFamily="34" charset="0"/>
              <a:buChar char="•"/>
            </a:pPr>
            <a:endParaRPr lang="en-US" altLang="en-US" sz="20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940499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5</a:t>
            </a:fld>
            <a:endParaRPr lang="en-IN">
              <a:solidFill>
                <a:prstClr val="black">
                  <a:tint val="75000"/>
                </a:prstClr>
              </a:solidFill>
            </a:endParaRPr>
          </a:p>
        </p:txBody>
      </p:sp>
      <p:sp>
        <p:nvSpPr>
          <p:cNvPr id="4"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PROPOSED SYSTEM </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pic>
        <p:nvPicPr>
          <p:cNvPr id="2050" name="Picture 2" descr="Cartoon , The doctor is explaining transparent background PNG clipart |  Hi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351" y="4483241"/>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8866" y="1843951"/>
            <a:ext cx="7696484" cy="2554545"/>
          </a:xfrm>
          <a:prstGeom prst="rect">
            <a:avLst/>
          </a:prstGeom>
        </p:spPr>
        <p:txBody>
          <a:bodyPr wrap="square">
            <a:spAutoFit/>
          </a:bodyPr>
          <a:lstStyle/>
          <a:p>
            <a:pPr algn="just"/>
            <a:endParaRPr lang="en-US" sz="2000" b="1"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2000" b="1" dirty="0" smtClean="0">
                <a:solidFill>
                  <a:srgbClr val="000000"/>
                </a:solidFill>
                <a:latin typeface="Times New Roman" panose="02020603050405020304" pitchFamily="18" charset="0"/>
              </a:rPr>
              <a:t>The </a:t>
            </a:r>
            <a:r>
              <a:rPr lang="en-US" sz="2000" b="1" dirty="0">
                <a:solidFill>
                  <a:srgbClr val="000000"/>
                </a:solidFill>
                <a:latin typeface="Times New Roman" panose="02020603050405020304" pitchFamily="18" charset="0"/>
              </a:rPr>
              <a:t>main categories that define smart cities include the quality of the </a:t>
            </a:r>
            <a:r>
              <a:rPr lang="en-US" sz="2000" b="1" dirty="0" smtClean="0">
                <a:solidFill>
                  <a:srgbClr val="000000"/>
                </a:solidFill>
                <a:latin typeface="Times New Roman" panose="02020603050405020304" pitchFamily="18" charset="0"/>
              </a:rPr>
              <a:t>environment Smart </a:t>
            </a:r>
            <a:r>
              <a:rPr lang="en-US" sz="2000" b="1" dirty="0">
                <a:solidFill>
                  <a:srgbClr val="000000"/>
                </a:solidFill>
                <a:latin typeface="Times New Roman" panose="02020603050405020304" pitchFamily="18" charset="0"/>
              </a:rPr>
              <a:t>parking system, Garbage </a:t>
            </a:r>
            <a:r>
              <a:rPr lang="en-US" sz="2000" b="1" dirty="0" smtClean="0">
                <a:solidFill>
                  <a:srgbClr val="000000"/>
                </a:solidFill>
                <a:latin typeface="Times New Roman" panose="02020603050405020304" pitchFamily="18" charset="0"/>
              </a:rPr>
              <a:t>management &amp; so on.</a:t>
            </a:r>
          </a:p>
          <a:p>
            <a:pPr marL="285750" indent="-285750" algn="just">
              <a:buFont typeface="Arial" panose="020B0604020202020204" pitchFamily="34" charset="0"/>
              <a:buChar char="•"/>
            </a:pPr>
            <a:endParaRPr lang="en-US" sz="2000" b="1"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sz="2000" b="1" dirty="0" smtClean="0">
                <a:solidFill>
                  <a:srgbClr val="000000"/>
                </a:solidFill>
                <a:latin typeface="Times New Roman" panose="02020603050405020304" pitchFamily="18" charset="0"/>
              </a:rPr>
              <a:t>To improve the quality of life of people by enabling local area development and harnessing technology, especially technology which leads to the smart city. </a:t>
            </a:r>
            <a:endParaRPr lang="en-US" sz="20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300962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DA150-B90D-40A1-B87F-BDA7E10C4AD4}" type="datetime1">
              <a:rPr lang="en-IN" smtClean="0">
                <a:solidFill>
                  <a:prstClr val="black">
                    <a:tint val="75000"/>
                  </a:prstClr>
                </a:solidFill>
              </a:rPr>
              <a:pPr/>
              <a:t>10-09-2022</a:t>
            </a:fld>
            <a:endParaRPr lang="en-IN">
              <a:solidFill>
                <a:prstClr val="black">
                  <a:tint val="75000"/>
                </a:prstClr>
              </a:solidFill>
            </a:endParaRPr>
          </a:p>
        </p:txBody>
      </p:sp>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6</a:t>
            </a:fld>
            <a:endParaRPr lang="en-IN">
              <a:solidFill>
                <a:prstClr val="black">
                  <a:tint val="75000"/>
                </a:prstClr>
              </a:solidFill>
            </a:endParaRPr>
          </a:p>
        </p:txBody>
      </p:sp>
      <p:sp>
        <p:nvSpPr>
          <p:cNvPr id="5" name="Rectangle 4"/>
          <p:cNvSpPr/>
          <p:nvPr/>
        </p:nvSpPr>
        <p:spPr>
          <a:xfrm>
            <a:off x="2261937" y="3080560"/>
            <a:ext cx="4647426" cy="584775"/>
          </a:xfrm>
          <a:prstGeom prst="rect">
            <a:avLst/>
          </a:prstGeom>
        </p:spPr>
        <p:txBody>
          <a:bodyPr wrap="none">
            <a:spAutoFit/>
          </a:bodyPr>
          <a:lstStyle/>
          <a:p>
            <a:pPr algn="ctr"/>
            <a:r>
              <a:rPr lang="en-US" sz="3200" b="1" dirty="0">
                <a:ln w="10541" cmpd="sng">
                  <a:solidFill>
                    <a:srgbClr val="5B9BD5">
                      <a:shade val="88000"/>
                      <a:satMod val="110000"/>
                    </a:srgb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409703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7</a:t>
            </a:fld>
            <a:endParaRPr lang="en-IN">
              <a:solidFill>
                <a:prstClr val="black">
                  <a:tint val="75000"/>
                </a:prst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32428456"/>
              </p:ext>
            </p:extLst>
          </p:nvPr>
        </p:nvGraphicFramePr>
        <p:xfrm>
          <a:off x="0" y="711578"/>
          <a:ext cx="9013371" cy="6146422"/>
        </p:xfrm>
        <a:graphic>
          <a:graphicData uri="http://schemas.openxmlformats.org/drawingml/2006/table">
            <a:tbl>
              <a:tblPr firstRow="1" bandRow="1"/>
              <a:tblGrid>
                <a:gridCol w="489128">
                  <a:extLst>
                    <a:ext uri="{9D8B030D-6E8A-4147-A177-3AD203B41FA5}">
                      <a16:colId xmlns:a16="http://schemas.microsoft.com/office/drawing/2014/main" xmlns="" val="2375908768"/>
                    </a:ext>
                  </a:extLst>
                </a:gridCol>
                <a:gridCol w="1113274"/>
                <a:gridCol w="2178134">
                  <a:extLst>
                    <a:ext uri="{9D8B030D-6E8A-4147-A177-3AD203B41FA5}">
                      <a16:colId xmlns:a16="http://schemas.microsoft.com/office/drawing/2014/main" xmlns="" val="3467609334"/>
                    </a:ext>
                  </a:extLst>
                </a:gridCol>
                <a:gridCol w="3080674">
                  <a:extLst>
                    <a:ext uri="{9D8B030D-6E8A-4147-A177-3AD203B41FA5}">
                      <a16:colId xmlns:a16="http://schemas.microsoft.com/office/drawing/2014/main" xmlns="" val="4147366717"/>
                    </a:ext>
                  </a:extLst>
                </a:gridCol>
                <a:gridCol w="2152161">
                  <a:extLst>
                    <a:ext uri="{9D8B030D-6E8A-4147-A177-3AD203B41FA5}">
                      <a16:colId xmlns:a16="http://schemas.microsoft.com/office/drawing/2014/main" xmlns="" val="3174669094"/>
                    </a:ext>
                  </a:extLst>
                </a:gridCol>
              </a:tblGrid>
              <a:tr h="567368">
                <a:tc>
                  <a:txBody>
                    <a:bodyPr/>
                    <a:lstStyle/>
                    <a:p>
                      <a:pPr algn="ct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SL no</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just">
                        <a:lnSpc>
                          <a:spcPct val="107000"/>
                        </a:lnSpc>
                        <a:spcAft>
                          <a:spcPts val="800"/>
                        </a:spcAft>
                      </a:pPr>
                      <a:r>
                        <a:rPr lang="en-US" sz="1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AUTHORS</a:t>
                      </a:r>
                      <a:endParaRPr lang="en-IN" sz="1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TITLE</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just"/>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RESULTS/GAPS IDENTIFIED</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87031313"/>
                  </a:ext>
                </a:extLst>
              </a:tr>
              <a:tr h="3192328">
                <a:tc>
                  <a:txBody>
                    <a:bodyPr/>
                    <a:lstStyle/>
                    <a:p>
                      <a:pPr algn="ctr"/>
                      <a:endParaRPr lang="en-US" sz="1800" b="1" dirty="0" smtClean="0">
                        <a:solidFill>
                          <a:schemeClr val="tx1">
                            <a:lumMod val="95000"/>
                            <a:lumOff val="5000"/>
                          </a:schemeClr>
                        </a:solidFill>
                      </a:endParaRPr>
                    </a:p>
                    <a:p>
                      <a:pPr algn="ctr"/>
                      <a:endParaRPr lang="en-US" sz="1800" b="1" dirty="0" smtClean="0">
                        <a:solidFill>
                          <a:schemeClr val="tx1">
                            <a:lumMod val="95000"/>
                            <a:lumOff val="5000"/>
                          </a:schemeClr>
                        </a:solidFill>
                      </a:endParaRPr>
                    </a:p>
                    <a:p>
                      <a:pPr algn="ctr"/>
                      <a:endParaRPr lang="en-US" sz="1800" b="1" dirty="0" smtClean="0">
                        <a:solidFill>
                          <a:schemeClr val="tx1">
                            <a:lumMod val="95000"/>
                            <a:lumOff val="5000"/>
                          </a:schemeClr>
                        </a:solidFill>
                      </a:endParaRPr>
                    </a:p>
                    <a:p>
                      <a:pPr algn="ctr"/>
                      <a:endParaRPr lang="en-US" sz="1800" b="1" dirty="0" smtClean="0">
                        <a:solidFill>
                          <a:schemeClr val="tx1">
                            <a:lumMod val="95000"/>
                            <a:lumOff val="5000"/>
                          </a:schemeClr>
                        </a:solidFill>
                      </a:endParaRPr>
                    </a:p>
                    <a:p>
                      <a:pPr algn="ctr"/>
                      <a:r>
                        <a:rPr lang="en-US" sz="1800" b="1" dirty="0" smtClean="0">
                          <a:solidFill>
                            <a:schemeClr val="tx1">
                              <a:lumMod val="95000"/>
                              <a:lumOff val="5000"/>
                            </a:schemeClr>
                          </a:solidFill>
                        </a:rPr>
                        <a:t>1</a:t>
                      </a:r>
                      <a:endParaRPr lang="en-IN" b="1" dirty="0">
                        <a:solidFill>
                          <a:schemeClr val="tx1">
                            <a:lumMod val="95000"/>
                            <a:lumOff val="5000"/>
                          </a:schemeClr>
                        </a:solidFill>
                      </a:endParaRPr>
                    </a:p>
                  </a:txBody>
                  <a:tcPr/>
                </a:tc>
                <a:tc>
                  <a:txBody>
                    <a:bodyPr/>
                    <a:lstStyle/>
                    <a:p>
                      <a:endParaRPr lang="en-IN" sz="1800" b="1" i="0" u="non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endParaRPr lang="en-IN" sz="1800" b="1" i="0" u="non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endParaRPr lang="en-IN" sz="1800" b="1" i="0" u="non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r>
                        <a:rPr lang="en-IN" sz="1800" b="1" i="0" u="non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Andrés </a:t>
                      </a:r>
                      <a:r>
                        <a:rPr lang="en-IN" sz="1800" b="1" i="0" u="none" kern="1200" dirty="0" err="1">
                          <a:solidFill>
                            <a:schemeClr val="tx1">
                              <a:lumMod val="95000"/>
                              <a:lumOff val="5000"/>
                            </a:schemeClr>
                          </a:solidFill>
                          <a:effectLst/>
                          <a:latin typeface="Times New Roman" panose="02020603050405020304" pitchFamily="18" charset="0"/>
                          <a:ea typeface="+mn-ea"/>
                          <a:cs typeface="Times New Roman" panose="02020603050405020304" pitchFamily="18" charset="0"/>
                        </a:rPr>
                        <a:t>Monzón</a:t>
                      </a:r>
                      <a:endParaRPr lang="en-IN" sz="1400" b="1" u="non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marL="47031" marR="47031" marT="0" marB="0"/>
                </a:tc>
                <a:tc>
                  <a:txBody>
                    <a:bodyPr/>
                    <a:lstStyle/>
                    <a:p>
                      <a:endParaRPr lang="en-US" sz="1600" b="1" dirty="0" smtClean="0">
                        <a:solidFill>
                          <a:schemeClr val="tx1">
                            <a:lumMod val="95000"/>
                            <a:lumOff val="5000"/>
                          </a:schemeClr>
                        </a:solidFill>
                        <a:latin typeface="Times New Roman"/>
                        <a:ea typeface="Times New Roman"/>
                        <a:cs typeface="Times New Roman"/>
                        <a:sym typeface="Times New Roman"/>
                      </a:endParaRPr>
                    </a:p>
                    <a:p>
                      <a:endParaRPr lang="en-US" sz="1600" b="1" dirty="0" smtClean="0">
                        <a:solidFill>
                          <a:schemeClr val="tx1">
                            <a:lumMod val="95000"/>
                            <a:lumOff val="5000"/>
                          </a:schemeClr>
                        </a:solidFill>
                        <a:latin typeface="Times New Roman"/>
                        <a:ea typeface="Times New Roman"/>
                        <a:cs typeface="Times New Roman"/>
                        <a:sym typeface="Times New Roman"/>
                      </a:endParaRPr>
                    </a:p>
                    <a:p>
                      <a:r>
                        <a:rPr lang="en-US" sz="1600" b="1" dirty="0" smtClean="0">
                          <a:solidFill>
                            <a:schemeClr val="tx1">
                              <a:lumMod val="95000"/>
                              <a:lumOff val="5000"/>
                            </a:schemeClr>
                          </a:solidFill>
                          <a:latin typeface="Times New Roman"/>
                          <a:ea typeface="Times New Roman"/>
                          <a:cs typeface="Times New Roman"/>
                          <a:sym typeface="Times New Roman"/>
                        </a:rPr>
                        <a:t>“</a:t>
                      </a:r>
                      <a:r>
                        <a:rPr lang="en-US" sz="1600" b="1" dirty="0">
                          <a:solidFill>
                            <a:schemeClr val="tx1">
                              <a:lumMod val="95000"/>
                              <a:lumOff val="5000"/>
                            </a:schemeClr>
                          </a:solidFill>
                          <a:latin typeface="Times New Roman"/>
                          <a:ea typeface="Times New Roman"/>
                          <a:cs typeface="Times New Roman"/>
                          <a:sym typeface="Times New Roman"/>
                        </a:rPr>
                        <a:t>Smart City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lumMod val="95000"/>
                              <a:lumOff val="5000"/>
                            </a:schemeClr>
                          </a:solidFill>
                          <a:latin typeface="Times New Roman"/>
                          <a:ea typeface="Times New Roman"/>
                          <a:cs typeface="Times New Roman"/>
                          <a:sym typeface="Times New Roman"/>
                        </a:rPr>
                        <a:t>Smart cities concept and challenges bases for the assessment of s ASCIMER (Assessing Smart Cities in the Mediterranean Region</a:t>
                      </a:r>
                      <a:endParaRPr lang="en-IN" sz="1600"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marL="47031" marR="47031" marT="0" marB="0"/>
                </a:tc>
                <a:tc>
                  <a:txBody>
                    <a:bodyPr/>
                    <a:lstStyle/>
                    <a:p>
                      <a:pPr marL="179388" lvl="0" indent="-179388" algn="just">
                        <a:lnSpc>
                          <a:spcPct val="106000"/>
                        </a:lnSpc>
                        <a:buFont typeface="Symbol" panose="05050102010706020507" pitchFamily="18" charset="2"/>
                        <a:buChar char=""/>
                      </a:pPr>
                      <a:r>
                        <a:rPr lang="en-US" sz="1600" b="1" dirty="0">
                          <a:solidFill>
                            <a:schemeClr val="tx1">
                              <a:lumMod val="95000"/>
                              <a:lumOff val="5000"/>
                            </a:schemeClr>
                          </a:solidFill>
                          <a:latin typeface="Times New Roman"/>
                          <a:ea typeface="Times New Roman"/>
                          <a:cs typeface="Times New Roman"/>
                          <a:sym typeface="Times New Roman"/>
                        </a:rPr>
                        <a:t>Applying European and International Experience to the Mediterranean Region”. </a:t>
                      </a:r>
                    </a:p>
                    <a:p>
                      <a:pPr marL="179388" lvl="0" indent="-179388" algn="just">
                        <a:lnSpc>
                          <a:spcPct val="106000"/>
                        </a:lnSpc>
                        <a:buFont typeface="Symbol" panose="05050102010706020507" pitchFamily="18" charset="2"/>
                        <a:buChar char=""/>
                      </a:pP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The objective of this first Work Package of research was the development of the Smart City concept and the identification of the main urban development priorities with a special focus on the Mediterranean area.</a:t>
                      </a:r>
                      <a:endParaRPr lang="en-IN" sz="1600" b="1" u="non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6000"/>
                        </a:lnSpc>
                        <a:spcAft>
                          <a:spcPts val="800"/>
                        </a:spcAft>
                        <a:buFont typeface="Arial" panose="020B0604020202020204" pitchFamily="34" charset="0"/>
                        <a:buNone/>
                      </a:pPr>
                      <a:endParaRPr lang="en-IN" sz="16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285750" lvl="0" indent="-285750" algn="l">
                        <a:lnSpc>
                          <a:spcPct val="106000"/>
                        </a:lnSpc>
                        <a:spcAft>
                          <a:spcPts val="800"/>
                        </a:spcAft>
                        <a:buFont typeface="Arial" panose="020B0604020202020204" pitchFamily="34" charset="0"/>
                        <a:buChar char="•"/>
                      </a:pPr>
                      <a:r>
                        <a:rPr lang="en-IN" sz="1600" b="1" dirty="0" smtClean="0">
                          <a:solidFill>
                            <a:schemeClr val="tx1">
                              <a:lumMod val="95000"/>
                              <a:lumOff val="5000"/>
                            </a:schemeClr>
                          </a:solidFill>
                          <a:latin typeface="Times New Roman" panose="02020603050405020304" pitchFamily="18" charset="0"/>
                          <a:cs typeface="Times New Roman" panose="02020603050405020304" pitchFamily="18" charset="0"/>
                        </a:rPr>
                        <a:t>Low </a:t>
                      </a:r>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urban   institutional capacities.</a:t>
                      </a:r>
                    </a:p>
                    <a:p>
                      <a:pPr marL="285750" lvl="0" indent="-285750" algn="l">
                        <a:lnSpc>
                          <a:spcPct val="106000"/>
                        </a:lnSpc>
                        <a:spcAft>
                          <a:spcPts val="800"/>
                        </a:spcAft>
                        <a:buFont typeface="Arial" panose="020B0604020202020204" pitchFamily="34" charset="0"/>
                        <a:buChar char="•"/>
                      </a:pPr>
                      <a:r>
                        <a:rPr lang="en-US" sz="1600" b="1" dirty="0">
                          <a:solidFill>
                            <a:schemeClr val="tx1">
                              <a:lumMod val="95000"/>
                              <a:lumOff val="5000"/>
                            </a:schemeClr>
                          </a:solidFill>
                        </a:rPr>
                        <a:t>Shortage in access to technology.</a:t>
                      </a:r>
                    </a:p>
                    <a:p>
                      <a:pPr marL="285750" lvl="0" indent="-285750" algn="l">
                        <a:lnSpc>
                          <a:spcPct val="106000"/>
                        </a:lnSpc>
                        <a:spcAft>
                          <a:spcPts val="800"/>
                        </a:spcAft>
                        <a:buFont typeface="Arial" panose="020B0604020202020204" pitchFamily="34" charset="0"/>
                        <a:buChar char="•"/>
                      </a:pPr>
                      <a:r>
                        <a:rPr lang="en-US" sz="1600" b="1" dirty="0">
                          <a:solidFill>
                            <a:schemeClr val="tx1">
                              <a:lumMod val="95000"/>
                              <a:lumOff val="5000"/>
                            </a:schemeClr>
                          </a:solidFill>
                        </a:rPr>
                        <a:t>Economy weaknesses and lack of competitiveness </a:t>
                      </a:r>
                      <a:endParaRPr lang="en-IN" sz="16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58430061"/>
                  </a:ext>
                </a:extLst>
              </a:tr>
              <a:tr h="2374974">
                <a:tc>
                  <a:txBody>
                    <a:bodyPr/>
                    <a:lstStyle/>
                    <a:p>
                      <a:endParaRPr lang="en-US" sz="1600" b="1" dirty="0" smtClean="0">
                        <a:solidFill>
                          <a:schemeClr val="tx1">
                            <a:lumMod val="95000"/>
                            <a:lumOff val="5000"/>
                          </a:schemeClr>
                        </a:solidFill>
                      </a:endParaRPr>
                    </a:p>
                    <a:p>
                      <a:endParaRPr lang="en-US" sz="1600" b="1" dirty="0" smtClean="0">
                        <a:solidFill>
                          <a:schemeClr val="tx1">
                            <a:lumMod val="95000"/>
                            <a:lumOff val="5000"/>
                          </a:schemeClr>
                        </a:solidFill>
                      </a:endParaRPr>
                    </a:p>
                    <a:p>
                      <a:endParaRPr lang="en-US" sz="1600" b="1" dirty="0" smtClean="0">
                        <a:solidFill>
                          <a:schemeClr val="tx1">
                            <a:lumMod val="95000"/>
                            <a:lumOff val="5000"/>
                          </a:schemeClr>
                        </a:solidFill>
                      </a:endParaRPr>
                    </a:p>
                    <a:p>
                      <a:endParaRPr lang="en-US" sz="1600" b="1" dirty="0" smtClean="0">
                        <a:solidFill>
                          <a:schemeClr val="tx1">
                            <a:lumMod val="95000"/>
                            <a:lumOff val="5000"/>
                          </a:schemeClr>
                        </a:solidFill>
                      </a:endParaRPr>
                    </a:p>
                    <a:p>
                      <a:r>
                        <a:rPr lang="en-US" sz="1600" b="1" dirty="0" smtClean="0">
                          <a:solidFill>
                            <a:schemeClr val="tx1">
                              <a:lumMod val="95000"/>
                              <a:lumOff val="5000"/>
                            </a:schemeClr>
                          </a:solidFill>
                        </a:rPr>
                        <a:t> </a:t>
                      </a: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2</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fontAlgn="ctr"/>
                      <a:endParaRPr lang="en-IN" sz="1600" b="1" i="0" kern="1200" dirty="0" smtClean="0">
                        <a:solidFill>
                          <a:schemeClr val="tx1">
                            <a:lumMod val="95000"/>
                            <a:lumOff val="5000"/>
                          </a:schemeClr>
                        </a:solidFill>
                        <a:effectLst/>
                        <a:latin typeface="+mn-lt"/>
                        <a:ea typeface="+mn-ea"/>
                        <a:cs typeface="+mn-cs"/>
                      </a:endParaRPr>
                    </a:p>
                    <a:p>
                      <a:pPr fontAlgn="ctr"/>
                      <a:endParaRPr lang="en-IN" sz="1600" b="1" i="0" kern="1200" dirty="0" smtClean="0">
                        <a:solidFill>
                          <a:schemeClr val="tx1">
                            <a:lumMod val="95000"/>
                            <a:lumOff val="5000"/>
                          </a:schemeClr>
                        </a:solidFill>
                        <a:effectLst/>
                        <a:latin typeface="+mn-lt"/>
                        <a:ea typeface="+mn-ea"/>
                        <a:cs typeface="+mn-cs"/>
                      </a:endParaRPr>
                    </a:p>
                    <a:p>
                      <a:pPr fontAlgn="ctr"/>
                      <a:r>
                        <a:rPr lang="en-IN" sz="1600" b="1" i="0" kern="1200" dirty="0" smtClean="0">
                          <a:solidFill>
                            <a:schemeClr val="tx1">
                              <a:lumMod val="95000"/>
                              <a:lumOff val="5000"/>
                            </a:schemeClr>
                          </a:solidFill>
                          <a:effectLst/>
                          <a:latin typeface="+mn-lt"/>
                          <a:ea typeface="+mn-ea"/>
                          <a:cs typeface="+mn-cs"/>
                        </a:rPr>
                        <a:t>Juan</a:t>
                      </a:r>
                      <a:r>
                        <a:rPr lang="en-IN" sz="1600" b="1" i="0" kern="1200" dirty="0">
                          <a:solidFill>
                            <a:schemeClr val="tx1">
                              <a:lumMod val="95000"/>
                              <a:lumOff val="5000"/>
                            </a:schemeClr>
                          </a:solidFill>
                          <a:effectLst/>
                          <a:latin typeface="+mn-lt"/>
                          <a:ea typeface="+mn-ea"/>
                          <a:cs typeface="+mn-cs"/>
                        </a:rPr>
                        <a:t> M. </a:t>
                      </a:r>
                      <a:r>
                        <a:rPr lang="en-IN" sz="1600" b="1" i="0" kern="1200" dirty="0" err="1">
                          <a:solidFill>
                            <a:schemeClr val="tx1">
                              <a:lumMod val="95000"/>
                              <a:lumOff val="5000"/>
                            </a:schemeClr>
                          </a:solidFill>
                          <a:effectLst/>
                          <a:latin typeface="+mn-lt"/>
                          <a:ea typeface="+mn-ea"/>
                          <a:cs typeface="+mn-cs"/>
                        </a:rPr>
                        <a:t>Corchado</a:t>
                      </a:r>
                      <a:r>
                        <a:rPr lang="en-IN" sz="1600" b="1" i="0" kern="1200" dirty="0">
                          <a:solidFill>
                            <a:schemeClr val="tx1">
                              <a:lumMod val="95000"/>
                              <a:lumOff val="5000"/>
                            </a:schemeClr>
                          </a:solidFill>
                          <a:effectLst/>
                          <a:latin typeface="+mn-lt"/>
                          <a:ea typeface="+mn-ea"/>
                          <a:cs typeface="+mn-cs"/>
                        </a:rPr>
                        <a:t>, </a:t>
                      </a:r>
                    </a:p>
                    <a:p>
                      <a:pPr fontAlgn="ctr"/>
                      <a:r>
                        <a:rPr lang="en-IN" sz="1600" b="1" i="0" kern="1200" dirty="0">
                          <a:solidFill>
                            <a:schemeClr val="tx1">
                              <a:lumMod val="95000"/>
                              <a:lumOff val="5000"/>
                            </a:schemeClr>
                          </a:solidFill>
                          <a:effectLst/>
                          <a:latin typeface="+mn-lt"/>
                          <a:ea typeface="+mn-ea"/>
                          <a:cs typeface="+mn-cs"/>
                        </a:rPr>
                        <a:t>Francisco Pinto-Santos</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Intelligent </a:t>
                      </a:r>
                      <a:r>
                        <a:rPr lang="en-IN" sz="16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Development of Smart Cities: Deepint.net Case Studies</a:t>
                      </a:r>
                    </a:p>
                  </a:txBody>
                  <a:tcPr marL="47031" marR="47031" marT="0" marB="0"/>
                </a:tc>
                <a:tc>
                  <a:txBody>
                    <a:bodyPr/>
                    <a:lstStyle/>
                    <a:p>
                      <a:pPr marL="171450" lvl="0" indent="-171450">
                        <a:buFont typeface="Arial" panose="020B0604020202020204" pitchFamily="34" charset="0"/>
                        <a:buChar char="•"/>
                      </a:pPr>
                      <a:r>
                        <a:rPr lang="en-US" sz="18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Deepint.net is a platform that has been designed to use Artificial Intelligence models for the analysis of datasets and real-time data sources, all without programming.</a:t>
                      </a:r>
                      <a:endParaRPr lang="en-IN" sz="1600"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endParaRPr lang="en-US" sz="16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6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Presents</a:t>
                      </a:r>
                      <a:r>
                        <a:rPr lang="en-US" sz="1600" b="1" i="0" kern="1200" baseline="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a:t>
                      </a:r>
                      <a:r>
                        <a:rPr lang="en-US" sz="16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an</a:t>
                      </a:r>
                      <a:r>
                        <a:rPr lang="en-US" sz="1600" b="1" i="0" kern="1200" baseline="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a:t>
                      </a:r>
                      <a:r>
                        <a:rPr lang="en-US" sz="16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efficient cyber physical </a:t>
                      </a:r>
                      <a:r>
                        <a:rPr lang="en-US" sz="16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platform for the smart management of smart cities.</a:t>
                      </a:r>
                      <a:endParaRPr lang="en-IN" sz="1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031" marR="47031" marT="0" marB="0"/>
                </a:tc>
                <a:extLst>
                  <a:ext uri="{0D108BD9-81ED-4DB2-BD59-A6C34878D82A}">
                    <a16:rowId xmlns:a16="http://schemas.microsoft.com/office/drawing/2014/main" xmlns="" val="1518234829"/>
                  </a:ext>
                </a:extLst>
              </a:tr>
            </a:tbl>
          </a:graphicData>
        </a:graphic>
      </p:graphicFrame>
    </p:spTree>
    <p:extLst>
      <p:ext uri="{BB962C8B-B14F-4D97-AF65-F5344CB8AC3E}">
        <p14:creationId xmlns:p14="http://schemas.microsoft.com/office/powerpoint/2010/main" val="715384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8</a:t>
            </a:fld>
            <a:endParaRPr lang="en-IN">
              <a:solidFill>
                <a:prstClr val="black">
                  <a:tint val="75000"/>
                </a:prstClr>
              </a:solidFill>
            </a:endParaRPr>
          </a:p>
        </p:txBody>
      </p:sp>
      <p:sp>
        <p:nvSpPr>
          <p:cNvPr id="4"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LITERATURE SURVEY</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48351106"/>
              </p:ext>
            </p:extLst>
          </p:nvPr>
        </p:nvGraphicFramePr>
        <p:xfrm>
          <a:off x="0" y="1452418"/>
          <a:ext cx="9144000" cy="5269058"/>
        </p:xfrm>
        <a:graphic>
          <a:graphicData uri="http://schemas.openxmlformats.org/drawingml/2006/table">
            <a:tbl>
              <a:tblPr firstRow="1" bandRow="1"/>
              <a:tblGrid>
                <a:gridCol w="700205">
                  <a:extLst>
                    <a:ext uri="{9D8B030D-6E8A-4147-A177-3AD203B41FA5}">
                      <a16:colId xmlns:a16="http://schemas.microsoft.com/office/drawing/2014/main" xmlns="" val="2375908768"/>
                    </a:ext>
                  </a:extLst>
                </a:gridCol>
                <a:gridCol w="1636595"/>
                <a:gridCol w="1799771">
                  <a:extLst>
                    <a:ext uri="{9D8B030D-6E8A-4147-A177-3AD203B41FA5}">
                      <a16:colId xmlns:a16="http://schemas.microsoft.com/office/drawing/2014/main" xmlns="" val="3467609334"/>
                    </a:ext>
                  </a:extLst>
                </a:gridCol>
                <a:gridCol w="2394858">
                  <a:extLst>
                    <a:ext uri="{9D8B030D-6E8A-4147-A177-3AD203B41FA5}">
                      <a16:colId xmlns:a16="http://schemas.microsoft.com/office/drawing/2014/main" xmlns="" val="4147366717"/>
                    </a:ext>
                  </a:extLst>
                </a:gridCol>
                <a:gridCol w="2612571">
                  <a:extLst>
                    <a:ext uri="{9D8B030D-6E8A-4147-A177-3AD203B41FA5}">
                      <a16:colId xmlns:a16="http://schemas.microsoft.com/office/drawing/2014/main" xmlns="" val="3174669094"/>
                    </a:ext>
                  </a:extLst>
                </a:gridCol>
              </a:tblGrid>
              <a:tr h="655932">
                <a:tc>
                  <a:txBody>
                    <a:bodyPr/>
                    <a:lstStyle/>
                    <a:p>
                      <a:pPr algn="ct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SL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no</a:t>
                      </a: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just">
                        <a:lnSpc>
                          <a:spcPct val="107000"/>
                        </a:lnSpc>
                        <a:spcAft>
                          <a:spcPts val="800"/>
                        </a:spcAft>
                      </a:pPr>
                      <a:r>
                        <a:rPr lang="en-US" sz="2000" b="1" dirty="0">
                          <a:solidFill>
                            <a:schemeClr val="tx1">
                              <a:lumMod val="95000"/>
                              <a:lumOff val="5000"/>
                            </a:schemeClr>
                          </a:solidFill>
                          <a:effectLst/>
                          <a:latin typeface="+mj-lt"/>
                          <a:ea typeface="Calibri" panose="020F0502020204030204" pitchFamily="34" charset="0"/>
                          <a:cs typeface="Times New Roman" panose="02020603050405020304" pitchFamily="18" charset="0"/>
                        </a:rPr>
                        <a:t>AUTHORS</a:t>
                      </a:r>
                      <a:endParaRPr lang="en-IN" sz="2000" b="1" dirty="0">
                        <a:solidFill>
                          <a:schemeClr val="tx1">
                            <a:lumMod val="95000"/>
                            <a:lumOff val="5000"/>
                          </a:schemeClr>
                        </a:solidFill>
                        <a:effectLst/>
                        <a:latin typeface="+mj-lt"/>
                        <a:ea typeface="Calibri" panose="020F0502020204030204" pitchFamily="34" charset="0"/>
                        <a:cs typeface="Times New Roman" panose="02020603050405020304" pitchFamily="18" charset="0"/>
                      </a:endParaRPr>
                    </a:p>
                  </a:txBody>
                  <a:tcPr/>
                </a:tc>
                <a:tc>
                  <a:txBody>
                    <a:bodyPr/>
                    <a:lstStyle/>
                    <a:p>
                      <a:pPr algn="ct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TITLE</a:t>
                      </a: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    RESULTS/GAPS        IDENTIFIED</a:t>
                      </a: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87031313"/>
                  </a:ext>
                </a:extLst>
              </a:tr>
              <a:tr h="2083100">
                <a:tc>
                  <a:txBody>
                    <a:bodyPr/>
                    <a:lstStyle/>
                    <a:p>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b="1" baseline="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r>
                        <a:rPr lang="en-US" sz="1800" b="1" baseline="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3</a:t>
                      </a: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endParaRPr lang="en-IN" sz="18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endParaRPr lang="en-IN" sz="18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r>
                        <a:rPr lang="en-IN" sz="18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Nguyen </a:t>
                      </a:r>
                      <a:r>
                        <a:rPr lang="en-IN" sz="1800" b="1" i="0" u="none" strike="noStrik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Quang </a:t>
                      </a:r>
                      <a:r>
                        <a:rPr lang="en-IN" sz="1800" b="1" i="0" u="none" strike="noStrike" kern="1200" dirty="0" err="1">
                          <a:solidFill>
                            <a:schemeClr val="tx1">
                              <a:lumMod val="95000"/>
                              <a:lumOff val="5000"/>
                            </a:schemeClr>
                          </a:solidFill>
                          <a:effectLst/>
                          <a:latin typeface="Times New Roman" panose="02020603050405020304" pitchFamily="18" charset="0"/>
                          <a:ea typeface="+mn-ea"/>
                          <a:cs typeface="Times New Roman" panose="02020603050405020304" pitchFamily="18" charset="0"/>
                        </a:rPr>
                        <a:t>Trung</a:t>
                      </a:r>
                      <a:endParaRPr lang="en-IN" sz="1600" b="1" u="non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marL="47031" marR="470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Survey </a:t>
                      </a:r>
                      <a:r>
                        <a:rPr lang="en-IN" sz="1600"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on Automatic devices Segmentation Techniques on IOT devices.</a:t>
                      </a:r>
                      <a:endParaRPr lang="en-IN" sz="16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031" marR="47031" marT="0" marB="0"/>
                </a:tc>
                <a:tc>
                  <a:txBody>
                    <a:bodyPr/>
                    <a:lstStyle/>
                    <a:p>
                      <a:pPr marL="285750" lvl="0" indent="-285750">
                        <a:buFont typeface="Arial" panose="020B0604020202020204" pitchFamily="34" charset="0"/>
                        <a:buChar char="•"/>
                      </a:pPr>
                      <a:endPar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285750" lvl="0" indent="-285750">
                        <a:buFont typeface="Arial" panose="020B0604020202020204" pitchFamily="34" charset="0"/>
                        <a:buChar char="•"/>
                      </a:pPr>
                      <a:endPar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285750" lvl="0" indent="-285750">
                        <a:buFont typeface="Arial" panose="020B0604020202020204" pitchFamily="34" charset="0"/>
                        <a:buChar char="•"/>
                      </a:pPr>
                      <a:r>
                        <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Region </a:t>
                      </a:r>
                      <a:r>
                        <a:rPr lang="en-IN" sz="1600"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growing </a:t>
                      </a:r>
                      <a:r>
                        <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method.</a:t>
                      </a:r>
                    </a:p>
                    <a:p>
                      <a:pPr marL="285750" lvl="0" indent="-285750">
                        <a:buFont typeface="Arial" panose="020B0604020202020204" pitchFamily="34" charset="0"/>
                        <a:buChar char="•"/>
                      </a:pPr>
                      <a:endParaRPr lang="en-US" sz="1600"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285750" lvl="0" indent="-285750">
                        <a:buFont typeface="Arial" panose="020B0604020202020204" pitchFamily="34" charset="0"/>
                        <a:buChar char="•"/>
                      </a:pPr>
                      <a:r>
                        <a:rPr lang="en-IN" sz="1600"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Hybrid segmentation</a:t>
                      </a:r>
                      <a:endParaRPr lang="en-US" sz="16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6000"/>
                        </a:lnSpc>
                        <a:spcAft>
                          <a:spcPts val="800"/>
                        </a:spcAft>
                        <a:buFont typeface="Arial" panose="020B0604020202020204" pitchFamily="34" charset="0"/>
                        <a:buNone/>
                      </a:pPr>
                      <a:endPar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lvl="0" indent="0" algn="just">
                        <a:lnSpc>
                          <a:spcPct val="106000"/>
                        </a:lnSpc>
                        <a:spcAft>
                          <a:spcPts val="800"/>
                        </a:spcAft>
                        <a:buFont typeface="Arial" panose="020B0604020202020204" pitchFamily="34" charset="0"/>
                        <a:buNone/>
                      </a:pPr>
                      <a:r>
                        <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Some </a:t>
                      </a:r>
                      <a:r>
                        <a:rPr lang="en-IN" sz="1600"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techniques are not </a:t>
                      </a:r>
                      <a:r>
                        <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robust,</a:t>
                      </a:r>
                      <a:r>
                        <a:rPr lang="en-IN" sz="1600" b="1" kern="1200" baseline="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a:t>
                      </a:r>
                      <a:r>
                        <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considering </a:t>
                      </a:r>
                      <a:r>
                        <a:rPr lang="en-IN" sz="1600"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the characteristics like accuracy and </a:t>
                      </a:r>
                      <a:r>
                        <a:rPr lang="en-IN" sz="1600" b="1"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performance.</a:t>
                      </a:r>
                      <a:endParaRPr lang="en-IN" sz="16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58430061"/>
                  </a:ext>
                </a:extLst>
              </a:tr>
              <a:tr h="2530026">
                <a:tc>
                  <a:txBody>
                    <a:bodyPr/>
                    <a:lstStyle/>
                    <a:p>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  4</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endParaRPr lang="en-IN" sz="18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endParaRPr lang="en-IN" sz="18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endParaRPr lang="en-IN" sz="18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endParaRPr lang="en-IN" sz="18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r>
                        <a:rPr lang="en-IN" sz="18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N.S </a:t>
                      </a:r>
                      <a:r>
                        <a:rPr lang="en-IN" sz="1800" b="1" i="0" u="none" strike="noStrik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Raghava</a:t>
                      </a:r>
                      <a:endParaRPr lang="en-IN" sz="1600"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endParaRPr lang="en-US" sz="18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r>
                        <a:rPr lang="en-US" sz="18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Real-time </a:t>
                      </a:r>
                      <a:r>
                        <a:rPr lang="en-US" sz="18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smart garbage bin mechanism for solid waste management in smart cities</a:t>
                      </a:r>
                    </a:p>
                  </a:txBody>
                  <a:tcPr marL="47031" marR="47031" marT="0" marB="0"/>
                </a:tc>
                <a:tc>
                  <a:txBody>
                    <a:bodyPr/>
                    <a:lstStyle/>
                    <a:p>
                      <a:pPr marL="0" lvl="0" indent="0">
                        <a:buFont typeface="Arial" panose="020B0604020202020204" pitchFamily="34" charset="0"/>
                        <a:buNone/>
                      </a:pPr>
                      <a:r>
                        <a:rPr lang="en-US" sz="18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Accesses real-time information of any smart garbage bin deployed across the city and helps to resolve the problem of waste overflow from garbage bins and keep the smart cities clean</a:t>
                      </a:r>
                      <a:endParaRPr lang="en-IN" sz="1600" b="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Inaccessibility </a:t>
                      </a:r>
                      <a:r>
                        <a:rPr lang="en-US" sz="18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to actual data required, lack of throughput, and late unloading.</a:t>
                      </a:r>
                    </a:p>
                  </a:txBody>
                  <a:tcPr marL="47031" marR="47031" marT="0" marB="0"/>
                </a:tc>
                <a:extLst>
                  <a:ext uri="{0D108BD9-81ED-4DB2-BD59-A6C34878D82A}">
                    <a16:rowId xmlns:a16="http://schemas.microsoft.com/office/drawing/2014/main" xmlns="" val="1518234829"/>
                  </a:ext>
                </a:extLst>
              </a:tr>
            </a:tbl>
          </a:graphicData>
        </a:graphic>
      </p:graphicFrame>
    </p:spTree>
    <p:extLst>
      <p:ext uri="{BB962C8B-B14F-4D97-AF65-F5344CB8AC3E}">
        <p14:creationId xmlns:p14="http://schemas.microsoft.com/office/powerpoint/2010/main" val="41262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CAE0E1-5C16-469C-80A6-45E1950F1503}" type="slidenum">
              <a:rPr lang="en-IN" smtClean="0">
                <a:solidFill>
                  <a:prstClr val="black">
                    <a:tint val="75000"/>
                  </a:prstClr>
                </a:solidFill>
              </a:rPr>
              <a:pPr/>
              <a:t>9</a:t>
            </a:fld>
            <a:endParaRPr lang="en-IN">
              <a:solidFill>
                <a:prstClr val="black">
                  <a:tint val="75000"/>
                </a:prstClr>
              </a:solidFill>
            </a:endParaRPr>
          </a:p>
        </p:txBody>
      </p:sp>
      <p:sp>
        <p:nvSpPr>
          <p:cNvPr id="4" name="Rounded Rectangle 2">
            <a:extLst>
              <a:ext uri="{FF2B5EF4-FFF2-40B4-BE49-F238E27FC236}">
                <a16:creationId xmlns:a16="http://schemas.microsoft.com/office/drawing/2014/main" xmlns="" id="{06681B78-9CD3-47E3-A5CB-74DE24303BC5}"/>
              </a:ext>
            </a:extLst>
          </p:cNvPr>
          <p:cNvSpPr/>
          <p:nvPr/>
        </p:nvSpPr>
        <p:spPr>
          <a:xfrm>
            <a:off x="0" y="656029"/>
            <a:ext cx="9144000" cy="678250"/>
          </a:xfrm>
          <a:prstGeom prst="roundRect">
            <a:avLst/>
          </a:prstGeom>
          <a:no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ln w="10541" cmpd="sng">
                  <a:solidFill>
                    <a:srgbClr val="5B9BD5">
                      <a:shade val="88000"/>
                      <a:satMod val="110000"/>
                    </a:srgbClr>
                  </a:solidFill>
                  <a:prstDash val="solid"/>
                </a:ln>
                <a:solidFill>
                  <a:schemeClr val="tx1"/>
                </a:solidFill>
                <a:latin typeface="Cambria" pitchFamily="18" charset="0"/>
              </a:rPr>
              <a:t>LITERATURE SURVEY</a:t>
            </a:r>
            <a:endParaRPr lang="en-US" sz="3600" b="1" dirty="0">
              <a:ln w="10541" cmpd="sng">
                <a:solidFill>
                  <a:srgbClr val="5B9BD5">
                    <a:shade val="88000"/>
                    <a:satMod val="110000"/>
                  </a:srgbClr>
                </a:solidFill>
                <a:prstDash val="solid"/>
              </a:ln>
              <a:solidFill>
                <a:schemeClr val="tx1"/>
              </a:solidFill>
              <a:latin typeface="Cambria"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94645478"/>
              </p:ext>
            </p:extLst>
          </p:nvPr>
        </p:nvGraphicFramePr>
        <p:xfrm>
          <a:off x="0" y="1481399"/>
          <a:ext cx="9144000" cy="5265736"/>
        </p:xfrm>
        <a:graphic>
          <a:graphicData uri="http://schemas.openxmlformats.org/drawingml/2006/table">
            <a:tbl>
              <a:tblPr firstRow="1" bandRow="1"/>
              <a:tblGrid>
                <a:gridCol w="504968"/>
                <a:gridCol w="1910687"/>
                <a:gridCol w="1746913"/>
                <a:gridCol w="2717204">
                  <a:extLst>
                    <a:ext uri="{9D8B030D-6E8A-4147-A177-3AD203B41FA5}">
                      <a16:colId xmlns:a16="http://schemas.microsoft.com/office/drawing/2014/main" xmlns="" val="3467609334"/>
                    </a:ext>
                  </a:extLst>
                </a:gridCol>
                <a:gridCol w="2264228">
                  <a:extLst>
                    <a:ext uri="{9D8B030D-6E8A-4147-A177-3AD203B41FA5}">
                      <a16:colId xmlns:a16="http://schemas.microsoft.com/office/drawing/2014/main" xmlns="" val="3174669094"/>
                    </a:ext>
                  </a:extLst>
                </a:gridCol>
              </a:tblGrid>
              <a:tr h="492501">
                <a:tc>
                  <a:txBody>
                    <a:bodyPr/>
                    <a:lstStyle/>
                    <a:p>
                      <a:pPr algn="l"/>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SL no</a:t>
                      </a:r>
                      <a:endParaRPr lang="en-IN" sz="14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ctr">
                        <a:lnSpc>
                          <a:spcPct val="107000"/>
                        </a:lnSpc>
                        <a:spcAft>
                          <a:spcPts val="800"/>
                        </a:spcAft>
                      </a:pPr>
                      <a:r>
                        <a:rPr lang="en-US" sz="1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AUTHORS</a:t>
                      </a:r>
                      <a:endParaRPr lang="en-IN" sz="1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TITLE</a:t>
                      </a:r>
                      <a:endParaRPr lang="en-IN" sz="14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IN" sz="14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l"/>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RESULTS/GAPS IDENTIFIED</a:t>
                      </a:r>
                      <a:endParaRPr lang="en-IN" sz="14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958430061"/>
                  </a:ext>
                </a:extLst>
              </a:tr>
              <a:tr h="4747576">
                <a:tc>
                  <a:txBody>
                    <a:bodyPr/>
                    <a:lstStyle/>
                    <a:p>
                      <a:pPr algn="l"/>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5</a:t>
                      </a:r>
                      <a:endParaRPr lang="en-IN" sz="18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l"/>
                      <a:endParaRPr lang="en-IN" sz="14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l"/>
                      <a:endParaRPr lang="en-IN" sz="14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l"/>
                      <a:endParaRPr lang="en-IN" sz="14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l"/>
                      <a:endParaRPr lang="en-IN" sz="14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l"/>
                      <a:endParaRPr lang="en-IN" sz="14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l"/>
                      <a:endParaRPr lang="en-IN" sz="14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l"/>
                      <a:endParaRPr lang="en-IN" sz="14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l"/>
                      <a:endParaRPr lang="en-IN" sz="1400" b="1" i="0" u="none" strike="noStrike"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l"/>
                      <a:r>
                        <a:rPr lang="en-IN" sz="1400" b="1" i="0" u="none" strike="noStrike" kern="1200" dirty="0" err="1"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MaríaE</a:t>
                      </a:r>
                      <a:r>
                        <a:rPr lang="en-IN" sz="1400" b="1" i="0" u="none" strike="noStrik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Cortés-</a:t>
                      </a:r>
                      <a:r>
                        <a:rPr lang="en-IN" sz="1400" b="1" i="0" u="none" strike="noStrike" kern="1200" dirty="0" err="1">
                          <a:solidFill>
                            <a:schemeClr val="tx1">
                              <a:lumMod val="95000"/>
                              <a:lumOff val="5000"/>
                            </a:schemeClr>
                          </a:solidFill>
                          <a:effectLst/>
                          <a:latin typeface="Times New Roman" panose="02020603050405020304" pitchFamily="18" charset="0"/>
                          <a:ea typeface="+mn-ea"/>
                          <a:cs typeface="Times New Roman" panose="02020603050405020304" pitchFamily="18" charset="0"/>
                        </a:rPr>
                        <a:t>Cediel</a:t>
                      </a:r>
                      <a:endParaRPr lang="en-IN" sz="1400" b="1" i="0" u="non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algn="l"/>
                      <a:r>
                        <a:rPr lang="en-IN" sz="1400" b="1" i="0" u="non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a:t>
                      </a:r>
                      <a:r>
                        <a:rPr lang="en-IN" sz="1400" b="1" i="0" u="none" strike="noStrik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Iván Cant</a:t>
                      </a:r>
                      <a:r>
                        <a:rPr lang="en-IN" sz="1400" b="1" i="0" u="non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a:t>
                      </a:r>
                      <a:r>
                        <a:rPr lang="en-IN" sz="1400" b="1" i="0" u="none" strike="noStrik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Manuel Pedro Rodríguez </a:t>
                      </a:r>
                      <a:endParaRPr lang="en-IN" sz="1400" b="1" u="none"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marL="47031" marR="470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Machine </a:t>
                      </a:r>
                      <a:r>
                        <a:rPr lang="en-US" sz="14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Learning in Wireless Sensor Networks for Smart Cities: A Survey</a:t>
                      </a:r>
                    </a:p>
                  </a:txBody>
                  <a:tcPr marL="47031" marR="47031" marT="0" marB="0"/>
                </a:tc>
                <a:tc>
                  <a:txBody>
                    <a:bodyPr/>
                    <a:lstStyle/>
                    <a:p>
                      <a:pPr marL="179388" lvl="0" indent="-179388" algn="l">
                        <a:lnSpc>
                          <a:spcPct val="106000"/>
                        </a:lnSpc>
                        <a:buFont typeface="Symbol" panose="05050102010706020507" pitchFamily="18" charset="2"/>
                        <a:buChar char=""/>
                      </a:pPr>
                      <a:r>
                        <a:rPr lang="en-US" sz="14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The small size IoT nodes based on low power Bluetooth (IEEE 802.15.1) standard and wireless sensor networks (WSN) (IEEE 802.15.4) standard are generally used for transmission of data to a remote location using gateways. </a:t>
                      </a:r>
                    </a:p>
                    <a:p>
                      <a:pPr marL="179388" lvl="0" indent="-179388" algn="l">
                        <a:lnSpc>
                          <a:spcPct val="106000"/>
                        </a:lnSpc>
                        <a:buFont typeface="Symbol" panose="05050102010706020507" pitchFamily="18" charset="2"/>
                        <a:buChar char=""/>
                      </a:pPr>
                      <a:r>
                        <a:rPr lang="en-US" sz="14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The WSN based IoT (WSN-IoT) design problems include network coverage and connectivity issues, energy consumption, bandwidth requirement, network lifetime maximization, communication protocols and state of the art infrastructure</a:t>
                      </a:r>
                      <a:endParaRPr lang="en-IN" sz="1400" b="1" u="non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a:lnSpc>
                          <a:spcPct val="106000"/>
                        </a:lnSpc>
                        <a:spcAft>
                          <a:spcPts val="800"/>
                        </a:spcAft>
                        <a:buFont typeface="Arial" panose="020B0604020202020204" pitchFamily="34" charset="0"/>
                        <a:buNone/>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lvl="0" indent="0" algn="l">
                        <a:lnSpc>
                          <a:spcPct val="106000"/>
                        </a:lnSpc>
                        <a:spcAft>
                          <a:spcPts val="800"/>
                        </a:spcAft>
                        <a:buFont typeface="Arial" panose="020B0604020202020204" pitchFamily="34" charset="0"/>
                        <a:buNone/>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lvl="0" indent="0" algn="l">
                        <a:lnSpc>
                          <a:spcPct val="106000"/>
                        </a:lnSpc>
                        <a:spcAft>
                          <a:spcPts val="800"/>
                        </a:spcAft>
                        <a:buFont typeface="Arial" panose="020B0604020202020204" pitchFamily="34" charset="0"/>
                        <a:buNone/>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lvl="0" indent="0" algn="l">
                        <a:lnSpc>
                          <a:spcPct val="106000"/>
                        </a:lnSpc>
                        <a:spcAft>
                          <a:spcPts val="800"/>
                        </a:spcAft>
                        <a:buFont typeface="Arial" panose="020B0604020202020204" pitchFamily="34" charset="0"/>
                        <a:buNone/>
                      </a:pPr>
                      <a:endPar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p>
                      <a:pPr marL="0" lvl="0" indent="0" algn="l">
                        <a:lnSpc>
                          <a:spcPct val="106000"/>
                        </a:lnSpc>
                        <a:spcAft>
                          <a:spcPts val="800"/>
                        </a:spcAft>
                        <a:buFont typeface="Arial" panose="020B0604020202020204" pitchFamily="34" charset="0"/>
                        <a:buNone/>
                      </a:pPr>
                      <a:r>
                        <a:rPr lang="en-US" sz="1400" b="1" i="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The </a:t>
                      </a:r>
                      <a:r>
                        <a:rPr lang="en-US" sz="1400" b="1"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supervised learning algorithms have been most widely used (61%) as compared to reinforcement learning (27%) and unsupervised learning (12%) for smart city applications</a:t>
                      </a:r>
                      <a:endParaRPr lang="en-IN" sz="1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18234829"/>
                  </a:ext>
                </a:extLst>
              </a:tr>
            </a:tbl>
          </a:graphicData>
        </a:graphic>
      </p:graphicFrame>
    </p:spTree>
    <p:extLst>
      <p:ext uri="{BB962C8B-B14F-4D97-AF65-F5344CB8AC3E}">
        <p14:creationId xmlns:p14="http://schemas.microsoft.com/office/powerpoint/2010/main" val="1390855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1756</TotalTime>
  <Words>1801</Words>
  <Application>Microsoft Office PowerPoint</Application>
  <PresentationFormat>On-screen Show (4:3)</PresentationFormat>
  <Paragraphs>312</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vt:lpstr>
      <vt:lpstr>Lucida Sans</vt:lpstr>
      <vt:lpstr>Symbol</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132</cp:revision>
  <dcterms:modified xsi:type="dcterms:W3CDTF">2022-09-10T17:11:57Z</dcterms:modified>
</cp:coreProperties>
</file>