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1/10/2024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1/10/2024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1/10/2024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academia.edu/26066176/Design_and_Development_of_Online_Doctor_Appointment_System" TargetMode="External"/><Relationship Id="rId2" Type="http://schemas.openxmlformats.org/officeDocument/2006/relationships/hyperlink" Target="https://www.jetir.org/papers/JETIR2005455.pdf" TargetMode="External"/><Relationship Id="rId1" Type="http://schemas.openxmlformats.org/officeDocument/2006/relationships/slideLayout" Target="../slideLayouts/slideLayout7.xml"/><Relationship Id="rId5" Type="http://schemas.openxmlformats.org/officeDocument/2006/relationships/hyperlink" Target="https://arxiv.org/ftp/arxiv/papers/1701/1701.08786.pdf" TargetMode="External"/><Relationship Id="rId4" Type="http://schemas.openxmlformats.org/officeDocument/2006/relationships/hyperlink" Target="https://ijcrt.org/papers/IJCRT1812133.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4F1A7-B4AD-1469-A855-E67331AD1202}"/>
              </a:ext>
            </a:extLst>
          </p:cNvPr>
          <p:cNvSpPr>
            <a:spLocks noGrp="1"/>
          </p:cNvSpPr>
          <p:nvPr>
            <p:ph type="ctrTitle"/>
          </p:nvPr>
        </p:nvSpPr>
        <p:spPr>
          <a:xfrm>
            <a:off x="833719" y="802298"/>
            <a:ext cx="10221134" cy="4155184"/>
          </a:xfrm>
        </p:spPr>
        <p:txBody>
          <a:bodyPr>
            <a:normAutofit/>
          </a:bodyPr>
          <a:lstStyle/>
          <a:p>
            <a:r>
              <a:rPr lang="en-US" sz="4000" dirty="0">
                <a:latin typeface="Times New Roman" panose="02020603050405020304" pitchFamily="18" charset="0"/>
                <a:cs typeface="Times New Roman" panose="02020603050405020304" pitchFamily="18" charset="0"/>
              </a:rPr>
              <a:t>SYNOPSIS PRESENTATION ON </a:t>
            </a:r>
            <a:br>
              <a:rPr lang="en-US" dirty="0">
                <a:latin typeface="Times New Roman" panose="02020603050405020304" pitchFamily="18" charset="0"/>
                <a:cs typeface="Times New Roman" panose="02020603050405020304" pitchFamily="18" charset="0"/>
              </a:rPr>
            </a:br>
            <a:r>
              <a:rPr lang="en-IN" sz="3600" b="1" u="sng" dirty="0">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PATIENT MANAGEMENT SYSTEM</a:t>
            </a:r>
            <a:br>
              <a:rPr lang="en-IN" sz="3600" b="1" u="sng" dirty="0">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54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2023-24</a:t>
            </a:r>
            <a:br>
              <a:rPr lang="en-IN" sz="54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3600" b="1" dirty="0">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3600" b="1" dirty="0">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BY: PRAJJWAL YADAV</a:t>
            </a:r>
            <a:br>
              <a:rPr lang="en-IN" sz="3600" b="1" dirty="0">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3600" b="1" dirty="0">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SUPERVISED BY: DR. SHASHANK BHARDWAJ</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5632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1059BA-E1B6-03F9-B3A1-0126962BEAE0}"/>
              </a:ext>
            </a:extLst>
          </p:cNvPr>
          <p:cNvSpPr>
            <a:spLocks noGrp="1"/>
          </p:cNvSpPr>
          <p:nvPr>
            <p:ph idx="1"/>
          </p:nvPr>
        </p:nvSpPr>
        <p:spPr>
          <a:xfrm>
            <a:off x="313765" y="573741"/>
            <a:ext cx="10741089" cy="11511422"/>
          </a:xfrm>
        </p:spPr>
        <p:txBody>
          <a:bodyPr>
            <a:normAutofit fontScale="25000" lnSpcReduction="20000"/>
          </a:bodyPr>
          <a:lstStyle/>
          <a:p>
            <a:pPr marL="342900" lvl="0" indent="-342900">
              <a:lnSpc>
                <a:spcPct val="150000"/>
              </a:lnSpc>
              <a:spcAft>
                <a:spcPts val="800"/>
              </a:spcAft>
              <a:buFont typeface="Wingdings" panose="05000000000000000000" pitchFamily="2" charset="2"/>
              <a:buChar char=""/>
            </a:pPr>
            <a:r>
              <a:rPr lang="en-IN" sz="7200" b="1" u="sng" dirty="0">
                <a:effectLst/>
                <a:latin typeface="Times New Roman" panose="02020603050405020304" pitchFamily="18" charset="0"/>
                <a:ea typeface="Calibri" panose="020F0502020204030204" pitchFamily="34" charset="0"/>
                <a:cs typeface="Times New Roman" panose="02020603050405020304" pitchFamily="18" charset="0"/>
              </a:rPr>
              <a:t>PATIENT:</a:t>
            </a:r>
            <a:endParaRPr lang="en-IN"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spcAft>
                <a:spcPts val="800"/>
              </a:spcAft>
              <a:buNone/>
            </a:pP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1   Register:</a:t>
            </a:r>
            <a:r>
              <a:rPr lang="en-IN" sz="6400" b="1" dirty="0">
                <a:latin typeface="Times New Roman" panose="02020603050405020304" pitchFamily="18" charset="0"/>
                <a:ea typeface="Calibri" panose="020F0502020204030204" pitchFamily="34" charset="0"/>
                <a:cs typeface="Times New Roman" panose="02020603050405020304" pitchFamily="18" charset="0"/>
              </a:rPr>
              <a:t>    </a:t>
            </a:r>
          </a:p>
          <a:p>
            <a:pPr marL="0" lvl="0" indent="0">
              <a:lnSpc>
                <a:spcPct val="150000"/>
              </a:lnSpc>
              <a:spcAft>
                <a:spcPts val="800"/>
              </a:spcAft>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The patient would need to register first to log in.</a:t>
            </a:r>
          </a:p>
          <a:p>
            <a:pPr marL="0" lvl="0" indent="0">
              <a:lnSpc>
                <a:spcPct val="150000"/>
              </a:lnSpc>
              <a:spcAft>
                <a:spcPts val="800"/>
              </a:spcAft>
              <a:buNone/>
            </a:pPr>
            <a:r>
              <a:rPr lang="en-IN" sz="5600" b="1" dirty="0">
                <a:effectLst/>
                <a:latin typeface="Times New Roman" panose="02020603050405020304" pitchFamily="18" charset="0"/>
                <a:ea typeface="Calibri" panose="020F0502020204030204" pitchFamily="34" charset="0"/>
                <a:cs typeface="Times New Roman" panose="02020603050405020304" pitchFamily="18" charset="0"/>
              </a:rPr>
              <a:t>2   </a:t>
            </a: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Login:</a:t>
            </a:r>
            <a:r>
              <a:rPr lang="en-IN" sz="6400" b="1" dirty="0">
                <a:latin typeface="Times New Roman" panose="02020603050405020304" pitchFamily="18" charset="0"/>
                <a:ea typeface="Calibri" panose="020F0502020204030204" pitchFamily="34" charset="0"/>
                <a:cs typeface="Times New Roman" panose="02020603050405020304" pitchFamily="18" charset="0"/>
              </a:rPr>
              <a:t>        </a:t>
            </a:r>
            <a:endParaRPr lang="en-IN" sz="5600" b="1"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spcAft>
                <a:spcPts val="800"/>
              </a:spcAft>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The patient can log in after registering.</a:t>
            </a:r>
          </a:p>
          <a:p>
            <a:pPr marL="0" lvl="0" indent="0">
              <a:lnSpc>
                <a:spcPct val="150000"/>
              </a:lnSpc>
              <a:spcAft>
                <a:spcPts val="800"/>
              </a:spcAft>
              <a:buNone/>
            </a:pPr>
            <a:r>
              <a:rPr lang="en-IN" sz="5600" b="1" dirty="0">
                <a:effectLst/>
                <a:latin typeface="Times New Roman" panose="02020603050405020304" pitchFamily="18" charset="0"/>
                <a:ea typeface="Calibri" panose="020F0502020204030204" pitchFamily="34" charset="0"/>
                <a:cs typeface="Times New Roman" panose="02020603050405020304" pitchFamily="18" charset="0"/>
              </a:rPr>
              <a:t>3  </a:t>
            </a:r>
            <a:r>
              <a:rPr lang="en-IN" sz="5600" b="1" dirty="0">
                <a:latin typeface="Times New Roman" panose="02020603050405020304" pitchFamily="18" charset="0"/>
                <a:ea typeface="Calibri" panose="020F0502020204030204" pitchFamily="34" charset="0"/>
                <a:cs typeface="Times New Roman" panose="02020603050405020304" pitchFamily="18" charset="0"/>
              </a:rPr>
              <a:t> </a:t>
            </a: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Profile</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5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spcAft>
                <a:spcPts val="800"/>
              </a:spcAft>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They can manage their profile</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lvl="0" indent="0">
              <a:lnSpc>
                <a:spcPct val="150000"/>
              </a:lnSpc>
              <a:spcAft>
                <a:spcPts val="800"/>
              </a:spcAft>
              <a:buNone/>
            </a:pPr>
            <a:r>
              <a:rPr lang="en-IN" sz="5600" b="1" dirty="0">
                <a:latin typeface="Times New Roman" panose="02020603050405020304" pitchFamily="18" charset="0"/>
                <a:ea typeface="Calibri" panose="020F0502020204030204" pitchFamily="34" charset="0"/>
                <a:cs typeface="Times New Roman" panose="02020603050405020304" pitchFamily="18" charset="0"/>
              </a:rPr>
              <a:t>4  </a:t>
            </a:r>
            <a:r>
              <a:rPr lang="en-IN" sz="6400" b="1" dirty="0">
                <a:latin typeface="Times New Roman" panose="02020603050405020304" pitchFamily="18" charset="0"/>
                <a:ea typeface="Calibri" panose="020F0502020204030204" pitchFamily="34" charset="0"/>
                <a:cs typeface="Times New Roman" panose="02020603050405020304" pitchFamily="18" charset="0"/>
              </a:rPr>
              <a:t>C</a:t>
            </a: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hange Password:</a:t>
            </a:r>
            <a:r>
              <a:rPr lang="en-IN" sz="6400" b="1" dirty="0">
                <a:latin typeface="Times New Roman" panose="02020603050405020304" pitchFamily="18" charset="0"/>
                <a:ea typeface="Calibri" panose="020F0502020204030204" pitchFamily="34" charset="0"/>
                <a:cs typeface="Times New Roman" panose="02020603050405020304" pitchFamily="18" charset="0"/>
              </a:rPr>
              <a:t>   </a:t>
            </a:r>
            <a:endParaRPr lang="en-IN" sz="5600" b="1"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spcAft>
                <a:spcPts val="800"/>
              </a:spcAft>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They can change their password if they want</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lvl="0" indent="0">
              <a:lnSpc>
                <a:spcPct val="150000"/>
              </a:lnSpc>
              <a:spcAft>
                <a:spcPts val="800"/>
              </a:spcAft>
              <a:buNone/>
            </a:pPr>
            <a:r>
              <a:rPr lang="en-IN" sz="5600" b="1" dirty="0">
                <a:effectLst/>
                <a:latin typeface="Times New Roman" panose="02020603050405020304" pitchFamily="18" charset="0"/>
                <a:ea typeface="Calibri" panose="020F0502020204030204" pitchFamily="34" charset="0"/>
                <a:cs typeface="Times New Roman" panose="02020603050405020304" pitchFamily="18" charset="0"/>
              </a:rPr>
              <a:t>5  </a:t>
            </a: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New Booking:</a:t>
            </a:r>
            <a:r>
              <a:rPr lang="en-IN" sz="6400" b="1" dirty="0">
                <a:latin typeface="Times New Roman" panose="02020603050405020304" pitchFamily="18" charset="0"/>
                <a:ea typeface="Calibri" panose="020F0502020204030204" pitchFamily="34" charset="0"/>
                <a:cs typeface="Times New Roman" panose="02020603050405020304" pitchFamily="18" charset="0"/>
              </a:rPr>
              <a:t>     </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spcAft>
                <a:spcPts val="800"/>
              </a:spcAft>
              <a:buNone/>
            </a:pPr>
            <a:r>
              <a:rPr lang="en-IN" sz="5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patient can choose the doctor, date and slot</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lvl="0" indent="0">
              <a:lnSpc>
                <a:spcPct val="150000"/>
              </a:lnSpc>
              <a:spcAft>
                <a:spcPts val="800"/>
              </a:spcAft>
              <a:buNone/>
            </a:pPr>
            <a:r>
              <a:rPr lang="en-IN" sz="6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5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After making all the selections, they can book an appointment</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lvl="0" indent="0">
              <a:lnSpc>
                <a:spcPct val="150000"/>
              </a:lnSpc>
              <a:spcAft>
                <a:spcPts val="800"/>
              </a:spcAft>
              <a:buNone/>
            </a:pPr>
            <a:r>
              <a:rPr lang="en-IN" sz="5600" b="1" dirty="0">
                <a:effectLst/>
                <a:latin typeface="Times New Roman" panose="02020603050405020304" pitchFamily="18" charset="0"/>
                <a:ea typeface="Calibri" panose="020F0502020204030204" pitchFamily="34" charset="0"/>
                <a:cs typeface="Times New Roman" panose="02020603050405020304" pitchFamily="18" charset="0"/>
              </a:rPr>
              <a:t>6  </a:t>
            </a: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Booking History:     </a:t>
            </a:r>
            <a:endParaRPr lang="en-IN" sz="56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spcAft>
                <a:spcPts val="800"/>
              </a:spcAft>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The patient can view all their appointments here.</a:t>
            </a:r>
          </a:p>
          <a:p>
            <a:pPr marL="0" lvl="0" indent="0">
              <a:lnSpc>
                <a:spcPct val="150000"/>
              </a:lnSpc>
              <a:spcAft>
                <a:spcPts val="800"/>
              </a:spcAft>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They can cancel bookings anytime they want.</a:t>
            </a:r>
          </a:p>
          <a:p>
            <a:pPr marL="0" lvl="0" indent="0">
              <a:lnSpc>
                <a:spcPct val="150000"/>
              </a:lnSpc>
              <a:spcAft>
                <a:spcPts val="800"/>
              </a:spcAft>
              <a:buNone/>
            </a:pP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7  Search Doctor:</a:t>
            </a:r>
            <a:r>
              <a:rPr lang="en-IN" sz="6400" b="1" dirty="0">
                <a:latin typeface="Times New Roman" panose="02020603050405020304" pitchFamily="18" charset="0"/>
                <a:ea typeface="Calibri" panose="020F0502020204030204" pitchFamily="34" charset="0"/>
                <a:cs typeface="Times New Roman" panose="02020603050405020304" pitchFamily="18" charset="0"/>
              </a:rPr>
              <a:t>         </a:t>
            </a:r>
          </a:p>
          <a:p>
            <a:pPr marL="0" lvl="0" indent="0">
              <a:lnSpc>
                <a:spcPct val="150000"/>
              </a:lnSpc>
              <a:spcAft>
                <a:spcPts val="800"/>
              </a:spcAft>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The patient can search doctors by their name, type and locality.</a:t>
            </a:r>
          </a:p>
          <a:p>
            <a:pPr marL="0" lvl="0" indent="0">
              <a:lnSpc>
                <a:spcPct val="150000"/>
              </a:lnSpc>
              <a:spcAft>
                <a:spcPts val="800"/>
              </a:spcAft>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They can view the doctors’ details.</a:t>
            </a:r>
          </a:p>
          <a:p>
            <a:pPr marL="0" lvl="0" indent="0">
              <a:lnSpc>
                <a:spcPct val="150000"/>
              </a:lnSpc>
              <a:spcAft>
                <a:spcPts val="800"/>
              </a:spcAft>
              <a:buNone/>
            </a:pPr>
            <a:r>
              <a:rPr lang="en-IN" sz="5600" b="1" dirty="0">
                <a:latin typeface="Times New Roman" panose="02020603050405020304" pitchFamily="18" charset="0"/>
                <a:ea typeface="Calibri" panose="020F0502020204030204" pitchFamily="34" charset="0"/>
                <a:cs typeface="Times New Roman" panose="02020603050405020304" pitchFamily="18" charset="0"/>
              </a:rPr>
              <a:t>8 </a:t>
            </a:r>
            <a:r>
              <a:rPr lang="en-IN" sz="5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Feedback:</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spcAft>
                <a:spcPts val="800"/>
              </a:spcAft>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They can give feedback to Admin</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buNone/>
            </a:pPr>
            <a:r>
              <a:rPr lang="en-IN" sz="5600" b="1" dirty="0">
                <a:effectLst/>
                <a:latin typeface="Times New Roman" panose="02020603050405020304" pitchFamily="18" charset="0"/>
                <a:ea typeface="Calibri" panose="020F0502020204030204" pitchFamily="34" charset="0"/>
                <a:cs typeface="Times New Roman" panose="02020603050405020304" pitchFamily="18" charset="0"/>
              </a:rPr>
              <a:t>9  Treatments</a:t>
            </a:r>
            <a:r>
              <a:rPr lang="en-IN" sz="4800" b="1"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The patient can view treatments and the details added by doctors.</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4369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67DD05-3F8A-64BF-6780-EF7A1F06F73F}"/>
              </a:ext>
            </a:extLst>
          </p:cNvPr>
          <p:cNvSpPr txBox="1"/>
          <p:nvPr/>
        </p:nvSpPr>
        <p:spPr>
          <a:xfrm>
            <a:off x="983848" y="197546"/>
            <a:ext cx="10926501" cy="6491329"/>
          </a:xfrm>
          <a:prstGeom prst="rect">
            <a:avLst/>
          </a:prstGeom>
          <a:noFill/>
        </p:spPr>
        <p:txBody>
          <a:bodyPr wrap="square">
            <a:spAutoFit/>
          </a:bodyPr>
          <a:lstStyle/>
          <a:p>
            <a:pPr marL="457200" algn="ctr">
              <a:lnSpc>
                <a:spcPct val="115000"/>
              </a:lnSpc>
              <a:spcAft>
                <a:spcPts val="1000"/>
              </a:spcAft>
            </a:pPr>
            <a:r>
              <a:rPr lang="en-IN" sz="3600" b="1" u="sng" dirty="0">
                <a:effectLst/>
                <a:latin typeface="Times New Roman" panose="02020603050405020304" pitchFamily="18" charset="0"/>
                <a:ea typeface="Calibri" panose="020F0502020204030204" pitchFamily="34" charset="0"/>
                <a:cs typeface="Times New Roman" panose="02020603050405020304" pitchFamily="18" charset="0"/>
              </a:rPr>
              <a:t>SYSTEM REQUIREMENTS</a:t>
            </a:r>
            <a:endParaRPr lang="en-IN" u="sng" dirty="0">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15000"/>
              </a:lnSpc>
              <a:spcAft>
                <a:spcPts val="10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1. </a:t>
            </a: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Hardware Requirement:</a:t>
            </a:r>
            <a:endParaRPr lang="en-IN" u="sng"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n-IN" sz="1800" b="1" dirty="0">
                <a:effectLst/>
                <a:latin typeface="Segoe UI" panose="020B0502040204020203" pitchFamily="34" charset="0"/>
                <a:ea typeface="Calibri" panose="020F0502020204030204" pitchFamily="34" charset="0"/>
                <a:cs typeface="Times New Roman" panose="02020603050405020304" pitchFamily="18" charset="0"/>
              </a:rPr>
              <a:t>Laptop or PC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Windows 7 or higher</a:t>
            </a:r>
          </a:p>
          <a:p>
            <a:pPr marL="342900" lvl="0" indent="-342900">
              <a:lnSpc>
                <a:spcPct val="107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i3 processor system or Higher</a:t>
            </a:r>
          </a:p>
          <a:p>
            <a:pPr marL="342900" lvl="0" indent="-342900">
              <a:lnSpc>
                <a:spcPct val="107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8 GB RAM or Higher</a:t>
            </a:r>
          </a:p>
          <a:p>
            <a:pPr marL="342900" lvl="0" indent="-342900">
              <a:lnSpc>
                <a:spcPct val="107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100 GB ROM or Higher</a:t>
            </a:r>
          </a:p>
          <a:p>
            <a:pPr>
              <a:lnSpc>
                <a:spcPct val="107000"/>
              </a:lnSpc>
              <a:spcAft>
                <a:spcPts val="800"/>
              </a:spcAft>
            </a:pPr>
            <a:r>
              <a:rPr lang="en-IN" sz="1800" b="1" i="1" dirty="0">
                <a:effectLst/>
                <a:latin typeface="Segoe UI" panose="020B0502040204020203" pitchFamily="34" charset="0"/>
                <a:ea typeface="Calibri" panose="020F0502020204030204" pitchFamily="34" charset="0"/>
                <a:cs typeface="Times New Roman" panose="02020603050405020304" pitchFamily="18" charset="0"/>
              </a:rPr>
              <a:t>       </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2. </a:t>
            </a: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Software Requirement:</a:t>
            </a:r>
            <a:endParaRPr lang="en-IN" u="sng"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Segoe UI" panose="020B0502040204020203" pitchFamily="34" charset="0"/>
                <a:ea typeface="Calibri" panose="020F0502020204030204" pitchFamily="34" charset="0"/>
                <a:cs typeface="Times New Roman" panose="02020603050405020304" pitchFamily="18" charset="0"/>
              </a:rPr>
              <a:t>Laptop or PC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Python 3</a:t>
            </a:r>
          </a:p>
          <a:p>
            <a:pPr marL="342900" lvl="0" indent="-342900">
              <a:lnSpc>
                <a:spcPct val="107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Visual Studio Code Editor</a:t>
            </a:r>
          </a:p>
          <a:p>
            <a:pPr marL="342900" lvl="0" indent="-342900">
              <a:lnSpc>
                <a:spcPct val="107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MySQL Database</a:t>
            </a:r>
          </a:p>
          <a:p>
            <a:pPr marL="342900" lvl="0" indent="-342900">
              <a:lnSpc>
                <a:spcPct val="107000"/>
              </a:lnSpc>
              <a:spcAft>
                <a:spcPts val="80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Flask Framework</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73049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AB2C94-E427-8D84-8C2F-DC77AEDC14B3}"/>
              </a:ext>
            </a:extLst>
          </p:cNvPr>
          <p:cNvSpPr txBox="1"/>
          <p:nvPr/>
        </p:nvSpPr>
        <p:spPr>
          <a:xfrm>
            <a:off x="564266" y="921518"/>
            <a:ext cx="10177040" cy="3850413"/>
          </a:xfrm>
          <a:prstGeom prst="rect">
            <a:avLst/>
          </a:prstGeom>
          <a:noFill/>
        </p:spPr>
        <p:txBody>
          <a:bodyPr wrap="square">
            <a:spAutoFit/>
          </a:bodyPr>
          <a:lstStyle/>
          <a:p>
            <a:pPr>
              <a:lnSpc>
                <a:spcPct val="106000"/>
              </a:lnSpc>
              <a:spcAft>
                <a:spcPts val="800"/>
              </a:spcAft>
            </a:pPr>
            <a:r>
              <a:rPr lang="en-IN" sz="3200" b="1" u="sng" dirty="0">
                <a:effectLst/>
                <a:latin typeface="Times New Roman" panose="02020603050405020304" pitchFamily="18" charset="0"/>
                <a:ea typeface="Calibri" panose="020F0502020204030204" pitchFamily="34" charset="0"/>
                <a:cs typeface="Times New Roman" panose="02020603050405020304" pitchFamily="18" charset="0"/>
              </a:rPr>
              <a:t>APPLICATIONS</a:t>
            </a:r>
            <a:endParaRPr lang="en-IN" sz="3200" b="1" u="sng"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6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 system allows patients or any user to schedule a doctor's appointment online with ease. </a:t>
            </a:r>
          </a:p>
          <a:p>
            <a:pPr lvl="0">
              <a:lnSpc>
                <a:spcPct val="106000"/>
              </a:lnSpc>
              <a:spcAft>
                <a:spcPts val="800"/>
              </a:spcAft>
            </a:pPr>
            <a:r>
              <a:rPr lang="en-IN" sz="3200" b="1" u="sng" dirty="0">
                <a:effectLst/>
                <a:latin typeface="Times New Roman" panose="02020603050405020304" pitchFamily="18" charset="0"/>
                <a:ea typeface="Calibri" panose="020F0502020204030204" pitchFamily="34" charset="0"/>
                <a:cs typeface="Times New Roman" panose="02020603050405020304" pitchFamily="18" charset="0"/>
              </a:rPr>
              <a:t>REFERENCES</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IN" sz="1800" b="1" i="1" u="none" strike="noStrike" dirty="0">
                <a:effectLst/>
                <a:latin typeface="Segoe UI" panose="020B0502040204020203"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pPr>
            <a:r>
              <a:rPr lang="en-IN" sz="1800" u="sng"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2"/>
              </a:rPr>
              <a:t>https://www.jetir.org/papers/JETIR2005455.pdf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pPr>
            <a:r>
              <a:rPr lang="en-IN" sz="1800" u="sng"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3"/>
              </a:rPr>
              <a:t>https://www.academia.edu/26066176/Design_and_Development_of_Online_Doctor_Appointment_System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pPr>
            <a:r>
              <a:rPr lang="en-IN" sz="1800" u="sng"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4"/>
              </a:rPr>
              <a:t>https://ijcrt.org/papers/IJCRT1812133.pdf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pPr>
            <a:r>
              <a:rPr lang="en-IN" sz="1800" u="sng"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5"/>
              </a:rPr>
              <a:t>https://arxiv.org/ftp/arxiv/papers/1701/1701.08786.pdf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51468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39F11-DD58-79F5-6E71-45ADF27290D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41556D-7804-37A3-EE73-FF7F5D8AE9A1}"/>
              </a:ext>
            </a:extLst>
          </p:cNvPr>
          <p:cNvSpPr>
            <a:spLocks noGrp="1"/>
          </p:cNvSpPr>
          <p:nvPr>
            <p:ph idx="1"/>
          </p:nvPr>
        </p:nvSpPr>
        <p:spPr/>
        <p:txBody>
          <a:bodyPr>
            <a:normAutofit/>
          </a:bodyPr>
          <a:lstStyle/>
          <a:p>
            <a:pPr marL="0" indent="0">
              <a:lnSpc>
                <a:spcPct val="115000"/>
              </a:lnSpc>
              <a:spcAft>
                <a:spcPts val="1000"/>
              </a:spcAft>
              <a:buNone/>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Patient Management System is a Python-based software solution designed to streamline the operations of healthcare facilities. This system offers a comprehensive set of features for efficient patient data management, </a:t>
            </a: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appointment scheduling, medical records maintenance, billing, and more.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With a user-friendly interface and a focus on data security and compliance, it empowers healthcare professionals to deliver superior patient care. Key components include patient registration, appointment scheduling, electronic medical records, billing and invoicing, reporting, user access control, integration capabilities, data backup, and adherence to healthcare data privacy regulations. </a:t>
            </a: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system aims to enhance efficiency of Patient , reduce administrative overhead, and improve the overall quality of healthcare services</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related to Patients.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5109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51CE0-BBDE-CCCE-939B-72C7C449A8B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19C7A1-C42E-14B3-CDB0-72F2E75972C2}"/>
              </a:ext>
            </a:extLst>
          </p:cNvPr>
          <p:cNvSpPr>
            <a:spLocks noGrp="1"/>
          </p:cNvSpPr>
          <p:nvPr>
            <p:ph idx="1"/>
          </p:nvPr>
        </p:nvSpPr>
        <p:spPr>
          <a:xfrm>
            <a:off x="430307" y="2015732"/>
            <a:ext cx="10624548" cy="4037749"/>
          </a:xfrm>
        </p:spPr>
        <p:txBody>
          <a:bodyPr>
            <a:normAutofit fontScale="25000" lnSpcReduction="20000"/>
          </a:bodyPr>
          <a:lstStyle/>
          <a:p>
            <a:r>
              <a:rPr lang="en-US" sz="6400" dirty="0">
                <a:solidFill>
                  <a:srgbClr val="1F2328"/>
                </a:solidFill>
                <a:effectLst/>
                <a:latin typeface="Times New Roman" panose="02020603050405020304" pitchFamily="18" charset="0"/>
                <a:ea typeface="Times New Roman" panose="02020603050405020304" pitchFamily="18" charset="0"/>
                <a:cs typeface="Times New Roman" panose="02020603050405020304" pitchFamily="18" charset="0"/>
              </a:rPr>
              <a:t>Hospitals are the essential part of our lives which provides us with the best medical facilities for various sickness, it may be due to the change in climatic conditions, stress (emotional trauma) etc. It is necessary for the hospital to keep track of all activities and records day in and day out of its patient, doctors, nurses and other staffs that keeps the hospital in its operation</a:t>
            </a:r>
            <a:endParaRPr lang="en-IN" sz="6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6400" dirty="0">
                <a:solidFill>
                  <a:srgbClr val="1F2328"/>
                </a:solidFill>
                <a:effectLst/>
                <a:latin typeface="Times New Roman" panose="02020603050405020304" pitchFamily="18" charset="0"/>
                <a:ea typeface="Times New Roman" panose="02020603050405020304" pitchFamily="18" charset="0"/>
                <a:cs typeface="Times New Roman" panose="02020603050405020304" pitchFamily="18" charset="0"/>
              </a:rPr>
              <a:t>Keeping track of all activities and reports on paper is very inefficient and time consuming and also error prone. Keeping records on paper is a traditional base system that sometimes do not make it robust, in any case of damage all files will be lost that will cost a lot to the organization Day in and day out many people visit the hospital and when using the traditional base system it make it unreliable in the sense that it will take longer time to enter or access data and also maintaining. It is not economically and technically feasible to maintain these records on paper.</a:t>
            </a:r>
            <a:endParaRPr lang="en-IN" sz="6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1200"/>
              </a:spcAft>
            </a:pPr>
            <a:r>
              <a:rPr lang="en-US" sz="6400" b="1" dirty="0">
                <a:solidFill>
                  <a:srgbClr val="1F2328"/>
                </a:solidFill>
                <a:effectLst/>
                <a:latin typeface="Times New Roman" panose="02020603050405020304" pitchFamily="18" charset="0"/>
                <a:ea typeface="Times New Roman" panose="02020603050405020304" pitchFamily="18" charset="0"/>
                <a:cs typeface="Times New Roman" panose="02020603050405020304" pitchFamily="18" charset="0"/>
              </a:rPr>
              <a:t>Patient Management System (PMS)</a:t>
            </a:r>
            <a:r>
              <a:rPr lang="en-US" sz="6400" dirty="0">
                <a:solidFill>
                  <a:srgbClr val="1F2328"/>
                </a:solidFill>
                <a:effectLst/>
                <a:latin typeface="Times New Roman" panose="02020603050405020304" pitchFamily="18" charset="0"/>
                <a:ea typeface="Times New Roman" panose="02020603050405020304" pitchFamily="18" charset="0"/>
                <a:cs typeface="Times New Roman" panose="02020603050405020304" pitchFamily="18" charset="0"/>
              </a:rPr>
              <a:t> is a comprehensive web-based application designed to streamline healthcare facilities and enhance patient management. This project aims to provide a centralized platform that allows doctors, patients, and clinic administrators to efficiently manage medical records, appointments, and communication.</a:t>
            </a:r>
            <a:endParaRPr lang="en-IN" sz="6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1200"/>
              </a:spcAft>
            </a:pPr>
            <a:r>
              <a:rPr lang="en-US" sz="6400" b="1" dirty="0">
                <a:solidFill>
                  <a:srgbClr val="1F2328"/>
                </a:solidFill>
                <a:effectLst/>
                <a:latin typeface="Times New Roman" panose="02020603050405020304" pitchFamily="18" charset="0"/>
                <a:ea typeface="Times New Roman" panose="02020603050405020304" pitchFamily="18" charset="0"/>
                <a:cs typeface="Times New Roman" panose="02020603050405020304" pitchFamily="18" charset="0"/>
              </a:rPr>
              <a:t>The primary objective of the Patient Management System is to improve the patient experience, optimize healthcare provider efficiency, and maintain accurate and secure medical records. By leveraging technology, the system simplifies the management of healthcare facilities and enhances the overall quality of care provided</a:t>
            </a:r>
            <a:r>
              <a:rPr lang="en-US" sz="6400" dirty="0">
                <a:solidFill>
                  <a:srgbClr val="1F2328"/>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6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665385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C7E3E-5379-87E5-4828-A799022CD79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B2C143-FCC7-9A9D-10CC-BB3603B69E8A}"/>
              </a:ext>
            </a:extLst>
          </p:cNvPr>
          <p:cNvSpPr>
            <a:spLocks noGrp="1"/>
          </p:cNvSpPr>
          <p:nvPr>
            <p:ph idx="1"/>
          </p:nvPr>
        </p:nvSpPr>
        <p:spPr>
          <a:xfrm>
            <a:off x="1451579" y="2108329"/>
            <a:ext cx="9603275" cy="3450613"/>
          </a:xfrm>
        </p:spPr>
        <p:txBody>
          <a:bodyPr>
            <a:normAutofit fontScale="25000" lnSpcReduction="20000"/>
          </a:bodyPr>
          <a:lstStyle/>
          <a:p>
            <a:pPr>
              <a:lnSpc>
                <a:spcPct val="115000"/>
              </a:lnSpc>
              <a:spcAft>
                <a:spcPts val="1000"/>
              </a:spcAft>
            </a:pP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A patient must wait in the hospital for a physician's appointment. The patient also queues for an appointment. The patient will not learn whether the doctor cancelled the appointment due to an emergency until they arrive at the hospital. This is tedious for all involved.</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Most people do not know what to eat when they have a fever or other illness, so eating the wrong foods will make them sicker.</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Our Python-Based Patient Management System manages appointments of Doctors.. It is simple to schedule a doctor's appointment online using the system. It also provides an efficient solution in which users can view various booking slots and select their preferred date and time, as well as an AI-powered chatbot that advises patients to avoid foods that will make them sicker, recommends common medications, etc.</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This project's </a:t>
            </a: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front end consists</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of HTML, CSS, and JavaScript</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while the back end is written in </a:t>
            </a: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Python</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Machine Learning</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MySQL</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Database as the database, Flask as the framework, and </a:t>
            </a: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AI </a:t>
            </a:r>
            <a:r>
              <a:rPr lang="en-IN" sz="6400" b="1" dirty="0" err="1">
                <a:effectLst/>
                <a:latin typeface="Times New Roman" panose="02020603050405020304" pitchFamily="18" charset="0"/>
                <a:ea typeface="Calibri" panose="020F0502020204030204" pitchFamily="34" charset="0"/>
                <a:cs typeface="Times New Roman" panose="02020603050405020304" pitchFamily="18" charset="0"/>
              </a:rPr>
              <a:t>chatboat</a:t>
            </a: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 which uses ML</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15990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44FAA-28F4-CF41-670E-6861B92D270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88CFF4-B329-DD7E-4911-FCF60F1FA384}"/>
              </a:ext>
            </a:extLst>
          </p:cNvPr>
          <p:cNvSpPr>
            <a:spLocks noGrp="1"/>
          </p:cNvSpPr>
          <p:nvPr>
            <p:ph idx="1"/>
          </p:nvPr>
        </p:nvSpPr>
        <p:spPr/>
        <p:txBody>
          <a:bodyPr>
            <a:normAutofit lnSpcReduction="10000"/>
          </a:bodyPr>
          <a:lstStyle/>
          <a:p>
            <a:pPr marL="342900" lvl="0" indent="-342900">
              <a:lnSpc>
                <a:spcPct val="115000"/>
              </a:lnSpc>
              <a:buFont typeface="+mj-lt"/>
              <a:buAutoNum type="arabicParenR"/>
            </a:pPr>
            <a:r>
              <a:rPr lang="en-IN" sz="1700" dirty="0">
                <a:solidFill>
                  <a:srgbClr val="1F2328"/>
                </a:solidFill>
                <a:effectLst/>
                <a:latin typeface="Times New Roman" panose="02020603050405020304" pitchFamily="18" charset="0"/>
                <a:ea typeface="Calibri" panose="020F0502020204030204" pitchFamily="34" charset="0"/>
                <a:cs typeface="Times New Roman" panose="02020603050405020304" pitchFamily="18" charset="0"/>
              </a:rPr>
              <a:t>The system offers a dedicated dashboard for doctors to manage their appointments, view patient records, and update their profiles. Doctors can efficiently organize their schedules and access patient information in a user-friendly interface.</a:t>
            </a:r>
            <a:r>
              <a:rPr lang="en-IN" sz="17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arenR"/>
            </a:pPr>
            <a:r>
              <a:rPr lang="en-IN" sz="1700" dirty="0">
                <a:solidFill>
                  <a:srgbClr val="1F2328"/>
                </a:solidFill>
                <a:effectLst/>
                <a:latin typeface="Times New Roman" panose="02020603050405020304" pitchFamily="18" charset="0"/>
                <a:ea typeface="Calibri" panose="020F0502020204030204" pitchFamily="34" charset="0"/>
                <a:cs typeface="Times New Roman" panose="02020603050405020304" pitchFamily="18" charset="0"/>
              </a:rPr>
              <a:t>Patients have access to a personalized dashboard that enables them to schedule appointments, access their medical history, and communicate with their doctors. They can easily book appointments, track their healthcare journey, and receive important notifications.</a:t>
            </a:r>
            <a:endParaRPr lang="en-IN"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arenR"/>
            </a:pPr>
            <a:r>
              <a:rPr lang="en-IN" sz="1700" dirty="0">
                <a:solidFill>
                  <a:srgbClr val="1F2328"/>
                </a:solidFill>
                <a:effectLst/>
                <a:latin typeface="Times New Roman" panose="02020603050405020304" pitchFamily="18" charset="0"/>
                <a:ea typeface="Calibri" panose="020F0502020204030204" pitchFamily="34" charset="0"/>
                <a:cs typeface="Times New Roman" panose="02020603050405020304" pitchFamily="18" charset="0"/>
              </a:rPr>
              <a:t>Clinic administrators can efficiently manage doctors, appointments, and clinic information through a comprehensive admin dashboard.</a:t>
            </a:r>
            <a:endParaRPr lang="en-IN"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arenR"/>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AI Chatbot will be introduced which will empower patients with personalised recommendation through AI – powered chatbot, offering guidance on yoga , dietary choices and medications.</a:t>
            </a:r>
          </a:p>
          <a:p>
            <a:endParaRPr lang="en-IN" dirty="0"/>
          </a:p>
        </p:txBody>
      </p:sp>
    </p:spTree>
    <p:extLst>
      <p:ext uri="{BB962C8B-B14F-4D97-AF65-F5344CB8AC3E}">
        <p14:creationId xmlns:p14="http://schemas.microsoft.com/office/powerpoint/2010/main" val="2750653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1CDC-D5BD-40D8-D944-0A25CBE308E0}"/>
              </a:ext>
            </a:extLst>
          </p:cNvPr>
          <p:cNvSpPr>
            <a:spLocks noGrp="1"/>
          </p:cNvSpPr>
          <p:nvPr>
            <p:ph type="title"/>
          </p:nvPr>
        </p:nvSpPr>
        <p:spPr/>
        <p:txBody>
          <a:bodyPr/>
          <a:lstStyle/>
          <a:p>
            <a:r>
              <a:rPr lang="en-IN" b="1" dirty="0">
                <a:effectLst/>
                <a:latin typeface="Times New Roman" panose="02020603050405020304" pitchFamily="18" charset="0"/>
                <a:ea typeface="Calibri" panose="020F0502020204030204" pitchFamily="34" charset="0"/>
                <a:cs typeface="Times New Roman" panose="02020603050405020304" pitchFamily="18" charset="0"/>
              </a:rPr>
              <a:t>PROJECT OUTCOME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F65F6E5-C782-E27F-1663-4FE1A1161AAB}"/>
              </a:ext>
            </a:extLst>
          </p:cNvPr>
          <p:cNvSpPr>
            <a:spLocks noGrp="1"/>
          </p:cNvSpPr>
          <p:nvPr>
            <p:ph idx="1"/>
          </p:nvPr>
        </p:nvSpPr>
        <p:spPr/>
        <p:txBody>
          <a:bodyPr>
            <a:normAutofit/>
          </a:bodyPr>
          <a:lstStyle/>
          <a:p>
            <a:r>
              <a:rPr lang="en-IN" sz="1600" b="1" dirty="0">
                <a:solidFill>
                  <a:srgbClr val="374151"/>
                </a:solidFill>
                <a:effectLst/>
                <a:latin typeface="Times New Roman" panose="02020603050405020304" pitchFamily="18" charset="0"/>
                <a:ea typeface="SimSun" panose="02010600030101010101" pitchFamily="2" charset="-122"/>
                <a:cs typeface="Times New Roman" panose="02020603050405020304" pitchFamily="18" charset="0"/>
              </a:rPr>
              <a:t>Improved Patient Care</a:t>
            </a:r>
          </a:p>
          <a:p>
            <a:r>
              <a:rPr lang="en-IN" sz="1600" b="1" dirty="0">
                <a:solidFill>
                  <a:srgbClr val="374151"/>
                </a:solidFill>
                <a:effectLst/>
                <a:latin typeface="Times New Roman" panose="02020603050405020304" pitchFamily="18" charset="0"/>
                <a:ea typeface="SimSun" panose="02010600030101010101" pitchFamily="2" charset="-122"/>
                <a:cs typeface="Times New Roman" panose="02020603050405020304" pitchFamily="18" charset="0"/>
              </a:rPr>
              <a:t>Accurate Data Management</a:t>
            </a:r>
            <a:endParaRPr lang="en-IN" sz="1600" b="1" dirty="0">
              <a:solidFill>
                <a:srgbClr val="374151"/>
              </a:solidFill>
              <a:latin typeface="Times New Roman" panose="02020603050405020304" pitchFamily="18" charset="0"/>
              <a:ea typeface="SimSun" panose="02010600030101010101" pitchFamily="2" charset="-122"/>
              <a:cs typeface="Times New Roman" panose="02020603050405020304" pitchFamily="18" charset="0"/>
            </a:endParaRPr>
          </a:p>
          <a:p>
            <a:r>
              <a:rPr lang="en-IN" sz="1600" b="1" dirty="0">
                <a:solidFill>
                  <a:srgbClr val="374151"/>
                </a:solidFill>
                <a:effectLst/>
                <a:latin typeface="Times New Roman" panose="02020603050405020304" pitchFamily="18" charset="0"/>
                <a:ea typeface="SimSun" panose="02010600030101010101" pitchFamily="2" charset="-122"/>
                <a:cs typeface="Times New Roman" panose="02020603050405020304" pitchFamily="18" charset="0"/>
              </a:rPr>
              <a:t>Streamlined Workflow</a:t>
            </a:r>
          </a:p>
          <a:p>
            <a:r>
              <a:rPr lang="en-IN" sz="1600" b="1" dirty="0">
                <a:solidFill>
                  <a:srgbClr val="374151"/>
                </a:solidFill>
                <a:effectLst/>
                <a:latin typeface="Times New Roman" panose="02020603050405020304" pitchFamily="18" charset="0"/>
                <a:ea typeface="SimSun" panose="02010600030101010101" pitchFamily="2" charset="-122"/>
                <a:cs typeface="Times New Roman" panose="02020603050405020304" pitchFamily="18" charset="0"/>
              </a:rPr>
              <a:t>Data Analysis</a:t>
            </a:r>
            <a:endParaRPr lang="en-IN" sz="1600" b="1" dirty="0">
              <a:solidFill>
                <a:srgbClr val="374151"/>
              </a:solidFill>
              <a:latin typeface="Times New Roman" panose="02020603050405020304" pitchFamily="18" charset="0"/>
              <a:ea typeface="SimSun" panose="02010600030101010101" pitchFamily="2" charset="-122"/>
              <a:cs typeface="Times New Roman" panose="02020603050405020304" pitchFamily="18" charset="0"/>
            </a:endParaRPr>
          </a:p>
          <a:p>
            <a:r>
              <a:rPr lang="en-IN" sz="1600" b="1" dirty="0">
                <a:solidFill>
                  <a:srgbClr val="374151"/>
                </a:solidFill>
                <a:effectLst/>
                <a:latin typeface="Times New Roman" panose="02020603050405020304" pitchFamily="18" charset="0"/>
                <a:ea typeface="SimSun" panose="02010600030101010101" pitchFamily="2" charset="-122"/>
                <a:cs typeface="Times New Roman" panose="02020603050405020304" pitchFamily="18" charset="0"/>
              </a:rPr>
              <a:t>Integration Capabilities</a:t>
            </a:r>
          </a:p>
          <a:p>
            <a:r>
              <a:rPr lang="en-IN" sz="1600" b="1" dirty="0">
                <a:solidFill>
                  <a:srgbClr val="374151"/>
                </a:solidFill>
                <a:effectLst/>
                <a:latin typeface="Times New Roman" panose="02020603050405020304" pitchFamily="18" charset="0"/>
                <a:ea typeface="SimSun" panose="02010600030101010101" pitchFamily="2" charset="-122"/>
                <a:cs typeface="Times New Roman" panose="02020603050405020304" pitchFamily="18" charset="0"/>
              </a:rPr>
              <a:t>Scalability</a:t>
            </a:r>
          </a:p>
          <a:p>
            <a:r>
              <a:rPr lang="en-IN" sz="1600" b="1" dirty="0">
                <a:solidFill>
                  <a:srgbClr val="374151"/>
                </a:solidFill>
                <a:effectLst/>
                <a:latin typeface="Times New Roman" panose="02020603050405020304" pitchFamily="18" charset="0"/>
                <a:ea typeface="SimSun" panose="02010600030101010101" pitchFamily="2" charset="-122"/>
                <a:cs typeface="Times New Roman" panose="02020603050405020304" pitchFamily="18" charset="0"/>
              </a:rPr>
              <a:t>Cost Savings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7690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57AB-51CE-7D30-8B49-F0B5F7B8EB22}"/>
              </a:ext>
            </a:extLst>
          </p:cNvPr>
          <p:cNvSpPr>
            <a:spLocks noGrp="1"/>
          </p:cNvSpPr>
          <p:nvPr>
            <p:ph type="title"/>
          </p:nvPr>
        </p:nvSpPr>
        <p:spPr/>
        <p:txBody>
          <a:bodyPr>
            <a:noAutofit/>
          </a:bodyPr>
          <a:lstStyle/>
          <a:p>
            <a:pPr>
              <a:lnSpc>
                <a:spcPct val="115000"/>
              </a:lnSpc>
              <a:spcAft>
                <a:spcPts val="1000"/>
              </a:spcAft>
            </a:pPr>
            <a:r>
              <a:rPr lang="en-IN" b="1" u="sng" dirty="0">
                <a:effectLst/>
                <a:latin typeface="Times New Roman" panose="02020603050405020304" pitchFamily="18" charset="0"/>
                <a:ea typeface="Calibri" panose="020F0502020204030204" pitchFamily="34" charset="0"/>
                <a:cs typeface="Times New Roman" panose="02020603050405020304" pitchFamily="18" charset="0"/>
              </a:rPr>
              <a:t>ADVANTAGES:</a:t>
            </a:r>
            <a:br>
              <a:rPr lang="en-IN"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D35317-A7B8-B2E5-90BE-ED024A4AD6E2}"/>
              </a:ext>
            </a:extLst>
          </p:cNvPr>
          <p:cNvSpPr>
            <a:spLocks noGrp="1"/>
          </p:cNvSpPr>
          <p:nvPr>
            <p:ph idx="1"/>
          </p:nvPr>
        </p:nvSpPr>
        <p:spPr/>
        <p:txBody>
          <a:bodyPr>
            <a:normAutofit/>
          </a:bodyPr>
          <a:lstStyle/>
          <a:p>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system is straightforward to maintain.</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It is easy to use.</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It makes scheduling doctor's appointments simple and efficient.</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r>
              <a:rPr lang="en-IN" sz="1600" dirty="0">
                <a:effectLst/>
                <a:latin typeface="Times New Roman" panose="02020603050405020304" pitchFamily="18" charset="0"/>
                <a:ea typeface="Calibri" panose="020F0502020204030204" pitchFamily="34" charset="0"/>
                <a:cs typeface="Times New Roman" panose="02020603050405020304" pitchFamily="18" charset="0"/>
              </a:rPr>
              <a:t>Patients can schedule appointments without leaving their homes.</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It can aid in reducing patient absences.</a:t>
            </a:r>
            <a:br>
              <a:rPr lang="en-IN" sz="16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3785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39ACC-CBDC-C636-6A6F-CF4DA8363FA9}"/>
              </a:ext>
            </a:extLst>
          </p:cNvPr>
          <p:cNvSpPr>
            <a:spLocks noGrp="1"/>
          </p:cNvSpPr>
          <p:nvPr>
            <p:ph type="title"/>
          </p:nvPr>
        </p:nvSpPr>
        <p:spPr>
          <a:xfrm>
            <a:off x="1574127" y="163496"/>
            <a:ext cx="9603275" cy="939440"/>
          </a:xfrm>
        </p:spPr>
        <p:txBody>
          <a:bodyPr>
            <a:normAutofit fontScale="90000"/>
          </a:bodyPr>
          <a:lstStyle/>
          <a:p>
            <a:r>
              <a:rPr lang="en-IN" sz="5400" b="1" u="sng" dirty="0">
                <a:effectLst/>
                <a:latin typeface="Times New Roman" panose="02020603050405020304" pitchFamily="18" charset="0"/>
                <a:ea typeface="Calibri" panose="020F0502020204030204" pitchFamily="34" charset="0"/>
                <a:cs typeface="Times New Roman" panose="02020603050405020304" pitchFamily="18" charset="0"/>
              </a:rPr>
              <a:t>SYSTEM DESCRIPTION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5" name="Content Placeholder 4">
            <a:extLst>
              <a:ext uri="{FF2B5EF4-FFF2-40B4-BE49-F238E27FC236}">
                <a16:creationId xmlns:a16="http://schemas.microsoft.com/office/drawing/2014/main" id="{691A58EB-9116-47F2-D128-29849C279B30}"/>
              </a:ext>
            </a:extLst>
          </p:cNvPr>
          <p:cNvSpPr>
            <a:spLocks noGrp="1"/>
          </p:cNvSpPr>
          <p:nvPr>
            <p:ph idx="1"/>
          </p:nvPr>
        </p:nvSpPr>
        <p:spPr>
          <a:xfrm>
            <a:off x="224118" y="633216"/>
            <a:ext cx="11967882" cy="7208950"/>
          </a:xfrm>
        </p:spPr>
        <p:txBody>
          <a:bodyPr>
            <a:normAutofit fontScale="25000" lnSpcReduction="20000"/>
          </a:bodyPr>
          <a:lstStyle/>
          <a:p>
            <a:pPr marL="342900" lvl="0" indent="-342900">
              <a:lnSpc>
                <a:spcPct val="150000"/>
              </a:lnSpc>
              <a:spcAft>
                <a:spcPts val="800"/>
              </a:spcAft>
              <a:buFont typeface="Wingdings" panose="05000000000000000000" pitchFamily="2" charset="2"/>
              <a:buChar char=""/>
            </a:pPr>
            <a:endParaRPr lang="en-IN" sz="8000" b="1" u="sng" dirty="0">
              <a:effectLst/>
              <a:latin typeface="Segoe UI" panose="020B0502040204020203"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IN" sz="8000" b="1" u="sng" dirty="0">
                <a:effectLst/>
                <a:latin typeface="Times New Roman" panose="02020603050405020304" pitchFamily="18" charset="0"/>
                <a:ea typeface="Calibri" panose="020F0502020204030204" pitchFamily="34" charset="0"/>
                <a:cs typeface="Times New Roman" panose="02020603050405020304" pitchFamily="18" charset="0"/>
              </a:rPr>
              <a:t>Admin:</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spcAft>
                <a:spcPts val="800"/>
              </a:spcAft>
              <a:buNone/>
            </a:pPr>
            <a:r>
              <a:rPr lang="en-IN" sz="8000" b="1" dirty="0">
                <a:effectLst/>
                <a:latin typeface="Times New Roman" panose="02020603050405020304" pitchFamily="18" charset="0"/>
                <a:ea typeface="Calibri" panose="020F0502020204030204" pitchFamily="34" charset="0"/>
                <a:cs typeface="Times New Roman" panose="02020603050405020304" pitchFamily="18" charset="0"/>
              </a:rPr>
              <a:t>1.  </a:t>
            </a: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Login:</a:t>
            </a:r>
            <a:endParaRPr lang="en-IN" sz="6400" b="1"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spcAft>
                <a:spcPts val="800"/>
              </a:spcAft>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The admin can log in using their credentials.</a:t>
            </a:r>
          </a:p>
          <a:p>
            <a:pPr marL="0" lvl="0" indent="0">
              <a:lnSpc>
                <a:spcPct val="150000"/>
              </a:lnSpc>
              <a:spcAft>
                <a:spcPts val="800"/>
              </a:spcAft>
              <a:buNone/>
            </a:pPr>
            <a:r>
              <a:rPr lang="en-IN" sz="8000" b="1" dirty="0">
                <a:latin typeface="Times New Roman" panose="02020603050405020304" pitchFamily="18" charset="0"/>
                <a:ea typeface="Calibri" panose="020F0502020204030204" pitchFamily="34" charset="0"/>
                <a:cs typeface="Times New Roman" panose="02020603050405020304" pitchFamily="18" charset="0"/>
              </a:rPr>
              <a:t>2. </a:t>
            </a:r>
            <a:r>
              <a:rPr lang="en-IN" sz="8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Manage Doctor:</a:t>
            </a:r>
            <a:endParaRPr lang="en-IN" sz="6400" b="1"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spcAft>
                <a:spcPts val="800"/>
              </a:spcAft>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The admin can add, update, delete and view doctors’ details</a:t>
            </a:r>
            <a:r>
              <a:rPr lang="en-IN" sz="5600" dirty="0">
                <a:latin typeface="Times New Roman" panose="02020603050405020304" pitchFamily="18" charset="0"/>
                <a:ea typeface="Calibri" panose="020F0502020204030204" pitchFamily="34" charset="0"/>
                <a:cs typeface="Times New Roman" panose="02020603050405020304" pitchFamily="18" charset="0"/>
              </a:rPr>
              <a:t>.</a:t>
            </a:r>
            <a:endParaRPr lang="en-IN" sz="16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spcAft>
                <a:spcPts val="800"/>
              </a:spcAft>
              <a:buNone/>
            </a:pPr>
            <a:r>
              <a:rPr lang="en-IN" sz="8000" b="1" dirty="0">
                <a:latin typeface="Times New Roman" panose="02020603050405020304" pitchFamily="18" charset="0"/>
                <a:ea typeface="Calibri" panose="020F0502020204030204" pitchFamily="34" charset="0"/>
                <a:cs typeface="Times New Roman" panose="02020603050405020304" pitchFamily="18" charset="0"/>
              </a:rPr>
              <a:t>3</a:t>
            </a:r>
            <a:r>
              <a:rPr lang="en-IN" sz="5600" b="1" dirty="0">
                <a:latin typeface="Times New Roman" panose="02020603050405020304" pitchFamily="18" charset="0"/>
                <a:ea typeface="Calibri" panose="020F0502020204030204" pitchFamily="34" charset="0"/>
                <a:cs typeface="Times New Roman" panose="02020603050405020304" pitchFamily="18" charset="0"/>
              </a:rPr>
              <a:t>.</a:t>
            </a:r>
            <a:r>
              <a:rPr lang="en-IN" sz="5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View Patients:</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spcAft>
                <a:spcPts val="800"/>
              </a:spcAft>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The admin can search patients by their name and patient Id.</a:t>
            </a:r>
          </a:p>
          <a:p>
            <a:pPr marL="0" lvl="0" indent="0">
              <a:lnSpc>
                <a:spcPct val="150000"/>
              </a:lnSpc>
              <a:spcAft>
                <a:spcPts val="800"/>
              </a:spcAft>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They can view the patients’ details and the</a:t>
            </a:r>
            <a:r>
              <a:rPr lang="en-IN" sz="5600" dirty="0">
                <a:latin typeface="Times New Roman" panose="02020603050405020304" pitchFamily="18" charset="0"/>
                <a:ea typeface="Calibri" panose="020F0502020204030204" pitchFamily="34" charset="0"/>
                <a:cs typeface="Times New Roman" panose="02020603050405020304" pitchFamily="18" charset="0"/>
              </a:rPr>
              <a:t> </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past treatments.</a:t>
            </a:r>
          </a:p>
          <a:p>
            <a:pPr marL="0" indent="0">
              <a:lnSpc>
                <a:spcPct val="150000"/>
              </a:lnSpc>
              <a:spcAft>
                <a:spcPts val="800"/>
              </a:spcAft>
              <a:buNone/>
            </a:pPr>
            <a:r>
              <a:rPr lang="en-IN" sz="7200" b="1" dirty="0">
                <a:effectLst/>
                <a:latin typeface="Times New Roman" panose="02020603050405020304" pitchFamily="18" charset="0"/>
                <a:ea typeface="Calibri" panose="020F0502020204030204" pitchFamily="34" charset="0"/>
                <a:cs typeface="Times New Roman" panose="02020603050405020304" pitchFamily="18" charset="0"/>
              </a:rPr>
              <a:t>4. </a:t>
            </a: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View Appointments:</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spcAft>
                <a:spcPts val="800"/>
              </a:spcAft>
              <a:buNone/>
            </a:pPr>
            <a:r>
              <a:rPr lang="en-IN" sz="5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admin can view the appointment details by filtering the dates</a:t>
            </a:r>
            <a:r>
              <a:rPr lang="en-IN" sz="5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endParaRPr lang="en-IN" sz="5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spcAft>
                <a:spcPts val="800"/>
              </a:spcAft>
              <a:buNone/>
            </a:pPr>
            <a:r>
              <a:rPr lang="en-IN" sz="8000" b="1" dirty="0">
                <a:effectLst/>
                <a:latin typeface="Times New Roman" panose="02020603050405020304" pitchFamily="18" charset="0"/>
                <a:ea typeface="Calibri" panose="020F0502020204030204" pitchFamily="34" charset="0"/>
                <a:cs typeface="Times New Roman" panose="02020603050405020304" pitchFamily="18" charset="0"/>
              </a:rPr>
              <a:t>5.  </a:t>
            </a: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View Feedback:</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spcAft>
                <a:spcPts val="800"/>
              </a:spcAft>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They can also view the feedback given by patients.</a:t>
            </a:r>
          </a:p>
          <a:p>
            <a:endParaRPr lang="en-IN" dirty="0"/>
          </a:p>
        </p:txBody>
      </p:sp>
    </p:spTree>
    <p:extLst>
      <p:ext uri="{BB962C8B-B14F-4D97-AF65-F5344CB8AC3E}">
        <p14:creationId xmlns:p14="http://schemas.microsoft.com/office/powerpoint/2010/main" val="1983053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EADA-C632-1EF4-E8EB-D2B7A814CA44}"/>
              </a:ext>
            </a:extLst>
          </p:cNvPr>
          <p:cNvSpPr>
            <a:spLocks noGrp="1"/>
          </p:cNvSpPr>
          <p:nvPr>
            <p:ph type="ctrTitle"/>
          </p:nvPr>
        </p:nvSpPr>
        <p:spPr>
          <a:xfrm>
            <a:off x="263040" y="231496"/>
            <a:ext cx="10606617" cy="5972535"/>
          </a:xfrm>
        </p:spPr>
        <p:txBody>
          <a:bodyPr>
            <a:normAutofit fontScale="90000"/>
          </a:bodyPr>
          <a:lstStyle/>
          <a:p>
            <a:pPr marL="342900" lvl="0" indent="-342900">
              <a:lnSpc>
                <a:spcPct val="100000"/>
              </a:lnSpc>
              <a:spcAft>
                <a:spcPts val="800"/>
              </a:spcAft>
            </a:pPr>
            <a:br>
              <a:rPr lang="en-IN" sz="1800" b="1" u="sng" dirty="0">
                <a:effectLst/>
                <a:latin typeface="Segoe UI" panose="020B0502040204020203" pitchFamily="34" charset="0"/>
                <a:ea typeface="Calibri" panose="020F0502020204030204" pitchFamily="34" charset="0"/>
                <a:cs typeface="Times New Roman" panose="02020603050405020304" pitchFamily="18" charset="0"/>
              </a:rPr>
            </a:br>
            <a:br>
              <a:rPr lang="en-IN" sz="1800" b="1" u="sng" dirty="0">
                <a:effectLst/>
                <a:latin typeface="Segoe UI" panose="020B0502040204020203" pitchFamily="34" charset="0"/>
                <a:ea typeface="Calibri" panose="020F0502020204030204" pitchFamily="34" charset="0"/>
                <a:cs typeface="Times New Roman" panose="02020603050405020304" pitchFamily="18" charset="0"/>
              </a:rPr>
            </a:br>
            <a:br>
              <a:rPr lang="en-IN" sz="1800" b="1" u="sng" dirty="0">
                <a:effectLst/>
                <a:latin typeface="Segoe UI" panose="020B0502040204020203" pitchFamily="34" charset="0"/>
                <a:ea typeface="Calibri" panose="020F0502020204030204" pitchFamily="34" charset="0"/>
                <a:cs typeface="Times New Roman" panose="02020603050405020304" pitchFamily="18" charset="0"/>
              </a:rPr>
            </a:br>
            <a:br>
              <a:rPr lang="en-IN" sz="1800" b="1" u="sng" dirty="0">
                <a:effectLst/>
                <a:latin typeface="Segoe UI" panose="020B0502040204020203" pitchFamily="34" charset="0"/>
                <a:ea typeface="Calibri" panose="020F0502020204030204" pitchFamily="34" charset="0"/>
                <a:cs typeface="Times New Roman" panose="02020603050405020304" pitchFamily="18" charset="0"/>
              </a:rPr>
            </a:br>
            <a:br>
              <a:rPr lang="en-IN" sz="1800" b="1" u="sng" dirty="0">
                <a:effectLst/>
                <a:latin typeface="Segoe UI" panose="020B0502040204020203" pitchFamily="34" charset="0"/>
                <a:ea typeface="Calibri" panose="020F0502020204030204" pitchFamily="34" charset="0"/>
                <a:cs typeface="Times New Roman" panose="02020603050405020304" pitchFamily="18" charset="0"/>
              </a:rPr>
            </a:br>
            <a:br>
              <a:rPr lang="en-IN" sz="1800" b="1" u="sng" dirty="0">
                <a:effectLst/>
                <a:latin typeface="Segoe UI" panose="020B0502040204020203" pitchFamily="34" charset="0"/>
                <a:ea typeface="Calibri" panose="020F0502020204030204" pitchFamily="34" charset="0"/>
                <a:cs typeface="Times New Roman" panose="02020603050405020304" pitchFamily="18" charset="0"/>
              </a:rPr>
            </a:br>
            <a:br>
              <a:rPr lang="en-IN" sz="1800" b="1" u="sng" dirty="0">
                <a:effectLst/>
                <a:latin typeface="Segoe UI" panose="020B0502040204020203" pitchFamily="34" charset="0"/>
                <a:ea typeface="Calibri" panose="020F0502020204030204" pitchFamily="34" charset="0"/>
                <a:cs typeface="Times New Roman" panose="02020603050405020304" pitchFamily="18" charset="0"/>
              </a:rPr>
            </a:br>
            <a:br>
              <a:rPr lang="en-IN" sz="1800" b="1" u="sng" dirty="0">
                <a:effectLst/>
                <a:latin typeface="Segoe UI" panose="020B0502040204020203" pitchFamily="34" charset="0"/>
                <a:ea typeface="Calibri" panose="020F0502020204030204" pitchFamily="34" charset="0"/>
                <a:cs typeface="Times New Roman" panose="02020603050405020304" pitchFamily="18" charset="0"/>
              </a:rPr>
            </a:br>
            <a:br>
              <a:rPr lang="en-IN" sz="1800" b="1" u="sng" dirty="0">
                <a:effectLst/>
                <a:latin typeface="Segoe UI" panose="020B0502040204020203" pitchFamily="34" charset="0"/>
                <a:ea typeface="Calibri" panose="020F0502020204030204" pitchFamily="34" charset="0"/>
                <a:cs typeface="Times New Roman" panose="02020603050405020304" pitchFamily="18" charset="0"/>
              </a:rPr>
            </a:br>
            <a:br>
              <a:rPr lang="en-IN" sz="1800" b="1" u="sng" dirty="0">
                <a:effectLst/>
                <a:latin typeface="Segoe UI" panose="020B0502040204020203" pitchFamily="34" charset="0"/>
                <a:ea typeface="Calibri" panose="020F0502020204030204" pitchFamily="34" charset="0"/>
                <a:cs typeface="Times New Roman" panose="02020603050405020304" pitchFamily="18" charset="0"/>
              </a:rPr>
            </a:br>
            <a:br>
              <a:rPr lang="en-IN" sz="1800" b="1" u="sng" dirty="0">
                <a:effectLst/>
                <a:latin typeface="Segoe UI" panose="020B0502040204020203" pitchFamily="34" charset="0"/>
                <a:ea typeface="Calibri" panose="020F0502020204030204" pitchFamily="34" charset="0"/>
                <a:cs typeface="Times New Roman" panose="02020603050405020304" pitchFamily="18" charset="0"/>
              </a:rPr>
            </a:br>
            <a:br>
              <a:rPr lang="en-IN" sz="1800" b="1" u="sng" dirty="0">
                <a:effectLst/>
                <a:latin typeface="Segoe UI" panose="020B0502040204020203" pitchFamily="34" charset="0"/>
                <a:ea typeface="Calibri" panose="020F0502020204030204" pitchFamily="34" charset="0"/>
                <a:cs typeface="Times New Roman" panose="02020603050405020304" pitchFamily="18" charset="0"/>
              </a:rPr>
            </a:br>
            <a:br>
              <a:rPr lang="en-IN" sz="1800" b="1" u="sng" dirty="0">
                <a:effectLst/>
                <a:latin typeface="Segoe UI" panose="020B0502040204020203" pitchFamily="34" charset="0"/>
                <a:ea typeface="Calibri" panose="020F0502020204030204" pitchFamily="34" charset="0"/>
                <a:cs typeface="Times New Roman" panose="02020603050405020304" pitchFamily="18" charset="0"/>
              </a:rPr>
            </a:br>
            <a:br>
              <a:rPr lang="en-IN" sz="1800" b="1" u="sng" dirty="0">
                <a:effectLst/>
                <a:latin typeface="Segoe UI" panose="020B0502040204020203" pitchFamily="34" charset="0"/>
                <a:ea typeface="Calibri" panose="020F0502020204030204" pitchFamily="34" charset="0"/>
                <a:cs typeface="Times New Roman" panose="02020603050405020304" pitchFamily="18" charset="0"/>
              </a:rPr>
            </a:br>
            <a:br>
              <a:rPr lang="en-IN" sz="1800" b="1" u="sng" dirty="0">
                <a:effectLst/>
                <a:latin typeface="Segoe UI" panose="020B0502040204020203" pitchFamily="34" charset="0"/>
                <a:ea typeface="Calibri" panose="020F0502020204030204" pitchFamily="34" charset="0"/>
                <a:cs typeface="Times New Roman" panose="02020603050405020304" pitchFamily="18" charset="0"/>
              </a:rPr>
            </a:br>
            <a:br>
              <a:rPr lang="en-IN" sz="1800" b="1" u="sng" dirty="0">
                <a:effectLst/>
                <a:latin typeface="Segoe UI" panose="020B0502040204020203" pitchFamily="34" charset="0"/>
                <a:ea typeface="Calibri" panose="020F0502020204030204" pitchFamily="34" charset="0"/>
                <a:cs typeface="Times New Roman" panose="02020603050405020304" pitchFamily="18" charset="0"/>
              </a:rPr>
            </a:br>
            <a:br>
              <a:rPr lang="en-IN" sz="1800" b="1" u="sng" dirty="0">
                <a:effectLst/>
                <a:latin typeface="Segoe UI" panose="020B0502040204020203" pitchFamily="34" charset="0"/>
                <a:ea typeface="Calibri" panose="020F0502020204030204" pitchFamily="34" charset="0"/>
                <a:cs typeface="Times New Roman" panose="02020603050405020304" pitchFamily="18" charset="0"/>
              </a:rPr>
            </a:b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Doctor:</a:t>
            </a:r>
            <a:b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Login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doctor can log in using their credentials.</a:t>
            </a:r>
            <a:br>
              <a:rPr lang="en-IN" sz="16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Profile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doctor can manage their profile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Change Password:</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They can change their passwords if they want.</a:t>
            </a:r>
            <a:br>
              <a:rPr lang="en-IN" sz="16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View Appointments:</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doctor can view the appointment details by filtering the dates.</a:t>
            </a:r>
            <a:br>
              <a:rPr lang="en-IN" sz="16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They can also view patient details and their past treatments.</a:t>
            </a:r>
            <a:br>
              <a:rPr lang="en-IN" sz="16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They can add treatment for their patients.</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5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View Patients:</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doctor can search for patients by their names or patient Ids.</a:t>
            </a:r>
            <a:br>
              <a:rPr lang="en-IN" sz="16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They can view patient details and their past treatments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657520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124</TotalTime>
  <Words>1324</Words>
  <Application>Microsoft Office PowerPoint</Application>
  <PresentationFormat>Widescreen</PresentationFormat>
  <Paragraphs>91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Gill Sans MT</vt:lpstr>
      <vt:lpstr>Segoe UI</vt:lpstr>
      <vt:lpstr>Symbol</vt:lpstr>
      <vt:lpstr>Times New Roman</vt:lpstr>
      <vt:lpstr>Wingdings</vt:lpstr>
      <vt:lpstr>Gallery</vt:lpstr>
      <vt:lpstr>SYNOPSIS PRESENTATION ON  PATIENT MANAGEMENT SYSTEM 2023-24  BY: PRAJJWAL YADAV SUPERVISED BY: DR. SHASHANK BHARDWAJ</vt:lpstr>
      <vt:lpstr>ABSTRACT</vt:lpstr>
      <vt:lpstr>INTRODUCTION</vt:lpstr>
      <vt:lpstr>PROBLEM STATEMENT</vt:lpstr>
      <vt:lpstr>OBJECTIVES</vt:lpstr>
      <vt:lpstr>PROJECT OUTCOME </vt:lpstr>
      <vt:lpstr>ADVANTAGES: </vt:lpstr>
      <vt:lpstr>SYSTEM DESCRIPTION </vt:lpstr>
      <vt:lpstr>                 Doctor:  1 Login: The doctor can log in using their credentials.  2 Profile: The doctor can manage their profile.  3 Change Password: They can change their passwords if they want.  4 View Appointments: The doctor can view the appointment details by filtering the dates. They can also view patient details and their past treatments. They can add treatment for their patients.  5 View Patients: The doctor can search for patients by their names or patient Ids. They can view patient details and their past treatments.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SYNOPSIS PRESENTATION ON  PATIENT MANAGEMENT SYSTEM 2023-24  BY: PRAJJWAL YADAV SUPERVISED BY: DR. SHASHANK BHARDWAJ</dc:title>
  <dc:creator>shivani Sharma</dc:creator>
  <cp:lastModifiedBy>Tanvi Yadav</cp:lastModifiedBy>
  <cp:revision>83</cp:revision>
  <dcterms:created xsi:type="dcterms:W3CDTF">2023-09-25T08:44:49Z</dcterms:created>
  <dcterms:modified xsi:type="dcterms:W3CDTF">2024-01-10T15:52:17Z</dcterms:modified>
</cp:coreProperties>
</file>