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varScale="1">
        <p:scale>
          <a:sx n="64" d="100"/>
          <a:sy n="64" d="100"/>
        </p:scale>
        <p:origin x="4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145824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13264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59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2480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3737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214243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2072195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138394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179762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7B7FB-25EB-4927-993A-A3DF92D7AF7A}" type="datetimeFigureOut">
              <a:rPr lang="en-IN" smtClean="0"/>
              <a:t>06-11-2017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96299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87B7FB-25EB-4927-993A-A3DF92D7AF7A}" type="datetimeFigureOut">
              <a:rPr lang="en-IN" smtClean="0"/>
              <a:t>06-11-2017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31527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87B7FB-25EB-4927-993A-A3DF92D7AF7A}" type="datetimeFigureOut">
              <a:rPr lang="en-IN" smtClean="0"/>
              <a:t>06-11-2017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312076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87B7FB-25EB-4927-993A-A3DF92D7AF7A}" type="datetimeFigureOut">
              <a:rPr lang="en-IN" smtClean="0"/>
              <a:t>06-11-2017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10829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7B7FB-25EB-4927-993A-A3DF92D7AF7A}" type="datetimeFigureOut">
              <a:rPr lang="en-IN" smtClean="0"/>
              <a:t>06-11-2017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146797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87B7FB-25EB-4927-993A-A3DF92D7AF7A}" type="datetimeFigureOut">
              <a:rPr lang="en-IN" smtClean="0"/>
              <a:t>06-11-2017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5617-66EE-49AC-AF05-37B0554052C4}" type="slidenum">
              <a:rPr lang="en-IN" smtClean="0"/>
              <a:t>‹#›</a:t>
            </a:fld>
            <a:endParaRPr lang="en-IN"/>
          </a:p>
        </p:txBody>
      </p:sp>
    </p:spTree>
    <p:extLst>
      <p:ext uri="{BB962C8B-B14F-4D97-AF65-F5344CB8AC3E}">
        <p14:creationId xmlns:p14="http://schemas.microsoft.com/office/powerpoint/2010/main" val="218909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5617-66EE-49AC-AF05-37B0554052C4}" type="slidenum">
              <a:rPr lang="en-IN" smtClean="0"/>
              <a:t>‹#›</a:t>
            </a:fld>
            <a:endParaRPr lang="en-IN"/>
          </a:p>
        </p:txBody>
      </p:sp>
      <p:sp>
        <p:nvSpPr>
          <p:cNvPr id="5" name="Date Placeholder 4"/>
          <p:cNvSpPr>
            <a:spLocks noGrp="1"/>
          </p:cNvSpPr>
          <p:nvPr>
            <p:ph type="dt" sz="half" idx="10"/>
          </p:nvPr>
        </p:nvSpPr>
        <p:spPr/>
        <p:txBody>
          <a:bodyPr/>
          <a:lstStyle/>
          <a:p>
            <a:fld id="{1087B7FB-25EB-4927-993A-A3DF92D7AF7A}" type="datetimeFigureOut">
              <a:rPr lang="en-IN" smtClean="0"/>
              <a:t>06-11-2017</a:t>
            </a:fld>
            <a:endParaRPr lang="en-IN"/>
          </a:p>
        </p:txBody>
      </p:sp>
    </p:spTree>
    <p:extLst>
      <p:ext uri="{BB962C8B-B14F-4D97-AF65-F5344CB8AC3E}">
        <p14:creationId xmlns:p14="http://schemas.microsoft.com/office/powerpoint/2010/main" val="237903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87B7FB-25EB-4927-993A-A3DF92D7AF7A}" type="datetimeFigureOut">
              <a:rPr lang="en-IN" smtClean="0"/>
              <a:t>06-11-2017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6E5617-66EE-49AC-AF05-37B0554052C4}" type="slidenum">
              <a:rPr lang="en-IN" smtClean="0"/>
              <a:t>‹#›</a:t>
            </a:fld>
            <a:endParaRPr lang="en-IN"/>
          </a:p>
        </p:txBody>
      </p:sp>
    </p:spTree>
    <p:extLst>
      <p:ext uri="{BB962C8B-B14F-4D97-AF65-F5344CB8AC3E}">
        <p14:creationId xmlns:p14="http://schemas.microsoft.com/office/powerpoint/2010/main" val="2204604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75892A-5C1B-4C40-A981-03A8DD479432}"/>
              </a:ext>
            </a:extLst>
          </p:cNvPr>
          <p:cNvSpPr/>
          <p:nvPr/>
        </p:nvSpPr>
        <p:spPr>
          <a:xfrm>
            <a:off x="2107095" y="1009327"/>
            <a:ext cx="6495283"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cap="none" spc="0" dirty="0">
                <a:ln/>
                <a:solidFill>
                  <a:schemeClr val="accent2"/>
                </a:solidFill>
                <a:effectLst/>
              </a:rPr>
              <a:t>The Flappy Bird</a:t>
            </a:r>
          </a:p>
        </p:txBody>
      </p:sp>
      <p:pic>
        <p:nvPicPr>
          <p:cNvPr id="13" name="Picture 12" descr="A close up of a sign&#10;&#10;Description generated with high confidence">
            <a:extLst>
              <a:ext uri="{FF2B5EF4-FFF2-40B4-BE49-F238E27FC236}">
                <a16:creationId xmlns:a16="http://schemas.microsoft.com/office/drawing/2014/main" id="{3561529A-7F8F-42BB-8716-8FE3AF3D5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661" y="4084982"/>
            <a:ext cx="2298583" cy="2028916"/>
          </a:xfrm>
          <a:prstGeom prst="rect">
            <a:avLst/>
          </a:prstGeom>
        </p:spPr>
      </p:pic>
      <p:sp>
        <p:nvSpPr>
          <p:cNvPr id="15" name="TextBox 14">
            <a:extLst>
              <a:ext uri="{FF2B5EF4-FFF2-40B4-BE49-F238E27FC236}">
                <a16:creationId xmlns:a16="http://schemas.microsoft.com/office/drawing/2014/main" id="{B396438C-DE13-4BE0-A086-BCA3186169E3}"/>
              </a:ext>
            </a:extLst>
          </p:cNvPr>
          <p:cNvSpPr txBox="1"/>
          <p:nvPr/>
        </p:nvSpPr>
        <p:spPr>
          <a:xfrm>
            <a:off x="7553739" y="4635947"/>
            <a:ext cx="5244549" cy="1815882"/>
          </a:xfrm>
          <a:prstGeom prst="rect">
            <a:avLst/>
          </a:prstGeom>
          <a:noFill/>
        </p:spPr>
        <p:txBody>
          <a:bodyPr wrap="square" rtlCol="0">
            <a:spAutoFit/>
          </a:bodyPr>
          <a:lstStyle/>
          <a:p>
            <a:r>
              <a:rPr lang="en-IN" sz="2800" dirty="0" err="1">
                <a:latin typeface="Tempus Sans ITC" panose="04020404030D07020202" pitchFamily="82" charset="0"/>
                <a:ea typeface="Verdana" panose="020B0604030504040204" pitchFamily="34" charset="0"/>
                <a:cs typeface="Verdana" panose="020B0604030504040204" pitchFamily="34" charset="0"/>
              </a:rPr>
              <a:t>Prajjwal</a:t>
            </a:r>
            <a:r>
              <a:rPr lang="en-IN" sz="2800" dirty="0">
                <a:latin typeface="Tempus Sans ITC" panose="04020404030D07020202" pitchFamily="82" charset="0"/>
                <a:ea typeface="Verdana" panose="020B0604030504040204" pitchFamily="34" charset="0"/>
                <a:cs typeface="Verdana" panose="020B0604030504040204" pitchFamily="34" charset="0"/>
              </a:rPr>
              <a:t> Sharma</a:t>
            </a:r>
          </a:p>
          <a:p>
            <a:r>
              <a:rPr lang="en-IN" sz="2800" dirty="0">
                <a:latin typeface="Tempus Sans ITC" panose="04020404030D07020202" pitchFamily="82" charset="0"/>
                <a:ea typeface="Verdana" panose="020B0604030504040204" pitchFamily="34" charset="0"/>
                <a:cs typeface="Verdana" panose="020B0604030504040204" pitchFamily="34" charset="0"/>
              </a:rPr>
              <a:t>20313202715</a:t>
            </a:r>
          </a:p>
          <a:p>
            <a:r>
              <a:rPr lang="en-IN" sz="2800" dirty="0">
                <a:latin typeface="Tempus Sans ITC" panose="04020404030D07020202" pitchFamily="82" charset="0"/>
                <a:ea typeface="Verdana" panose="020B0604030504040204" pitchFamily="34" charset="0"/>
                <a:cs typeface="Verdana" panose="020B0604030504040204" pitchFamily="34" charset="0"/>
              </a:rPr>
              <a:t>CSE – 2</a:t>
            </a:r>
          </a:p>
          <a:p>
            <a:r>
              <a:rPr lang="en-IN" sz="2800" dirty="0">
                <a:latin typeface="Tempus Sans ITC" panose="04020404030D07020202" pitchFamily="82" charset="0"/>
                <a:ea typeface="Verdana" panose="020B0604030504040204" pitchFamily="34" charset="0"/>
                <a:cs typeface="Verdana" panose="020B0604030504040204" pitchFamily="34" charset="0"/>
              </a:rPr>
              <a:t>Industrial Training Project</a:t>
            </a:r>
            <a:endParaRPr lang="en-IN" dirty="0">
              <a:latin typeface="Tempus Sans ITC" panose="04020404030D07020202" pitchFamily="82"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5220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12F84A-A538-473C-BF39-0859253AB65C}"/>
              </a:ext>
            </a:extLst>
          </p:cNvPr>
          <p:cNvSpPr/>
          <p:nvPr/>
        </p:nvSpPr>
        <p:spPr>
          <a:xfrm>
            <a:off x="1328287" y="1289786"/>
            <a:ext cx="8730113" cy="707886"/>
          </a:xfrm>
          <a:prstGeom prst="rect">
            <a:avLst/>
          </a:prstGeom>
        </p:spPr>
        <p:txBody>
          <a:bodyPr wrap="square">
            <a:spAutoFit/>
          </a:bodyPr>
          <a:lstStyle/>
          <a:p>
            <a:pPr algn="just">
              <a:spcAft>
                <a:spcPts val="1200"/>
              </a:spcAft>
            </a:pPr>
            <a:r>
              <a:rPr lang="en-IN" sz="2000" dirty="0">
                <a:latin typeface="Arial" panose="020B0604020202020204" pitchFamily="34" charset="0"/>
                <a:ea typeface="Times New Roman" panose="02020603050405020304" pitchFamily="18" charset="0"/>
                <a:cs typeface="Arial" panose="020B0604020202020204" pitchFamily="34" charset="0"/>
              </a:rPr>
              <a:t>CSS is used to control the style of a web document in a simple and easy way. CSS is the acronym for "Cascading Style Sheet". </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7A59E88-7EE5-4E73-9C9A-D1D87A83C8F3}"/>
              </a:ext>
            </a:extLst>
          </p:cNvPr>
          <p:cNvSpPr/>
          <p:nvPr/>
        </p:nvSpPr>
        <p:spPr>
          <a:xfrm>
            <a:off x="1328287" y="2210175"/>
            <a:ext cx="9182500" cy="2708434"/>
          </a:xfrm>
          <a:prstGeom prst="rect">
            <a:avLst/>
          </a:prstGeom>
        </p:spPr>
        <p:txBody>
          <a:bodyPr wrap="square">
            <a:spAutoFit/>
          </a:bodyPr>
          <a:lstStyle/>
          <a:p>
            <a:pPr algn="just">
              <a:spcAft>
                <a:spcPts val="1200"/>
              </a:spcAft>
            </a:pPr>
            <a:r>
              <a:rPr lang="en-IN" sz="2000" dirty="0">
                <a:latin typeface="Arial" panose="020B0604020202020204" pitchFamily="34" charset="0"/>
                <a:ea typeface="Times New Roman" panose="02020603050405020304" pitchFamily="18" charset="0"/>
                <a:cs typeface="Arial" panose="020B0604020202020204" pitchFamily="34" charset="0"/>
              </a:rPr>
              <a:t>CSS handles the look and feel part of a web page. Using CSS, you can control the </a:t>
            </a:r>
            <a:r>
              <a:rPr lang="en-IN" sz="2000" dirty="0" err="1">
                <a:latin typeface="Arial" panose="020B0604020202020204" pitchFamily="34" charset="0"/>
                <a:ea typeface="Times New Roman" panose="02020603050405020304" pitchFamily="18" charset="0"/>
                <a:cs typeface="Arial" panose="020B0604020202020204" pitchFamily="34" charset="0"/>
              </a:rPr>
              <a:t>color</a:t>
            </a:r>
            <a:r>
              <a:rPr lang="en-IN" sz="2000" dirty="0">
                <a:latin typeface="Arial" panose="020B0604020202020204" pitchFamily="34" charset="0"/>
                <a:ea typeface="Times New Roman" panose="02020603050405020304" pitchFamily="18" charset="0"/>
                <a:cs typeface="Arial" panose="020B0604020202020204" pitchFamily="34" charset="0"/>
              </a:rPr>
              <a:t> of the text, the style of fonts, the spacing between paragraphs, how columns are sized and laid out, what background images or </a:t>
            </a:r>
            <a:r>
              <a:rPr lang="en-IN" sz="2000" dirty="0" err="1">
                <a:latin typeface="Arial" panose="020B0604020202020204" pitchFamily="34" charset="0"/>
                <a:ea typeface="Times New Roman" panose="02020603050405020304" pitchFamily="18" charset="0"/>
                <a:cs typeface="Arial" panose="020B0604020202020204" pitchFamily="34" charset="0"/>
              </a:rPr>
              <a:t>colors</a:t>
            </a:r>
            <a:r>
              <a:rPr lang="en-IN" sz="2000" dirty="0">
                <a:latin typeface="Arial" panose="020B0604020202020204" pitchFamily="34" charset="0"/>
                <a:ea typeface="Times New Roman" panose="02020603050405020304" pitchFamily="18" charset="0"/>
                <a:cs typeface="Arial" panose="020B0604020202020204" pitchFamily="34" charset="0"/>
              </a:rPr>
              <a:t> are used, layout </a:t>
            </a:r>
            <a:r>
              <a:rPr lang="en-IN" sz="2000" dirty="0" err="1">
                <a:latin typeface="Arial" panose="020B0604020202020204" pitchFamily="34" charset="0"/>
                <a:ea typeface="Times New Roman" panose="02020603050405020304" pitchFamily="18" charset="0"/>
                <a:cs typeface="Arial" panose="020B0604020202020204" pitchFamily="34" charset="0"/>
              </a:rPr>
              <a:t>designs,variations</a:t>
            </a:r>
            <a:r>
              <a:rPr lang="en-IN" sz="2000" dirty="0">
                <a:latin typeface="Arial" panose="020B0604020202020204" pitchFamily="34" charset="0"/>
                <a:ea typeface="Times New Roman" panose="02020603050405020304" pitchFamily="18" charset="0"/>
                <a:cs typeface="Arial" panose="020B0604020202020204" pitchFamily="34" charset="0"/>
              </a:rPr>
              <a:t> in display for different devices and screen sizes as well as a variety of other effects.</a:t>
            </a:r>
            <a:endParaRPr lang="en-IN" sz="2000" dirty="0">
              <a:latin typeface="Arial" panose="020B0604020202020204" pitchFamily="34" charset="0"/>
              <a:ea typeface="Calibri" panose="020F0502020204030204" pitchFamily="34" charset="0"/>
              <a:cs typeface="Arial" panose="020B0604020202020204" pitchFamily="34" charset="0"/>
            </a:endParaRPr>
          </a:p>
          <a:p>
            <a:pPr algn="just">
              <a:spcAft>
                <a:spcPts val="1200"/>
              </a:spcAft>
            </a:pPr>
            <a:r>
              <a:rPr lang="en-IN" sz="2000" dirty="0">
                <a:latin typeface="Arial" panose="020B0604020202020204" pitchFamily="34" charset="0"/>
                <a:ea typeface="Times New Roman" panose="02020603050405020304" pitchFamily="18" charset="0"/>
                <a:cs typeface="Arial" panose="020B0604020202020204" pitchFamily="34" charset="0"/>
              </a:rPr>
              <a:t>CSS is easy to learn and understand but it provides powerful control over the presentation of an HTML document. Most commonly, CSS is combined with the </a:t>
            </a:r>
            <a:r>
              <a:rPr lang="en-IN" sz="2000" dirty="0" err="1">
                <a:latin typeface="Arial" panose="020B0604020202020204" pitchFamily="34" charset="0"/>
                <a:ea typeface="Times New Roman" panose="02020603050405020304" pitchFamily="18" charset="0"/>
                <a:cs typeface="Arial" panose="020B0604020202020204" pitchFamily="34" charset="0"/>
              </a:rPr>
              <a:t>markup</a:t>
            </a:r>
            <a:r>
              <a:rPr lang="en-IN" sz="2000" dirty="0">
                <a:latin typeface="Arial" panose="020B0604020202020204" pitchFamily="34" charset="0"/>
                <a:ea typeface="Times New Roman" panose="02020603050405020304" pitchFamily="18" charset="0"/>
                <a:cs typeface="Arial" panose="020B0604020202020204" pitchFamily="34" charset="0"/>
              </a:rPr>
              <a:t> languages HTML or XHTML.</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7498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ML and CSS">
            <a:extLst>
              <a:ext uri="{FF2B5EF4-FFF2-40B4-BE49-F238E27FC236}">
                <a16:creationId xmlns:a16="http://schemas.microsoft.com/office/drawing/2014/main" id="{A6EE6037-B86D-421C-8778-2BAB3EE5B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151" y="1145406"/>
            <a:ext cx="9398267" cy="4525091"/>
          </a:xfrm>
          <a:prstGeom prst="rect">
            <a:avLst/>
          </a:prstGeom>
        </p:spPr>
      </p:pic>
    </p:spTree>
    <p:extLst>
      <p:ext uri="{BB962C8B-B14F-4D97-AF65-F5344CB8AC3E}">
        <p14:creationId xmlns:p14="http://schemas.microsoft.com/office/powerpoint/2010/main" val="151401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7DCDE-E45F-42ED-AC2C-6B62CA1C1EC2}"/>
              </a:ext>
            </a:extLst>
          </p:cNvPr>
          <p:cNvSpPr/>
          <p:nvPr/>
        </p:nvSpPr>
        <p:spPr>
          <a:xfrm>
            <a:off x="4137889" y="185634"/>
            <a:ext cx="362746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JavaScript</a:t>
            </a:r>
          </a:p>
        </p:txBody>
      </p:sp>
      <p:sp>
        <p:nvSpPr>
          <p:cNvPr id="5" name="Rectangle 4">
            <a:extLst>
              <a:ext uri="{FF2B5EF4-FFF2-40B4-BE49-F238E27FC236}">
                <a16:creationId xmlns:a16="http://schemas.microsoft.com/office/drawing/2014/main" id="{B6704DB4-D754-4093-B78D-504DAB50575F}"/>
              </a:ext>
            </a:extLst>
          </p:cNvPr>
          <p:cNvSpPr/>
          <p:nvPr/>
        </p:nvSpPr>
        <p:spPr>
          <a:xfrm>
            <a:off x="1366788" y="1417015"/>
            <a:ext cx="8604985" cy="2092881"/>
          </a:xfrm>
          <a:prstGeom prst="rect">
            <a:avLst/>
          </a:prstGeom>
        </p:spPr>
        <p:txBody>
          <a:bodyPr wrap="square">
            <a:spAutoFit/>
          </a:bodyPr>
          <a:lstStyle/>
          <a:p>
            <a:pPr algn="just">
              <a:spcAft>
                <a:spcPts val="1200"/>
              </a:spcAft>
            </a:pPr>
            <a:r>
              <a:rPr lang="en-IN" sz="2000" dirty="0">
                <a:latin typeface="Arial" panose="020B0604020202020204" pitchFamily="34" charset="0"/>
                <a:ea typeface="Times New Roman" panose="02020603050405020304" pitchFamily="18" charset="0"/>
                <a:cs typeface="Arial" panose="020B0604020202020204" pitchFamily="34" charset="0"/>
              </a:rPr>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a:p>
            <a:pPr algn="just">
              <a:spcAft>
                <a:spcPts val="1200"/>
              </a:spcAft>
            </a:pPr>
            <a:r>
              <a:rPr lang="en-IN" sz="2000" dirty="0">
                <a:effectLst/>
                <a:latin typeface="Arial" panose="020B0604020202020204" pitchFamily="34" charset="0"/>
                <a:ea typeface="Calibri" panose="020F0502020204030204" pitchFamily="34" charset="0"/>
                <a:cs typeface="Arial" panose="020B0604020202020204" pitchFamily="34" charset="0"/>
              </a:rPr>
              <a:t>All the transitions of the </a:t>
            </a:r>
            <a:r>
              <a:rPr lang="en-IN" sz="2000" dirty="0" err="1">
                <a:effectLst/>
                <a:latin typeface="Arial" panose="020B0604020202020204" pitchFamily="34" charset="0"/>
                <a:ea typeface="Calibri" panose="020F0502020204030204" pitchFamily="34" charset="0"/>
                <a:cs typeface="Arial" panose="020B0604020202020204" pitchFamily="34" charset="0"/>
              </a:rPr>
              <a:t>bird,poles</a:t>
            </a:r>
            <a:r>
              <a:rPr lang="en-IN" sz="2000" dirty="0">
                <a:effectLst/>
                <a:latin typeface="Arial" panose="020B0604020202020204" pitchFamily="34" charset="0"/>
                <a:ea typeface="Calibri" panose="020F0502020204030204" pitchFamily="34" charset="0"/>
                <a:cs typeface="Arial" panose="020B0604020202020204" pitchFamily="34" charset="0"/>
              </a:rPr>
              <a:t> are done using </a:t>
            </a:r>
            <a:r>
              <a:rPr lang="en-IN" sz="2000" dirty="0" err="1">
                <a:effectLst/>
                <a:latin typeface="Arial" panose="020B0604020202020204" pitchFamily="34" charset="0"/>
                <a:ea typeface="Calibri" panose="020F0502020204030204" pitchFamily="34" charset="0"/>
                <a:cs typeface="Arial" panose="020B0604020202020204" pitchFamily="34" charset="0"/>
              </a:rPr>
              <a:t>javaScript</a:t>
            </a:r>
            <a:r>
              <a:rPr lang="en-IN" sz="2000" dirty="0">
                <a:effectLst/>
                <a:latin typeface="Arial" panose="020B0604020202020204" pitchFamily="34" charset="0"/>
                <a:ea typeface="Calibri" panose="020F0502020204030204" pitchFamily="34" charset="0"/>
                <a:cs typeface="Arial" panose="020B0604020202020204" pitchFamily="34" charset="0"/>
              </a:rPr>
              <a:t> , </a:t>
            </a:r>
            <a:r>
              <a:rPr lang="en-IN" sz="2000" dirty="0">
                <a:latin typeface="Arial" panose="020B0604020202020204" pitchFamily="34" charset="0"/>
                <a:ea typeface="Calibri" panose="020F0502020204030204" pitchFamily="34" charset="0"/>
                <a:cs typeface="Arial" panose="020B0604020202020204" pitchFamily="34" charset="0"/>
              </a:rPr>
              <a:t>it consists of functions which are used for various tasks in the project.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pic>
        <p:nvPicPr>
          <p:cNvPr id="2050" name="Picture 2" descr="Image result for javascript">
            <a:extLst>
              <a:ext uri="{FF2B5EF4-FFF2-40B4-BE49-F238E27FC236}">
                <a16:creationId xmlns:a16="http://schemas.microsoft.com/office/drawing/2014/main" id="{D3D51B0D-6899-40FF-8E46-CF5D9D8C0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908" y="3817947"/>
            <a:ext cx="2691865" cy="229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50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751293-C626-4C20-BAF9-5CF87BAC8FCC}"/>
              </a:ext>
            </a:extLst>
          </p:cNvPr>
          <p:cNvSpPr/>
          <p:nvPr/>
        </p:nvSpPr>
        <p:spPr>
          <a:xfrm>
            <a:off x="4412502" y="233760"/>
            <a:ext cx="2789482"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j</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Query </a:t>
            </a:r>
          </a:p>
        </p:txBody>
      </p:sp>
      <p:sp>
        <p:nvSpPr>
          <p:cNvPr id="5" name="Rectangle 4">
            <a:extLst>
              <a:ext uri="{FF2B5EF4-FFF2-40B4-BE49-F238E27FC236}">
                <a16:creationId xmlns:a16="http://schemas.microsoft.com/office/drawing/2014/main" id="{05B506A1-D261-44C3-B287-248ECB3782D4}"/>
              </a:ext>
            </a:extLst>
          </p:cNvPr>
          <p:cNvSpPr/>
          <p:nvPr/>
        </p:nvSpPr>
        <p:spPr>
          <a:xfrm>
            <a:off x="1328285" y="1313139"/>
            <a:ext cx="9018872" cy="1631216"/>
          </a:xfrm>
          <a:prstGeom prst="rect">
            <a:avLst/>
          </a:prstGeom>
        </p:spPr>
        <p:txBody>
          <a:bodyPr wrap="square">
            <a:spAutoFit/>
          </a:bodyPr>
          <a:lstStyle/>
          <a:p>
            <a:pPr>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16F479F-44FE-450E-97F7-20FE019F7214}"/>
              </a:ext>
            </a:extLst>
          </p:cNvPr>
          <p:cNvSpPr/>
          <p:nvPr/>
        </p:nvSpPr>
        <p:spPr>
          <a:xfrm>
            <a:off x="1078028" y="3100404"/>
            <a:ext cx="6123956" cy="1785104"/>
          </a:xfrm>
          <a:prstGeom prst="rect">
            <a:avLst/>
          </a:prstGeom>
        </p:spPr>
        <p:txBody>
          <a:bodyPr wrap="square">
            <a:spAutoFit/>
          </a:bodyPr>
          <a:lstStyle/>
          <a:p>
            <a:pPr marL="342900" indent="-342900" algn="just">
              <a:spcAft>
                <a:spcPts val="1200"/>
              </a:spcAft>
              <a:buFont typeface="Wingdings" panose="05000000000000000000" pitchFamily="2" charset="2"/>
              <a:buChar char="v"/>
            </a:pPr>
            <a:r>
              <a:rPr lang="en-IN" sz="2000" dirty="0">
                <a:latin typeface="Arial" panose="020B0604020202020204" pitchFamily="34" charset="0"/>
                <a:ea typeface="Times New Roman" panose="02020603050405020304" pitchFamily="18" charset="0"/>
                <a:cs typeface="Arial" panose="020B0604020202020204" pitchFamily="34" charset="0"/>
              </a:rPr>
              <a:t>jQuery simplifies HTML document traversing, event handling, animating, and Ajax interactions for rapid web development.</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v"/>
            </a:pPr>
            <a:r>
              <a:rPr lang="en-IN" sz="2000" dirty="0">
                <a:latin typeface="Arial" panose="020B0604020202020204" pitchFamily="34" charset="0"/>
                <a:ea typeface="Times New Roman" panose="02020603050405020304" pitchFamily="18" charset="0"/>
                <a:cs typeface="Arial" panose="020B0604020202020204" pitchFamily="34" charset="0"/>
              </a:rPr>
              <a:t>jQuery is a JavaScript toolkit designed to simplify various tasks by writing less code. </a:t>
            </a:r>
            <a:endParaRPr lang="en-IN" sz="2000" dirty="0">
              <a:latin typeface="Arial" panose="020B0604020202020204" pitchFamily="34" charset="0"/>
              <a:cs typeface="Arial" panose="020B0604020202020204" pitchFamily="34" charset="0"/>
            </a:endParaRPr>
          </a:p>
        </p:txBody>
      </p:sp>
      <p:pic>
        <p:nvPicPr>
          <p:cNvPr id="9" name="Picture 8" descr="Image result for jquery">
            <a:extLst>
              <a:ext uri="{FF2B5EF4-FFF2-40B4-BE49-F238E27FC236}">
                <a16:creationId xmlns:a16="http://schemas.microsoft.com/office/drawing/2014/main" id="{04672EBB-F39E-433B-A5FB-57F414D1DD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37683" y="4637849"/>
            <a:ext cx="3359785" cy="1801453"/>
          </a:xfrm>
          <a:prstGeom prst="rect">
            <a:avLst/>
          </a:prstGeom>
          <a:noFill/>
          <a:ln>
            <a:noFill/>
          </a:ln>
        </p:spPr>
      </p:pic>
    </p:spTree>
    <p:extLst>
      <p:ext uri="{BB962C8B-B14F-4D97-AF65-F5344CB8AC3E}">
        <p14:creationId xmlns:p14="http://schemas.microsoft.com/office/powerpoint/2010/main" val="375445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5C3D14-3DB3-4968-9C7F-C4C320BBC936}"/>
              </a:ext>
            </a:extLst>
          </p:cNvPr>
          <p:cNvSpPr/>
          <p:nvPr/>
        </p:nvSpPr>
        <p:spPr>
          <a:xfrm>
            <a:off x="3720198" y="2591950"/>
            <a:ext cx="4770858"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erlin Sans FB Demi" panose="020E0802020502020306" pitchFamily="34" charset="0"/>
              </a:rPr>
              <a:t>What’s next ?</a:t>
            </a:r>
          </a:p>
        </p:txBody>
      </p:sp>
    </p:spTree>
    <p:extLst>
      <p:ext uri="{BB962C8B-B14F-4D97-AF65-F5344CB8AC3E}">
        <p14:creationId xmlns:p14="http://schemas.microsoft.com/office/powerpoint/2010/main" val="317035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3C7CB9-473B-48EE-A983-2DA6029C1450}"/>
              </a:ext>
            </a:extLst>
          </p:cNvPr>
          <p:cNvPicPr>
            <a:picLocks noChangeAspect="1"/>
          </p:cNvPicPr>
          <p:nvPr/>
        </p:nvPicPr>
        <p:blipFill>
          <a:blip r:embed="rId2"/>
          <a:stretch>
            <a:fillRect/>
          </a:stretch>
        </p:blipFill>
        <p:spPr>
          <a:xfrm>
            <a:off x="2047462" y="1750391"/>
            <a:ext cx="7758516" cy="3944730"/>
          </a:xfrm>
          <a:prstGeom prst="rect">
            <a:avLst/>
          </a:prstGeom>
        </p:spPr>
      </p:pic>
      <p:sp>
        <p:nvSpPr>
          <p:cNvPr id="3" name="Rectangle 2">
            <a:extLst>
              <a:ext uri="{FF2B5EF4-FFF2-40B4-BE49-F238E27FC236}">
                <a16:creationId xmlns:a16="http://schemas.microsoft.com/office/drawing/2014/main" id="{FF25438B-C3C3-4131-AE75-6D8BA7C5C737}"/>
              </a:ext>
            </a:extLst>
          </p:cNvPr>
          <p:cNvSpPr/>
          <p:nvPr/>
        </p:nvSpPr>
        <p:spPr>
          <a:xfrm>
            <a:off x="620476" y="253953"/>
            <a:ext cx="1092773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Saving DOM objects to variable</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14366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5A4C1A-8F33-4D85-8665-D2A14F44E48D}"/>
              </a:ext>
            </a:extLst>
          </p:cNvPr>
          <p:cNvPicPr>
            <a:picLocks noChangeAspect="1"/>
          </p:cNvPicPr>
          <p:nvPr/>
        </p:nvPicPr>
        <p:blipFill>
          <a:blip r:embed="rId2"/>
          <a:stretch>
            <a:fillRect/>
          </a:stretch>
        </p:blipFill>
        <p:spPr>
          <a:xfrm>
            <a:off x="1750275" y="4303644"/>
            <a:ext cx="8306676" cy="1109869"/>
          </a:xfrm>
          <a:prstGeom prst="rect">
            <a:avLst/>
          </a:prstGeom>
        </p:spPr>
      </p:pic>
      <p:sp>
        <p:nvSpPr>
          <p:cNvPr id="5" name="Rectangle 4">
            <a:extLst>
              <a:ext uri="{FF2B5EF4-FFF2-40B4-BE49-F238E27FC236}">
                <a16:creationId xmlns:a16="http://schemas.microsoft.com/office/drawing/2014/main" id="{08764A14-1BB2-4142-9081-7E27C9E7DA69}"/>
              </a:ext>
            </a:extLst>
          </p:cNvPr>
          <p:cNvSpPr/>
          <p:nvPr/>
        </p:nvSpPr>
        <p:spPr>
          <a:xfrm>
            <a:off x="1590030" y="1931794"/>
            <a:ext cx="8627166"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setInterval</a:t>
            </a:r>
            <a:r>
              <a:rPr lang="en-US" sz="2000" dirty="0">
                <a:latin typeface="Arial" panose="020B0604020202020204" pitchFamily="34" charset="0"/>
                <a:cs typeface="Arial" panose="020B0604020202020204" pitchFamily="34" charset="0"/>
              </a:rPr>
              <a:t>() method calls a function or evaluates an expression at specified intervals (in milliseconds).</a:t>
            </a:r>
          </a:p>
          <a:p>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setInterval</a:t>
            </a:r>
            <a:r>
              <a:rPr lang="en-US" sz="2000" dirty="0">
                <a:latin typeface="Arial" panose="020B0604020202020204" pitchFamily="34" charset="0"/>
                <a:cs typeface="Arial" panose="020B0604020202020204" pitchFamily="34" charset="0"/>
              </a:rPr>
              <a:t>() method will continue calling the function until </a:t>
            </a:r>
            <a:r>
              <a:rPr lang="en-US" sz="2000" dirty="0" err="1">
                <a:solidFill>
                  <a:srgbClr val="4CAF50"/>
                </a:solidFill>
                <a:latin typeface="Arial" panose="020B0604020202020204" pitchFamily="34" charset="0"/>
                <a:cs typeface="Arial" panose="020B0604020202020204" pitchFamily="34" charset="0"/>
              </a:rPr>
              <a:t>clearInterval</a:t>
            </a:r>
            <a:r>
              <a:rPr lang="en-US" sz="2000" dirty="0">
                <a:solidFill>
                  <a:srgbClr val="4CAF5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is called, or the window is closed.</a:t>
            </a:r>
            <a:endParaRPr lang="en-US" sz="2000" dirty="0">
              <a:effectLst/>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2B57502-754D-4DDD-AF1A-9E66D208D28C}"/>
              </a:ext>
            </a:extLst>
          </p:cNvPr>
          <p:cNvSpPr/>
          <p:nvPr/>
        </p:nvSpPr>
        <p:spPr>
          <a:xfrm>
            <a:off x="2265334" y="330203"/>
            <a:ext cx="7402925" cy="923330"/>
          </a:xfrm>
          <a:prstGeom prst="rect">
            <a:avLst/>
          </a:prstGeom>
          <a:noFill/>
        </p:spPr>
        <p:txBody>
          <a:bodyPr wrap="none" lIns="91440" tIns="45720" rIns="91440" bIns="45720">
            <a:spAutoFit/>
          </a:bodyPr>
          <a:lstStyle/>
          <a:p>
            <a:pPr algn="ctr"/>
            <a:r>
              <a:rPr lang="en-US" sz="54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setInterval</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function</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77804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0B518E-C3F1-4E3A-B79F-193BE3FE4149}"/>
              </a:ext>
            </a:extLst>
          </p:cNvPr>
          <p:cNvSpPr/>
          <p:nvPr/>
        </p:nvSpPr>
        <p:spPr>
          <a:xfrm>
            <a:off x="3621276" y="204257"/>
            <a:ext cx="453201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.on() Method</a:t>
            </a:r>
          </a:p>
        </p:txBody>
      </p:sp>
      <p:sp>
        <p:nvSpPr>
          <p:cNvPr id="6" name="Rectangle 5">
            <a:extLst>
              <a:ext uri="{FF2B5EF4-FFF2-40B4-BE49-F238E27FC236}">
                <a16:creationId xmlns:a16="http://schemas.microsoft.com/office/drawing/2014/main" id="{AE0C2A9B-C6A3-46D3-93D4-E0030D6C434F}"/>
              </a:ext>
            </a:extLst>
          </p:cNvPr>
          <p:cNvSpPr/>
          <p:nvPr/>
        </p:nvSpPr>
        <p:spPr>
          <a:xfrm>
            <a:off x="1588607" y="1436957"/>
            <a:ext cx="8597348" cy="707886"/>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Attach an event handler function for one or more events to the selected elements.</a:t>
            </a:r>
            <a:endParaRPr lang="en-IN" sz="20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0BDE2D49-0A6E-4B53-976F-8EDDAA2991F0}"/>
              </a:ext>
            </a:extLst>
          </p:cNvPr>
          <p:cNvSpPr>
            <a:spLocks noChangeArrowheads="1"/>
          </p:cNvSpPr>
          <p:nvPr/>
        </p:nvSpPr>
        <p:spPr bwMode="auto">
          <a:xfrm rot="10800000" flipV="1">
            <a:off x="1588607" y="2331135"/>
            <a:ext cx="97121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.on() method attaches event handlers to the currently selected set of elements in the jQuery object. </a:t>
            </a:r>
          </a:p>
        </p:txBody>
      </p:sp>
      <p:pic>
        <p:nvPicPr>
          <p:cNvPr id="8" name="Picture 7">
            <a:extLst>
              <a:ext uri="{FF2B5EF4-FFF2-40B4-BE49-F238E27FC236}">
                <a16:creationId xmlns:a16="http://schemas.microsoft.com/office/drawing/2014/main" id="{92ECEEB6-BD73-4418-8F3F-1F08E76CADF2}"/>
              </a:ext>
            </a:extLst>
          </p:cNvPr>
          <p:cNvPicPr>
            <a:picLocks noChangeAspect="1"/>
          </p:cNvPicPr>
          <p:nvPr/>
        </p:nvPicPr>
        <p:blipFill>
          <a:blip r:embed="rId2"/>
          <a:stretch>
            <a:fillRect/>
          </a:stretch>
        </p:blipFill>
        <p:spPr>
          <a:xfrm>
            <a:off x="2503831" y="3225313"/>
            <a:ext cx="6890840" cy="3055863"/>
          </a:xfrm>
          <a:prstGeom prst="rect">
            <a:avLst/>
          </a:prstGeom>
        </p:spPr>
      </p:pic>
    </p:spTree>
    <p:extLst>
      <p:ext uri="{BB962C8B-B14F-4D97-AF65-F5344CB8AC3E}">
        <p14:creationId xmlns:p14="http://schemas.microsoft.com/office/powerpoint/2010/main" val="1755398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61A01B-2A93-4A06-8F4A-B6F84D2CBD50}"/>
              </a:ext>
            </a:extLst>
          </p:cNvPr>
          <p:cNvSpPr/>
          <p:nvPr/>
        </p:nvSpPr>
        <p:spPr>
          <a:xfrm>
            <a:off x="2827473" y="273832"/>
            <a:ext cx="6298520"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Functions created</a:t>
            </a:r>
          </a:p>
        </p:txBody>
      </p:sp>
      <p:pic>
        <p:nvPicPr>
          <p:cNvPr id="5" name="Picture 4">
            <a:extLst>
              <a:ext uri="{FF2B5EF4-FFF2-40B4-BE49-F238E27FC236}">
                <a16:creationId xmlns:a16="http://schemas.microsoft.com/office/drawing/2014/main" id="{1C7FF053-5122-4FC3-86CF-21C41F2701CB}"/>
              </a:ext>
            </a:extLst>
          </p:cNvPr>
          <p:cNvPicPr>
            <a:picLocks noChangeAspect="1"/>
          </p:cNvPicPr>
          <p:nvPr/>
        </p:nvPicPr>
        <p:blipFill>
          <a:blip r:embed="rId2"/>
          <a:stretch>
            <a:fillRect/>
          </a:stretch>
        </p:blipFill>
        <p:spPr>
          <a:xfrm>
            <a:off x="2185606" y="1381539"/>
            <a:ext cx="7582254" cy="3696766"/>
          </a:xfrm>
          <a:prstGeom prst="rect">
            <a:avLst/>
          </a:prstGeom>
        </p:spPr>
      </p:pic>
      <p:cxnSp>
        <p:nvCxnSpPr>
          <p:cNvPr id="7" name="Straight Arrow Connector 6">
            <a:extLst>
              <a:ext uri="{FF2B5EF4-FFF2-40B4-BE49-F238E27FC236}">
                <a16:creationId xmlns:a16="http://schemas.microsoft.com/office/drawing/2014/main" id="{C056D56A-0ACE-4A53-BF89-F110C1EA5D40}"/>
              </a:ext>
            </a:extLst>
          </p:cNvPr>
          <p:cNvCxnSpPr>
            <a:cxnSpLocks/>
          </p:cNvCxnSpPr>
          <p:nvPr/>
        </p:nvCxnSpPr>
        <p:spPr>
          <a:xfrm>
            <a:off x="4641574" y="4641574"/>
            <a:ext cx="1335159" cy="755374"/>
          </a:xfrm>
          <a:prstGeom prst="straightConnector1">
            <a:avLst/>
          </a:prstGeom>
          <a:ln>
            <a:solidFill>
              <a:schemeClr val="accent1">
                <a:lumMod val="75000"/>
              </a:schemeClr>
            </a:solidFill>
            <a:tailEnd type="triangle"/>
          </a:ln>
          <a:effectLst>
            <a:outerShdw blurRad="50800" dist="38100" dir="16200000"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pic>
        <p:nvPicPr>
          <p:cNvPr id="9" name="Picture 8">
            <a:extLst>
              <a:ext uri="{FF2B5EF4-FFF2-40B4-BE49-F238E27FC236}">
                <a16:creationId xmlns:a16="http://schemas.microsoft.com/office/drawing/2014/main" id="{90404D72-1BF0-4532-BB42-2FC880BA73BD}"/>
              </a:ext>
            </a:extLst>
          </p:cNvPr>
          <p:cNvPicPr>
            <a:picLocks noChangeAspect="1"/>
          </p:cNvPicPr>
          <p:nvPr/>
        </p:nvPicPr>
        <p:blipFill>
          <a:blip r:embed="rId3"/>
          <a:stretch>
            <a:fillRect/>
          </a:stretch>
        </p:blipFill>
        <p:spPr>
          <a:xfrm>
            <a:off x="5226325" y="5539615"/>
            <a:ext cx="6172200" cy="847725"/>
          </a:xfrm>
          <a:prstGeom prst="rect">
            <a:avLst/>
          </a:prstGeom>
        </p:spPr>
      </p:pic>
    </p:spTree>
    <p:extLst>
      <p:ext uri="{BB962C8B-B14F-4D97-AF65-F5344CB8AC3E}">
        <p14:creationId xmlns:p14="http://schemas.microsoft.com/office/powerpoint/2010/main" val="216120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A0D72-8DBA-448B-9632-F16435AD3BC6}"/>
              </a:ext>
            </a:extLst>
          </p:cNvPr>
          <p:cNvSpPr txBox="1"/>
          <p:nvPr/>
        </p:nvSpPr>
        <p:spPr>
          <a:xfrm>
            <a:off x="1480930" y="904461"/>
            <a:ext cx="8855766"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The function responsible for moving the background in the container window.</a:t>
            </a:r>
          </a:p>
        </p:txBody>
      </p:sp>
      <p:pic>
        <p:nvPicPr>
          <p:cNvPr id="5" name="Picture 4">
            <a:extLst>
              <a:ext uri="{FF2B5EF4-FFF2-40B4-BE49-F238E27FC236}">
                <a16:creationId xmlns:a16="http://schemas.microsoft.com/office/drawing/2014/main" id="{1E6A505B-F546-4FCD-930E-AEB2CF4D2551}"/>
              </a:ext>
            </a:extLst>
          </p:cNvPr>
          <p:cNvPicPr>
            <a:picLocks noChangeAspect="1"/>
          </p:cNvPicPr>
          <p:nvPr/>
        </p:nvPicPr>
        <p:blipFill>
          <a:blip r:embed="rId2"/>
          <a:stretch>
            <a:fillRect/>
          </a:stretch>
        </p:blipFill>
        <p:spPr>
          <a:xfrm>
            <a:off x="2362200" y="2466975"/>
            <a:ext cx="7467600" cy="1924050"/>
          </a:xfrm>
          <a:prstGeom prst="rect">
            <a:avLst/>
          </a:prstGeom>
        </p:spPr>
      </p:pic>
    </p:spTree>
    <p:extLst>
      <p:ext uri="{BB962C8B-B14F-4D97-AF65-F5344CB8AC3E}">
        <p14:creationId xmlns:p14="http://schemas.microsoft.com/office/powerpoint/2010/main" val="33898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8177D-2E32-463A-B979-0692765CCDC4}"/>
              </a:ext>
            </a:extLst>
          </p:cNvPr>
          <p:cNvSpPr/>
          <p:nvPr/>
        </p:nvSpPr>
        <p:spPr>
          <a:xfrm>
            <a:off x="3692450" y="293709"/>
            <a:ext cx="442941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p>
        </p:txBody>
      </p:sp>
      <p:sp>
        <p:nvSpPr>
          <p:cNvPr id="3" name="Rectangle 2">
            <a:extLst>
              <a:ext uri="{FF2B5EF4-FFF2-40B4-BE49-F238E27FC236}">
                <a16:creationId xmlns:a16="http://schemas.microsoft.com/office/drawing/2014/main" id="{438EE72E-0C7C-4280-B55B-780BA5A09884}"/>
              </a:ext>
            </a:extLst>
          </p:cNvPr>
          <p:cNvSpPr/>
          <p:nvPr/>
        </p:nvSpPr>
        <p:spPr>
          <a:xfrm>
            <a:off x="1311964" y="1709530"/>
            <a:ext cx="8269357" cy="3817455"/>
          </a:xfrm>
          <a:prstGeom prst="rect">
            <a:avLst/>
          </a:prstGeom>
        </p:spPr>
        <p:txBody>
          <a:bodyPr wrap="square">
            <a:spAutoFit/>
          </a:bodyPr>
          <a:lstStyle/>
          <a:p>
            <a:pPr>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 tried to bring the popular game Flappy Bird, which is originally on Android platform . The game is a side-scroller where the player controls a bird, attempting to fly between rows of green pipes without coming into contact with them. If the player touches the pipes, it ends the game. The bird briefly flaps upward each time the player taps the screen; if the screen is not tapped, the bird falls due to gravity.</a:t>
            </a:r>
          </a:p>
          <a:p>
            <a:pPr>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Flappy bird is a simple and easy browser based game which is developed using basic html , </a:t>
            </a:r>
            <a:r>
              <a:rPr lang="en-IN" sz="2000" dirty="0" err="1">
                <a:latin typeface="Arial" panose="020B0604020202020204" pitchFamily="34" charset="0"/>
                <a:ea typeface="Calibri" panose="020F0502020204030204" pitchFamily="34" charset="0"/>
                <a:cs typeface="Arial" panose="020B0604020202020204" pitchFamily="34" charset="0"/>
              </a:rPr>
              <a:t>css</a:t>
            </a:r>
            <a:r>
              <a:rPr lang="en-IN" sz="2000" dirty="0">
                <a:latin typeface="Arial" panose="020B0604020202020204" pitchFamily="34" charset="0"/>
                <a:ea typeface="Calibri" panose="020F0502020204030204" pitchFamily="34" charset="0"/>
                <a:cs typeface="Arial" panose="020B0604020202020204" pitchFamily="34" charset="0"/>
              </a:rPr>
              <a:t> , </a:t>
            </a:r>
            <a:r>
              <a:rPr lang="en-IN" sz="2000" dirty="0" err="1">
                <a:latin typeface="Arial" panose="020B0604020202020204" pitchFamily="34" charset="0"/>
                <a:ea typeface="Calibri" panose="020F0502020204030204" pitchFamily="34" charset="0"/>
                <a:cs typeface="Arial" panose="020B0604020202020204" pitchFamily="34" charset="0"/>
              </a:rPr>
              <a:t>javascript</a:t>
            </a:r>
            <a:r>
              <a:rPr lang="en-IN" sz="2000" dirty="0">
                <a:latin typeface="Arial" panose="020B0604020202020204" pitchFamily="34" charset="0"/>
                <a:ea typeface="Calibri" panose="020F0502020204030204" pitchFamily="34" charset="0"/>
                <a:cs typeface="Arial" panose="020B0604020202020204" pitchFamily="34" charset="0"/>
              </a:rPr>
              <a:t> and jQuery . It consists of a window inside which a bird attempts to fly between green pipes without hitting them ,by doing so the score is made. Subsequently ,  the speed  of the pipes is increased . </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2487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3D11EA-4393-41A3-85AF-5BE7E30FCE47}"/>
              </a:ext>
            </a:extLst>
          </p:cNvPr>
          <p:cNvSpPr/>
          <p:nvPr/>
        </p:nvSpPr>
        <p:spPr>
          <a:xfrm>
            <a:off x="2166730" y="1679713"/>
            <a:ext cx="7812157" cy="2862322"/>
          </a:xfrm>
          <a:prstGeom prst="rect">
            <a:avLst/>
          </a:prstGeom>
          <a:noFill/>
        </p:spPr>
        <p:txBody>
          <a:bodyPr wrap="square" lIns="91440" tIns="45720" rIns="91440" bIns="45720">
            <a:spAutoFit/>
          </a:bodyPr>
          <a:lstStyle/>
          <a:p>
            <a:pPr algn="ctr"/>
            <a:r>
              <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Rockwell Extra Bold" panose="02060903040505020403" pitchFamily="18" charset="0"/>
              </a:rPr>
              <a:t>THANK</a:t>
            </a:r>
          </a:p>
          <a:p>
            <a:pPr algn="ctr"/>
            <a:r>
              <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Rockwell Extra Bold" panose="02060903040505020403" pitchFamily="18" charset="0"/>
              </a:rPr>
              <a:t> YOU</a:t>
            </a:r>
          </a:p>
          <a:p>
            <a:pPr algn="ctr"/>
            <a:r>
              <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Rockwell Extra Bold" panose="02060903040505020403" pitchFamily="18" charset="0"/>
              </a:rPr>
              <a:t> VERY MUCH</a:t>
            </a:r>
          </a:p>
        </p:txBody>
      </p:sp>
    </p:spTree>
    <p:extLst>
      <p:ext uri="{BB962C8B-B14F-4D97-AF65-F5344CB8AC3E}">
        <p14:creationId xmlns:p14="http://schemas.microsoft.com/office/powerpoint/2010/main" val="36704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69BEB2-F8BD-403C-8456-18AD6406578E}"/>
              </a:ext>
            </a:extLst>
          </p:cNvPr>
          <p:cNvSpPr/>
          <p:nvPr/>
        </p:nvSpPr>
        <p:spPr>
          <a:xfrm>
            <a:off x="3936862" y="343404"/>
            <a:ext cx="350326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Objective</a:t>
            </a:r>
          </a:p>
        </p:txBody>
      </p:sp>
      <p:sp>
        <p:nvSpPr>
          <p:cNvPr id="5" name="Rectangle 4">
            <a:extLst>
              <a:ext uri="{FF2B5EF4-FFF2-40B4-BE49-F238E27FC236}">
                <a16:creationId xmlns:a16="http://schemas.microsoft.com/office/drawing/2014/main" id="{4EF9D044-FF5C-4698-A2D7-4DB91A65BDAE}"/>
              </a:ext>
            </a:extLst>
          </p:cNvPr>
          <p:cNvSpPr/>
          <p:nvPr/>
        </p:nvSpPr>
        <p:spPr>
          <a:xfrm>
            <a:off x="1344129" y="1608917"/>
            <a:ext cx="8157680" cy="193899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objective was to direct a flying bird, named "</a:t>
            </a:r>
            <a:r>
              <a:rPr lang="en-IN" sz="2000" dirty="0" err="1">
                <a:latin typeface="Arial" panose="020B0604020202020204" pitchFamily="34" charset="0"/>
                <a:cs typeface="Arial" panose="020B0604020202020204" pitchFamily="34" charset="0"/>
              </a:rPr>
              <a:t>Faby</a:t>
            </a:r>
            <a:r>
              <a:rPr lang="en-IN" sz="2000" dirty="0">
                <a:latin typeface="Arial" panose="020B0604020202020204" pitchFamily="34" charset="0"/>
                <a:cs typeface="Arial" panose="020B0604020202020204" pitchFamily="34" charset="0"/>
              </a:rPr>
              <a:t>", who moves continuously to the right, between sets of Mario-like pipes. If the bird touches the pipes, </a:t>
            </a:r>
            <a:r>
              <a:rPr lang="en-IN" sz="2000">
                <a:latin typeface="Arial" panose="020B0604020202020204" pitchFamily="34" charset="0"/>
                <a:cs typeface="Arial" panose="020B0604020202020204" pitchFamily="34" charset="0"/>
              </a:rPr>
              <a:t>the player loses. </a:t>
            </a:r>
            <a:r>
              <a:rPr lang="en-IN" sz="2000" dirty="0" err="1">
                <a:latin typeface="Arial" panose="020B0604020202020204" pitchFamily="34" charset="0"/>
                <a:cs typeface="Arial" panose="020B0604020202020204" pitchFamily="34" charset="0"/>
              </a:rPr>
              <a:t>Faby</a:t>
            </a:r>
            <a:r>
              <a:rPr lang="en-IN" sz="2000" dirty="0">
                <a:latin typeface="Arial" panose="020B0604020202020204" pitchFamily="34" charset="0"/>
                <a:cs typeface="Arial" panose="020B0604020202020204" pitchFamily="34" charset="0"/>
              </a:rPr>
              <a:t> briefly flaps upward each time the player presses the space bar ; if the space bar is not pressed, </a:t>
            </a:r>
            <a:r>
              <a:rPr lang="en-IN" sz="2000" dirty="0" err="1">
                <a:latin typeface="Arial" panose="020B0604020202020204" pitchFamily="34" charset="0"/>
                <a:cs typeface="Arial" panose="020B0604020202020204" pitchFamily="34" charset="0"/>
              </a:rPr>
              <a:t>Faby</a:t>
            </a:r>
            <a:r>
              <a:rPr lang="en-IN" sz="2000" dirty="0">
                <a:latin typeface="Arial" panose="020B0604020202020204" pitchFamily="34" charset="0"/>
                <a:cs typeface="Arial" panose="020B0604020202020204" pitchFamily="34" charset="0"/>
              </a:rPr>
              <a:t> falls because of gravity; each pair of pipes that he navigates between earns the player a single point. </a:t>
            </a:r>
          </a:p>
        </p:txBody>
      </p:sp>
      <p:pic>
        <p:nvPicPr>
          <p:cNvPr id="6" name="Picture 5">
            <a:extLst>
              <a:ext uri="{FF2B5EF4-FFF2-40B4-BE49-F238E27FC236}">
                <a16:creationId xmlns:a16="http://schemas.microsoft.com/office/drawing/2014/main" id="{7A792FA7-4278-465D-ABC8-067EC51962B3}"/>
              </a:ext>
            </a:extLst>
          </p:cNvPr>
          <p:cNvPicPr>
            <a:picLocks noChangeAspect="1"/>
          </p:cNvPicPr>
          <p:nvPr/>
        </p:nvPicPr>
        <p:blipFill>
          <a:blip r:embed="rId2"/>
          <a:stretch>
            <a:fillRect/>
          </a:stretch>
        </p:blipFill>
        <p:spPr>
          <a:xfrm>
            <a:off x="6191000" y="3753852"/>
            <a:ext cx="4667649" cy="2284449"/>
          </a:xfrm>
          <a:prstGeom prst="rect">
            <a:avLst/>
          </a:prstGeom>
        </p:spPr>
      </p:pic>
    </p:spTree>
    <p:extLst>
      <p:ext uri="{BB962C8B-B14F-4D97-AF65-F5344CB8AC3E}">
        <p14:creationId xmlns:p14="http://schemas.microsoft.com/office/powerpoint/2010/main" val="366606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6758B-1CC3-456D-83B7-3FB6963BCEA9}"/>
              </a:ext>
            </a:extLst>
          </p:cNvPr>
          <p:cNvSpPr/>
          <p:nvPr/>
        </p:nvSpPr>
        <p:spPr>
          <a:xfrm>
            <a:off x="1866947" y="310762"/>
            <a:ext cx="866987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How the web app works ?</a:t>
            </a:r>
          </a:p>
        </p:txBody>
      </p:sp>
      <p:sp>
        <p:nvSpPr>
          <p:cNvPr id="5" name="Rectangle 4">
            <a:extLst>
              <a:ext uri="{FF2B5EF4-FFF2-40B4-BE49-F238E27FC236}">
                <a16:creationId xmlns:a16="http://schemas.microsoft.com/office/drawing/2014/main" id="{F9DA9614-5DDC-4A84-B496-7BF149533B20}"/>
              </a:ext>
            </a:extLst>
          </p:cNvPr>
          <p:cNvSpPr/>
          <p:nvPr/>
        </p:nvSpPr>
        <p:spPr>
          <a:xfrm>
            <a:off x="1459830" y="1934730"/>
            <a:ext cx="8656321" cy="347787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A user goes to their browser, types in a website, and hits Enter. The browser goes out and finds the internet-facing computer that the website lives on and asks the server for the specific page. The server responds to the request by sending some files over to the browser. The browser executes those files and shows something (hopefully!) to the user.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user can now visually interact with the website. The code that has been parsed by the browser may or may not have instructions telling the browser to react to user input in various ways: from changing what the page looks like, to reporting back to the server on what it is the user did, to getting even more code to parse and display.</a:t>
            </a:r>
          </a:p>
        </p:txBody>
      </p:sp>
    </p:spTree>
    <p:extLst>
      <p:ext uri="{BB962C8B-B14F-4D97-AF65-F5344CB8AC3E}">
        <p14:creationId xmlns:p14="http://schemas.microsoft.com/office/powerpoint/2010/main" val="74391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DE654-B64D-49B3-BD9F-EBC1746793C9}"/>
              </a:ext>
            </a:extLst>
          </p:cNvPr>
          <p:cNvSpPr/>
          <p:nvPr/>
        </p:nvSpPr>
        <p:spPr>
          <a:xfrm>
            <a:off x="1666952" y="339638"/>
            <a:ext cx="880035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Server side vs Client side</a:t>
            </a:r>
          </a:p>
        </p:txBody>
      </p:sp>
      <p:sp>
        <p:nvSpPr>
          <p:cNvPr id="5" name="Rectangle 1">
            <a:extLst>
              <a:ext uri="{FF2B5EF4-FFF2-40B4-BE49-F238E27FC236}">
                <a16:creationId xmlns:a16="http://schemas.microsoft.com/office/drawing/2014/main" id="{1FE05AF6-6BF3-4DF7-9113-AC6101DE80D4}"/>
              </a:ext>
            </a:extLst>
          </p:cNvPr>
          <p:cNvSpPr>
            <a:spLocks noChangeArrowheads="1"/>
          </p:cNvSpPr>
          <p:nvPr/>
        </p:nvSpPr>
        <p:spPr bwMode="auto">
          <a:xfrm>
            <a:off x="1241659" y="1957831"/>
            <a:ext cx="104370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The main thing to take away from the last paragraph is that in a web application, there are basically two programs running at the same time: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The code that lives on the server and responds to HTTP requests.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The code that lives in the browser and responds to user input.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If you’re coming from a world where software development and cat herding are two wildly different things, you’re probably used to writing code in n &lt; 3 &amp;&amp; n &gt; 0 languages, packaging it up, and then shipping it off. That is… not the case here.</a:t>
            </a:r>
          </a:p>
        </p:txBody>
      </p:sp>
    </p:spTree>
    <p:extLst>
      <p:ext uri="{BB962C8B-B14F-4D97-AF65-F5344CB8AC3E}">
        <p14:creationId xmlns:p14="http://schemas.microsoft.com/office/powerpoint/2010/main" val="281606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BF7BB5-EAFC-4640-88A3-0E8C64B45F36}"/>
              </a:ext>
            </a:extLst>
          </p:cNvPr>
          <p:cNvSpPr/>
          <p:nvPr/>
        </p:nvSpPr>
        <p:spPr>
          <a:xfrm>
            <a:off x="2997312" y="233761"/>
            <a:ext cx="579312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Server side code</a:t>
            </a:r>
          </a:p>
        </p:txBody>
      </p:sp>
      <p:sp>
        <p:nvSpPr>
          <p:cNvPr id="5" name="Rectangle 4">
            <a:extLst>
              <a:ext uri="{FF2B5EF4-FFF2-40B4-BE49-F238E27FC236}">
                <a16:creationId xmlns:a16="http://schemas.microsoft.com/office/drawing/2014/main" id="{1A83715B-0E16-4F0B-AA63-509A0DE4D8FA}"/>
              </a:ext>
            </a:extLst>
          </p:cNvPr>
          <p:cNvSpPr/>
          <p:nvPr/>
        </p:nvSpPr>
        <p:spPr>
          <a:xfrm>
            <a:off x="1395662" y="1819227"/>
            <a:ext cx="8604985" cy="3477875"/>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Languages/frameworks include but are not limited to Ruby (Rails), </a:t>
            </a:r>
            <a:r>
              <a:rPr lang="en-US" sz="2000" dirty="0" err="1">
                <a:latin typeface="Arial" panose="020B0604020202020204" pitchFamily="34" charset="0"/>
                <a:cs typeface="Arial" panose="020B0604020202020204" pitchFamily="34" charset="0"/>
              </a:rPr>
              <a:t>Javascript</a:t>
            </a:r>
            <a:r>
              <a:rPr lang="en-US" sz="2000" dirty="0">
                <a:latin typeface="Arial" panose="020B0604020202020204" pitchFamily="34" charset="0"/>
                <a:cs typeface="Arial" panose="020B0604020202020204" pitchFamily="34" charset="0"/>
              </a:rPr>
              <a:t> (Node.js), Python (Django), PHP, C#, and Java; but the list of possibilities is infinite. Any code that can run on a computer and respond to HTTP requests can run a server.</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Stores persistent data (user profiles, </a:t>
            </a:r>
            <a:r>
              <a:rPr lang="en-US" sz="2000" dirty="0" err="1">
                <a:latin typeface="Arial" panose="020B0604020202020204" pitchFamily="34" charset="0"/>
                <a:cs typeface="Arial" panose="020B0604020202020204" pitchFamily="34" charset="0"/>
              </a:rPr>
              <a:t>instatweets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mybook</a:t>
            </a:r>
            <a:r>
              <a:rPr lang="en-US" sz="2000" dirty="0">
                <a:latin typeface="Arial" panose="020B0604020202020204" pitchFamily="34" charset="0"/>
                <a:cs typeface="Arial" panose="020B0604020202020204" pitchFamily="34" charset="0"/>
              </a:rPr>
              <a:t> pages, etc.).</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Cannot be seen by the user (unless something is terribly wrong).</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Can only respond to HTTP requests for a particular URL, not any kind of user input.</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Creates the page that the user finally sees (this is generally only true in web applications that choose to render most of their layouts on the server).</a:t>
            </a:r>
          </a:p>
        </p:txBody>
      </p:sp>
    </p:spTree>
    <p:extLst>
      <p:ext uri="{BB962C8B-B14F-4D97-AF65-F5344CB8AC3E}">
        <p14:creationId xmlns:p14="http://schemas.microsoft.com/office/powerpoint/2010/main" val="393358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352594-3066-49E6-AC07-2C24CF7AE854}"/>
              </a:ext>
            </a:extLst>
          </p:cNvPr>
          <p:cNvSpPr/>
          <p:nvPr/>
        </p:nvSpPr>
        <p:spPr>
          <a:xfrm>
            <a:off x="3122975" y="243385"/>
            <a:ext cx="567655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Client side code</a:t>
            </a:r>
          </a:p>
        </p:txBody>
      </p:sp>
      <p:sp>
        <p:nvSpPr>
          <p:cNvPr id="5" name="Rectangle 4">
            <a:extLst>
              <a:ext uri="{FF2B5EF4-FFF2-40B4-BE49-F238E27FC236}">
                <a16:creationId xmlns:a16="http://schemas.microsoft.com/office/drawing/2014/main" id="{2FE602CE-F53D-4D39-8F60-EAAAC2AC6012}"/>
              </a:ext>
            </a:extLst>
          </p:cNvPr>
          <p:cNvSpPr/>
          <p:nvPr/>
        </p:nvSpPr>
        <p:spPr>
          <a:xfrm>
            <a:off x="1363579" y="1788216"/>
            <a:ext cx="9358964" cy="3477875"/>
          </a:xfrm>
          <a:prstGeom prst="rect">
            <a:avLst/>
          </a:prstGeom>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Languages used include: HTML, CSS, and </a:t>
            </a:r>
            <a:r>
              <a:rPr lang="en-US" sz="2000" dirty="0" err="1">
                <a:latin typeface="Arial" panose="020B0604020202020204" pitchFamily="34" charset="0"/>
                <a:cs typeface="Arial" panose="020B0604020202020204" pitchFamily="34" charset="0"/>
              </a:rPr>
              <a:t>Javascript</a:t>
            </a:r>
            <a:r>
              <a:rPr lang="en-US" sz="2000" dirty="0">
                <a:latin typeface="Arial" panose="020B0604020202020204" pitchFamily="34" charset="0"/>
                <a:cs typeface="Arial" panose="020B0604020202020204" pitchFamily="34" charset="0"/>
              </a:rPr>
              <a:t>. Nothing else. But don’t worry, there’s a million frameworks and </a:t>
            </a:r>
            <a:r>
              <a:rPr lang="en-US" sz="2000" dirty="0" err="1">
                <a:latin typeface="Arial" panose="020B0604020202020204" pitchFamily="34" charset="0"/>
                <a:cs typeface="Arial" panose="020B0604020202020204" pitchFamily="34" charset="0"/>
              </a:rPr>
              <a:t>transpiles</a:t>
            </a:r>
            <a:r>
              <a:rPr lang="en-US" sz="2000" dirty="0">
                <a:latin typeface="Arial" panose="020B0604020202020204" pitchFamily="34" charset="0"/>
                <a:cs typeface="Arial" panose="020B0604020202020204" pitchFamily="34" charset="0"/>
              </a:rPr>
              <a:t>-to-[CSS|HTML|JS] languages to choose from (and keep yourself updated on) anyway.</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Parsed by the user’s browser.</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Reacts to user input.</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Can be seen and edited by the user in full.</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Cannot store anything that lasts beyond a page refresh.</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Cannot read files off of a server directly, must communicate via HTTP requests.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Creates the page that the user finally sees (this is generally only true in single page applications).</a:t>
            </a:r>
          </a:p>
        </p:txBody>
      </p:sp>
    </p:spTree>
    <p:extLst>
      <p:ext uri="{BB962C8B-B14F-4D97-AF65-F5344CB8AC3E}">
        <p14:creationId xmlns:p14="http://schemas.microsoft.com/office/powerpoint/2010/main" val="285105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BC8A46-86EC-46B7-BBC6-06A1003465B3}"/>
              </a:ext>
            </a:extLst>
          </p:cNvPr>
          <p:cNvSpPr/>
          <p:nvPr/>
        </p:nvSpPr>
        <p:spPr>
          <a:xfrm>
            <a:off x="2117557" y="2062561"/>
            <a:ext cx="8021479" cy="2123658"/>
          </a:xfrm>
          <a:prstGeom prst="rect">
            <a:avLst/>
          </a:prstGeom>
          <a:noFill/>
        </p:spPr>
        <p:txBody>
          <a:bodyPr wrap="square" lIns="91440" tIns="45720" rIns="91440" bIns="45720">
            <a:spAutoFit/>
          </a:bodyPr>
          <a:lstStyle/>
          <a:p>
            <a:pPr algn="ctr"/>
            <a:r>
              <a:rPr lang="en-US" sz="6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Technologies used in the project</a:t>
            </a:r>
          </a:p>
        </p:txBody>
      </p:sp>
    </p:spTree>
    <p:extLst>
      <p:ext uri="{BB962C8B-B14F-4D97-AF65-F5344CB8AC3E}">
        <p14:creationId xmlns:p14="http://schemas.microsoft.com/office/powerpoint/2010/main" val="190678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9D4F86-4152-4D08-80B9-670D03856E66}"/>
              </a:ext>
            </a:extLst>
          </p:cNvPr>
          <p:cNvSpPr/>
          <p:nvPr/>
        </p:nvSpPr>
        <p:spPr>
          <a:xfrm>
            <a:off x="3169329" y="291512"/>
            <a:ext cx="523733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HTML and CSS</a:t>
            </a:r>
          </a:p>
        </p:txBody>
      </p:sp>
      <p:sp>
        <p:nvSpPr>
          <p:cNvPr id="5" name="Rectangle 4">
            <a:extLst>
              <a:ext uri="{FF2B5EF4-FFF2-40B4-BE49-F238E27FC236}">
                <a16:creationId xmlns:a16="http://schemas.microsoft.com/office/drawing/2014/main" id="{784F2F3D-A326-40F3-888F-066C4CF117EB}"/>
              </a:ext>
            </a:extLst>
          </p:cNvPr>
          <p:cNvSpPr/>
          <p:nvPr/>
        </p:nvSpPr>
        <p:spPr>
          <a:xfrm>
            <a:off x="1517583" y="1623545"/>
            <a:ext cx="8694820" cy="707886"/>
          </a:xfrm>
          <a:prstGeom prst="rect">
            <a:avLst/>
          </a:prstGeom>
        </p:spPr>
        <p:txBody>
          <a:bodyPr wrap="square">
            <a:spAutoFit/>
          </a:bodyPr>
          <a:lstStyle/>
          <a:p>
            <a:r>
              <a:rPr lang="en-IN" sz="2000" dirty="0">
                <a:latin typeface="Arial" panose="020B0604020202020204" pitchFamily="34" charset="0"/>
                <a:ea typeface="Calibri" panose="020F0502020204030204" pitchFamily="34" charset="0"/>
                <a:cs typeface="Arial" panose="020B0604020202020204" pitchFamily="34" charset="0"/>
              </a:rPr>
              <a:t>HTML stands for Hyper Text </a:t>
            </a:r>
            <a:r>
              <a:rPr lang="en-IN" sz="2000" dirty="0" err="1">
                <a:latin typeface="Arial" panose="020B0604020202020204" pitchFamily="34" charset="0"/>
                <a:ea typeface="Calibri" panose="020F0502020204030204" pitchFamily="34" charset="0"/>
                <a:cs typeface="Arial" panose="020B0604020202020204" pitchFamily="34" charset="0"/>
              </a:rPr>
              <a:t>Markup</a:t>
            </a:r>
            <a:r>
              <a:rPr lang="en-IN" sz="2000" dirty="0">
                <a:latin typeface="Arial" panose="020B0604020202020204" pitchFamily="34" charset="0"/>
                <a:ea typeface="Calibri" panose="020F0502020204030204" pitchFamily="34" charset="0"/>
                <a:cs typeface="Arial" panose="020B0604020202020204" pitchFamily="34" charset="0"/>
              </a:rPr>
              <a:t> Language, which is the most widely used language on Web to develop web pages. </a:t>
            </a:r>
            <a:endParaRPr lang="en-IN" sz="20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CCB434B-55B9-4BA3-998B-9FF1ACE5322A}"/>
              </a:ext>
            </a:extLst>
          </p:cNvPr>
          <p:cNvSpPr/>
          <p:nvPr/>
        </p:nvSpPr>
        <p:spPr>
          <a:xfrm>
            <a:off x="1517583" y="2344088"/>
            <a:ext cx="8232809" cy="2657138"/>
          </a:xfrm>
          <a:prstGeom prst="rect">
            <a:avLst/>
          </a:prstGeom>
        </p:spPr>
        <p:txBody>
          <a:bodyPr wrap="square">
            <a:spAutoFit/>
          </a:bodyPr>
          <a:lstStyle/>
          <a:p>
            <a:pPr>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HTML is a </a:t>
            </a:r>
            <a:r>
              <a:rPr lang="en-IN" sz="2000" dirty="0" err="1">
                <a:latin typeface="Arial" panose="020B0604020202020204" pitchFamily="34" charset="0"/>
                <a:ea typeface="Calibri" panose="020F0502020204030204" pitchFamily="34" charset="0"/>
                <a:cs typeface="Arial" panose="020B0604020202020204" pitchFamily="34" charset="0"/>
              </a:rPr>
              <a:t>markup</a:t>
            </a:r>
            <a:r>
              <a:rPr lang="en-IN" sz="2000" dirty="0">
                <a:latin typeface="Arial" panose="020B0604020202020204" pitchFamily="34" charset="0"/>
                <a:ea typeface="Calibri" panose="020F0502020204030204" pitchFamily="34" charset="0"/>
                <a:cs typeface="Arial" panose="020B0604020202020204" pitchFamily="34" charset="0"/>
              </a:rPr>
              <a:t> language and makes use of various tags to format the content. These tags are enclosed within angle braces </a:t>
            </a:r>
            <a:r>
              <a:rPr lang="en-IN" sz="2000" b="1" dirty="0">
                <a:latin typeface="Arial" panose="020B0604020202020204" pitchFamily="34" charset="0"/>
                <a:ea typeface="Calibri" panose="020F0502020204030204" pitchFamily="34" charset="0"/>
                <a:cs typeface="Arial" panose="020B0604020202020204" pitchFamily="34" charset="0"/>
              </a:rPr>
              <a:t>&lt;Tag Name&gt;</a:t>
            </a:r>
            <a:r>
              <a:rPr lang="en-IN" sz="2000" dirty="0">
                <a:latin typeface="Arial" panose="020B0604020202020204" pitchFamily="34" charset="0"/>
                <a:ea typeface="Calibri" panose="020F0502020204030204" pitchFamily="34" charset="0"/>
                <a:cs typeface="Arial" panose="020B0604020202020204" pitchFamily="34" charset="0"/>
              </a:rPr>
              <a:t>. Except few tags, most of the tags have their corresponding closing tags. For example, </a:t>
            </a:r>
            <a:r>
              <a:rPr lang="en-IN" sz="2000" b="1" dirty="0">
                <a:latin typeface="Arial" panose="020B0604020202020204" pitchFamily="34" charset="0"/>
                <a:ea typeface="Calibri" panose="020F0502020204030204" pitchFamily="34" charset="0"/>
                <a:cs typeface="Arial" panose="020B0604020202020204" pitchFamily="34" charset="0"/>
              </a:rPr>
              <a:t>&lt;html&gt;</a:t>
            </a:r>
            <a:r>
              <a:rPr lang="en-IN" sz="2000" dirty="0">
                <a:latin typeface="Arial" panose="020B0604020202020204" pitchFamily="34" charset="0"/>
                <a:ea typeface="Calibri" panose="020F0502020204030204" pitchFamily="34" charset="0"/>
                <a:cs typeface="Arial" panose="020B0604020202020204" pitchFamily="34" charset="0"/>
              </a:rPr>
              <a:t> has its closing tag </a:t>
            </a:r>
            <a:r>
              <a:rPr lang="en-IN" sz="2000" b="1" dirty="0">
                <a:latin typeface="Arial" panose="020B0604020202020204" pitchFamily="34" charset="0"/>
                <a:ea typeface="Calibri" panose="020F0502020204030204" pitchFamily="34" charset="0"/>
                <a:cs typeface="Arial" panose="020B0604020202020204" pitchFamily="34" charset="0"/>
              </a:rPr>
              <a:t>&lt;/html&gt;</a:t>
            </a:r>
            <a:r>
              <a:rPr lang="en-IN" sz="2000" dirty="0">
                <a:latin typeface="Arial" panose="020B0604020202020204" pitchFamily="34" charset="0"/>
                <a:ea typeface="Calibri" panose="020F0502020204030204" pitchFamily="34" charset="0"/>
                <a:cs typeface="Arial" panose="020B0604020202020204" pitchFamily="34" charset="0"/>
              </a:rPr>
              <a:t> and </a:t>
            </a:r>
            <a:r>
              <a:rPr lang="en-IN" sz="2000" b="1" dirty="0">
                <a:latin typeface="Arial" panose="020B0604020202020204" pitchFamily="34" charset="0"/>
                <a:ea typeface="Calibri" panose="020F0502020204030204" pitchFamily="34" charset="0"/>
                <a:cs typeface="Arial" panose="020B0604020202020204" pitchFamily="34" charset="0"/>
              </a:rPr>
              <a:t>&lt;body&gt;</a:t>
            </a:r>
            <a:r>
              <a:rPr lang="en-IN" sz="2000" dirty="0">
                <a:latin typeface="Arial" panose="020B0604020202020204" pitchFamily="34" charset="0"/>
                <a:ea typeface="Calibri" panose="020F0502020204030204" pitchFamily="34" charset="0"/>
                <a:cs typeface="Arial" panose="020B0604020202020204" pitchFamily="34" charset="0"/>
              </a:rPr>
              <a:t> tag has its closing tag </a:t>
            </a:r>
            <a:r>
              <a:rPr lang="en-IN" sz="2000" b="1" dirty="0">
                <a:latin typeface="Arial" panose="020B0604020202020204" pitchFamily="34" charset="0"/>
                <a:ea typeface="Calibri" panose="020F0502020204030204" pitchFamily="34" charset="0"/>
                <a:cs typeface="Arial" panose="020B0604020202020204" pitchFamily="34" charset="0"/>
              </a:rPr>
              <a:t>&lt;/body&gt;</a:t>
            </a:r>
            <a:r>
              <a:rPr lang="en-IN" sz="2000" dirty="0">
                <a:latin typeface="Arial" panose="020B0604020202020204" pitchFamily="34" charset="0"/>
                <a:ea typeface="Calibri" panose="020F0502020204030204" pitchFamily="34" charset="0"/>
                <a:cs typeface="Arial" panose="020B0604020202020204" pitchFamily="34" charset="0"/>
              </a:rPr>
              <a:t> tag etc.</a:t>
            </a:r>
          </a:p>
          <a:p>
            <a:pPr>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Everything that is seen on the web page is made using html , it is the basic element of every web page . </a:t>
            </a:r>
            <a:r>
              <a:rPr lang="en-IN" sz="2000" dirty="0">
                <a:latin typeface="Arial" panose="020B0604020202020204" pitchFamily="34" charset="0"/>
                <a:ea typeface="Calibri" panose="020F0502020204030204" pitchFamily="34" charset="0"/>
                <a:cs typeface="Arial" panose="020B0604020202020204" pitchFamily="34" charset="0"/>
              </a:rPr>
              <a:t>The various sections of webpage are divided using </a:t>
            </a:r>
            <a:r>
              <a:rPr lang="en-IN" sz="2000" b="1" dirty="0">
                <a:latin typeface="Arial" panose="020B0604020202020204" pitchFamily="34" charset="0"/>
                <a:ea typeface="Calibri" panose="020F0502020204030204" pitchFamily="34" charset="0"/>
                <a:cs typeface="Arial" panose="020B0604020202020204" pitchFamily="34" charset="0"/>
              </a:rPr>
              <a:t>&lt;div&gt; </a:t>
            </a:r>
            <a:r>
              <a:rPr lang="en-IN" sz="2000" dirty="0">
                <a:latin typeface="Arial" panose="020B0604020202020204" pitchFamily="34" charset="0"/>
                <a:ea typeface="Calibri" panose="020F0502020204030204" pitchFamily="34" charset="0"/>
                <a:cs typeface="Arial" panose="020B0604020202020204" pitchFamily="34" charset="0"/>
              </a:rPr>
              <a:t>tag in html . </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4628181"/>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506</TotalTime>
  <Words>1292</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Berlin Sans FB Demi</vt:lpstr>
      <vt:lpstr>Calibri</vt:lpstr>
      <vt:lpstr>Rockwell Extra Bold</vt:lpstr>
      <vt:lpstr>Tempus Sans ITC</vt:lpstr>
      <vt:lpstr>Times New Roman</vt:lpstr>
      <vt:lpstr>Trebuchet MS</vt:lpstr>
      <vt:lpstr>Verdana</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prajjwalsh.98@outlook.com</dc:creator>
  <cp:lastModifiedBy>prajjwalsh.98@outlook.com</cp:lastModifiedBy>
  <cp:revision>29</cp:revision>
  <dcterms:created xsi:type="dcterms:W3CDTF">2017-10-28T17:08:50Z</dcterms:created>
  <dcterms:modified xsi:type="dcterms:W3CDTF">2017-11-06T04:42:06Z</dcterms:modified>
</cp:coreProperties>
</file>