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54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48C3-DCCF-0A79-E963-81E51C579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9DAFA-FDB2-F55B-9E5C-A7948DCE2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86E25-46B4-E400-A6B6-CCBF2CD8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4577-FFEA-456B-A51B-16E703B8772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9A8FB-65EE-14A4-4729-0467501FB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ED4E-3FDD-DB23-BB4D-1163812A5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C38-A60F-48AB-A57A-33AB08A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3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0754-800F-1F6A-B71C-AB620F1BF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700DC-A823-877F-6224-9816611B0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19A42-1539-3477-6871-924DC7F90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4577-FFEA-456B-A51B-16E703B8772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CB19E-A5FF-D65D-B9F5-CF9713DE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41D4F-D36F-06E9-53BA-0E26C0F47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C38-A60F-48AB-A57A-33AB08A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6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A4FB05-1791-6ACA-DC6B-35B786257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FDA5A-5505-6826-402F-51A39E8EC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95CAF-C7FE-353B-62E2-F76724101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4577-FFEA-456B-A51B-16E703B8772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2C960-0D33-FBBD-15D1-63D800793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93A4D-BD40-7E89-3BF3-FE14087E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C38-A60F-48AB-A57A-33AB08A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9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E550-B471-52C8-71F9-4327C7E7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25644-ED88-0359-2EBE-0233AB0F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F37AA-FFCC-357E-585D-A95781870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4577-FFEA-456B-A51B-16E703B8772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25ADC-792C-4438-20F5-759698E9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D67BF-8331-CC87-B2D3-C971E9B7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C38-A60F-48AB-A57A-33AB08A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1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7206F-2BEF-D314-68AE-3E56043F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B9E73-77B8-7F01-2B3D-E57144945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F9CD-D39B-724B-ED11-9672EAD31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4577-FFEA-456B-A51B-16E703B8772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ABABE-6285-A588-D51E-7DE31D71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DAE56-ECE4-310A-0057-AF843768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C38-A60F-48AB-A57A-33AB08A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1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59A6-CA68-77D1-408D-4B8685B9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B239B-8ED1-A7AC-92AC-E6C177C1AC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FA156-3F41-C4AE-8275-E1DCF6DB4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AEBD6-E842-030B-BF4D-52A80CDE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4577-FFEA-456B-A51B-16E703B8772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E72BC-B6C6-0E53-135A-F221FEEA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6D074-FA82-358C-3CA1-D2D10AC0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C38-A60F-48AB-A57A-33AB08A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0E95B-F95F-1BAB-4E87-3DA01551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2D100-691A-B387-4AF4-49A3E49C9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1F909-D93E-D6F4-6376-E7EB476FB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4DCA7-408A-5493-1DB1-ED2D754AE4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B3451A-B112-D10E-C12E-AE5A09C86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E66A7-C792-6768-271C-839222EF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4577-FFEA-456B-A51B-16E703B8772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F8E7CB-9149-7F58-39DC-EBEFE617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44F31-E05A-E120-98B5-60931BC2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C38-A60F-48AB-A57A-33AB08A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1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BBDB-14EB-7E02-050F-F29DF40BD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12423-882E-1B3F-4A2F-77CC8DA7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4577-FFEA-456B-A51B-16E703B8772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2B30FD-AB0F-8CAF-DD94-77D2D256D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516DE-4E46-0EEC-1B0D-A0BB8620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C38-A60F-48AB-A57A-33AB08A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0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7C8FC-1232-8C52-3D4C-5B1DEDEA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4577-FFEA-456B-A51B-16E703B8772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B7C1C-40B4-76CB-76EF-CF919EA52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A85D1-068F-901C-91A7-FB67EB17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C38-A60F-48AB-A57A-33AB08A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9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4C9F7-E275-A233-0C65-576BAECDA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6F91C-C740-6B19-E7DA-F3AF04491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066F9-4550-E3F8-8785-2889F74A0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A669D-B810-BCB0-F6D7-750289AD8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4577-FFEA-456B-A51B-16E703B8772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95C12-F11A-2DDC-E661-6629E4FFF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F0D05-E665-5B79-6C44-5A542E105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C38-A60F-48AB-A57A-33AB08A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4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56864-0EB8-C827-9C62-7DC1328A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046B8-7B21-B6C3-EFB4-E310D2BD8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7ABE1-50ED-CF82-193F-158DDD61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CA6B8-A3CF-7E75-686A-9E457392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04577-FFEA-456B-A51B-16E703B8772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C5A29-43B9-1C57-C898-D949A959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A5E7E-9F9D-6DE2-4BEE-690CFD80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BBC38-A60F-48AB-A57A-33AB08A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93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DC5F3B-B083-41FE-B3C7-AA43E43B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55F2E-88A3-9270-9410-7C1AD7328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6C0EF-512A-4511-F818-B7F48CEFE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04577-FFEA-456B-A51B-16E703B8772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6F6A4-1199-4D62-50FB-FB63EC697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3D63A-FD02-22FD-996B-0595730E2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BBC38-A60F-48AB-A57A-33AB08A08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66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lg-ulb/creditcardfraud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A34F21-6F2C-C3C5-C807-8DAAAB5B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30" y="0"/>
            <a:ext cx="122008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F5C50F-DBEE-2FE0-04DB-438548CD3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2811"/>
            <a:ext cx="9144000" cy="1791093"/>
          </a:xfrm>
        </p:spPr>
        <p:txBody>
          <a:bodyPr>
            <a:normAutofit/>
          </a:bodyPr>
          <a:lstStyle/>
          <a:p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ook Antiqua" panose="02040602050305030304" pitchFamily="18" charset="0"/>
              </a:rPr>
              <a:t>Credit Card Fraud Detection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49E8D-F4F4-A98E-0542-912DB6E99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4037"/>
            <a:ext cx="9144000" cy="883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Prajkta Chodankar</a:t>
            </a:r>
          </a:p>
          <a:p>
            <a:r>
              <a:rPr lang="en-US" dirty="0">
                <a:solidFill>
                  <a:schemeClr val="bg1"/>
                </a:solidFill>
              </a:rPr>
              <a:t>22/04/2025</a:t>
            </a:r>
          </a:p>
        </p:txBody>
      </p:sp>
    </p:spTree>
    <p:extLst>
      <p:ext uri="{BB962C8B-B14F-4D97-AF65-F5344CB8AC3E}">
        <p14:creationId xmlns:p14="http://schemas.microsoft.com/office/powerpoint/2010/main" val="55012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43820-0C45-E995-6EED-BD107B56E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6F9080-A1C3-D925-0BA8-C741B064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30" y="0"/>
            <a:ext cx="122008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6CFFAB-7227-DC8A-9A27-0B14673DC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972" y="322767"/>
            <a:ext cx="9144000" cy="8837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Book Antiqua" panose="02040602050305030304" pitchFamily="18" charset="0"/>
              </a:rPr>
              <a:t>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54B8F-97F9-DE95-AAE0-A224C2C46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972" y="1776953"/>
            <a:ext cx="6281394" cy="2980047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C</a:t>
            </a:r>
            <a:r>
              <a:rPr lang="en-US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redit card threat is a growing financial threat globally.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Early detection is essential to prevent significant losses.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Build a model that accurately identifies fraudulent transactions.</a:t>
            </a:r>
          </a:p>
        </p:txBody>
      </p:sp>
    </p:spTree>
    <p:extLst>
      <p:ext uri="{BB962C8B-B14F-4D97-AF65-F5344CB8AC3E}">
        <p14:creationId xmlns:p14="http://schemas.microsoft.com/office/powerpoint/2010/main" val="2645552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ACE15-83E2-8062-C3B8-AE181FCC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41BD41-6AE1-7254-9906-BF8B5EFB8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860" y="0"/>
            <a:ext cx="1220086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0B9488-61BD-2C91-E2FC-0F9C07A6C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824" y="188589"/>
            <a:ext cx="9144000" cy="8837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Book Antiqua" panose="02040602050305030304" pitchFamily="18" charset="0"/>
              </a:rPr>
              <a:t>Data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DFF00-09D3-3ADA-681A-122322ED0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5824" y="1623561"/>
            <a:ext cx="8457141" cy="4603969"/>
          </a:xfrm>
        </p:spPr>
        <p:txBody>
          <a:bodyPr>
            <a:normAutofit fontScale="92500" lnSpcReduction="20000"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Book Antiqua" panose="02040602050305030304" pitchFamily="18" charset="0"/>
              </a:rPr>
              <a:t>Source : Kaggle(</a:t>
            </a:r>
            <a:r>
              <a:rPr lang="en-US" sz="2600" b="0" i="0" u="sng" dirty="0">
                <a:solidFill>
                  <a:schemeClr val="bg1"/>
                </a:solidFill>
                <a:effectLst/>
                <a:latin typeface="system-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https://www.kaggle.com/datasets/mlg-ulb/creditcardfraud</a:t>
            </a:r>
            <a:r>
              <a:rPr lang="en-US" sz="2600" dirty="0">
                <a:solidFill>
                  <a:schemeClr val="bg1"/>
                </a:solidFill>
                <a:latin typeface="Book Antiqua" panose="02040602050305030304" pitchFamily="18" charset="0"/>
              </a:rPr>
              <a:t>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bg1"/>
                </a:solidFill>
                <a:latin typeface="Book Antiqua" panose="02040602050305030304" pitchFamily="18" charset="0"/>
              </a:rPr>
              <a:t>Size : </a:t>
            </a:r>
            <a:r>
              <a:rPr lang="en-US" sz="2600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284807 rows and 31 columns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sz="2600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Features 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Amount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V1 to V28(masked data, client’s sensitive information is not leaked)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Class(</a:t>
            </a:r>
            <a:r>
              <a:rPr lang="en-US" sz="2200" dirty="0">
                <a:solidFill>
                  <a:schemeClr val="bg1"/>
                </a:solidFill>
                <a:latin typeface="Book Antiqua" panose="02040602050305030304" pitchFamily="18" charset="0"/>
              </a:rPr>
              <a:t>fraud or not)</a:t>
            </a:r>
          </a:p>
          <a:p>
            <a:pPr lvl="1" algn="l"/>
            <a:endParaRPr lang="en-US" sz="2600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Highly imbalanced dataset (fraud cases are only ~0.172%)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63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01644-F3E9-D3E0-AEE1-52C577EB4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32BB0B-9F44-0397-0948-D07EEA600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28923" cy="7323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842961-6E0B-7ECC-F93C-CE071AC19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3852" y="233875"/>
            <a:ext cx="9791307" cy="8837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Book Antiqua" panose="02040602050305030304" pitchFamily="18" charset="0"/>
              </a:rPr>
              <a:t>Data Preprocessing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1E390-4C64-A8FA-BF26-6B7C5AD05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3852" y="1568586"/>
            <a:ext cx="8020878" cy="4862031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Check for missing values - No null values found in the dataset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There were 1081 duplicated records, so these records  are dropped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Split data into training and test sets(70% for training and 30% for testing)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There was imbalance in Target column categories, so  to overcome that, SMOTE(Synthetic Minority Over-sampling Technique) was applied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989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085F0-21F6-49A0-AEBA-382731B90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5A226A-142B-8B33-E15E-1A59E2DEB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28923" cy="7323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275ABE-D011-6E8A-8FAA-BBE44797E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061" y="317564"/>
            <a:ext cx="9791307" cy="8837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Book Antiqua" panose="02040602050305030304" pitchFamily="18" charset="0"/>
              </a:rPr>
              <a:t>Exploratory Data Analysis (EDA)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A6A38-D891-51D9-43B9-F17DAA880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061" y="1678405"/>
            <a:ext cx="8020878" cy="4862031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Plotted fraud vs. non-fraud distribution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Correlation heatmap to check correlation between numeric columns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Distribution of transaction amount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Distribution of transaction time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84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495C6-F08F-6540-94FB-0FF507397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219718-A059-BD7F-7BEB-1B8FF74B8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28923" cy="7323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B5644A-D317-6B16-48A2-B97F71AAC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061" y="440363"/>
            <a:ext cx="9791307" cy="8837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Book Antiqua" panose="02040602050305030304" pitchFamily="18" charset="0"/>
              </a:rPr>
              <a:t>Model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BD067-76F3-D1BA-CFD9-2F68CA0D8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061" y="1764487"/>
            <a:ext cx="8020878" cy="4862031"/>
          </a:xfrm>
        </p:spPr>
        <p:txBody>
          <a:bodyPr>
            <a:no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Tried multiple classification models:</a:t>
            </a:r>
          </a:p>
          <a:p>
            <a:pPr algn="l"/>
            <a:endParaRPr lang="en-US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Logistic Regression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2.   K-Nearest Neighbors</a:t>
            </a: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3.   Decision Tree</a:t>
            </a:r>
          </a:p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4.   Random Forest</a:t>
            </a:r>
          </a:p>
          <a:p>
            <a:pPr marL="457200" indent="-457200" algn="l">
              <a:buAutoNum type="arabicPeriod" startAt="5"/>
            </a:pPr>
            <a:r>
              <a:rPr lang="en-US" dirty="0" err="1">
                <a:solidFill>
                  <a:schemeClr val="bg1"/>
                </a:solidFill>
                <a:latin typeface="Book Antiqua" panose="02040602050305030304" pitchFamily="18" charset="0"/>
              </a:rPr>
              <a:t>Adaboost</a:t>
            </a:r>
            <a:endParaRPr lang="en-US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pPr marL="457200" indent="-457200" algn="l">
              <a:buAutoNum type="arabicPeriod" startAt="5"/>
            </a:pPr>
            <a:r>
              <a:rPr lang="en-US" dirty="0" err="1">
                <a:solidFill>
                  <a:schemeClr val="bg1"/>
                </a:solidFill>
                <a:latin typeface="Book Antiqua" panose="02040602050305030304" pitchFamily="18" charset="0"/>
              </a:rPr>
              <a:t>XGBoost</a:t>
            </a:r>
            <a:endParaRPr lang="en-US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08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569E7-F016-0EBE-7391-BF7A77155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F6691D-04B5-A60A-9302-C63E2F960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28923" cy="7323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4F4955-9A77-06E7-D18D-246C3879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061" y="361828"/>
            <a:ext cx="9791307" cy="8837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Book Antiqua" panose="02040602050305030304" pitchFamily="18" charset="0"/>
              </a:rPr>
              <a:t>Best Model &amp; Why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F6C3E-CD2C-8227-6F41-69FAC9A0C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061" y="1634141"/>
            <a:ext cx="8020878" cy="4862031"/>
          </a:xfrm>
        </p:spPr>
        <p:txBody>
          <a:bodyPr>
            <a:no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Selected model : KNN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Accuracy : 99.4%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ook Antiqua" panose="02040602050305030304" pitchFamily="18" charset="0"/>
              </a:rPr>
              <a:t>F1-score : 81%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Robust to overfitting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Good performance on both classes</a:t>
            </a:r>
          </a:p>
        </p:txBody>
      </p:sp>
    </p:spTree>
    <p:extLst>
      <p:ext uri="{BB962C8B-B14F-4D97-AF65-F5344CB8AC3E}">
        <p14:creationId xmlns:p14="http://schemas.microsoft.com/office/powerpoint/2010/main" val="318153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0A0DA-820E-03A1-9B09-F41AC8975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279366-5A6F-B169-7CDC-FF8376432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028923" cy="7323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FADD26-FB73-8CD5-AF1C-8ACF013A8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061" y="461219"/>
            <a:ext cx="9791307" cy="88376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Book Antiqua" panose="02040602050305030304" pitchFamily="18" charset="0"/>
              </a:rPr>
              <a:t> 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6E66F6-EF37-6EAE-0B92-611D44BDA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061" y="1903198"/>
            <a:ext cx="8020878" cy="4862031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Built an effective fraud detection model using ML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0" i="0" dirty="0"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Can significantly support anti-fraud operations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Achieved High Accuracy</a:t>
            </a:r>
          </a:p>
        </p:txBody>
      </p:sp>
    </p:spTree>
    <p:extLst>
      <p:ext uri="{BB962C8B-B14F-4D97-AF65-F5344CB8AC3E}">
        <p14:creationId xmlns:p14="http://schemas.microsoft.com/office/powerpoint/2010/main" val="514205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259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Book Antiqua</vt:lpstr>
      <vt:lpstr>Calibri</vt:lpstr>
      <vt:lpstr>Calibri Light</vt:lpstr>
      <vt:lpstr>system-ui</vt:lpstr>
      <vt:lpstr>Wingdings</vt:lpstr>
      <vt:lpstr>Office Theme</vt:lpstr>
      <vt:lpstr>Credit Card Fraud Detection using Machine Learning</vt:lpstr>
      <vt:lpstr>Objective</vt:lpstr>
      <vt:lpstr>Data Overview</vt:lpstr>
      <vt:lpstr>Data Preprocessing</vt:lpstr>
      <vt:lpstr>Exploratory Data Analysis (EDA)</vt:lpstr>
      <vt:lpstr>Model Selection</vt:lpstr>
      <vt:lpstr>Best Model &amp; Why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Prajkta Chodankar</dc:creator>
  <cp:lastModifiedBy>Prajkta Chodankar</cp:lastModifiedBy>
  <cp:revision>23</cp:revision>
  <dcterms:created xsi:type="dcterms:W3CDTF">2025-04-21T19:04:33Z</dcterms:created>
  <dcterms:modified xsi:type="dcterms:W3CDTF">2025-04-22T05:52:34Z</dcterms:modified>
</cp:coreProperties>
</file>