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7/6/2020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7/6/2020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7/6/2020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A8153-CEEB-458F-977C-019E7ABFD2A4}"/>
              </a:ext>
            </a:extLst>
          </p:cNvPr>
          <p:cNvSpPr>
            <a:spLocks noGrp="1"/>
          </p:cNvSpPr>
          <p:nvPr>
            <p:ph type="ctrTitle"/>
          </p:nvPr>
        </p:nvSpPr>
        <p:spPr/>
        <p:txBody>
          <a:bodyPr/>
          <a:lstStyle/>
          <a:p>
            <a:br>
              <a:rPr lang="en-IN" b="1" dirty="0"/>
            </a:br>
            <a:r>
              <a:rPr lang="en-IN" b="1" dirty="0"/>
              <a:t>Location for obtaining a new restaurant in London</a:t>
            </a:r>
          </a:p>
        </p:txBody>
      </p:sp>
    </p:spTree>
    <p:extLst>
      <p:ext uri="{BB962C8B-B14F-4D97-AF65-F5344CB8AC3E}">
        <p14:creationId xmlns:p14="http://schemas.microsoft.com/office/powerpoint/2010/main" val="2240565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C15D4-C59C-42FD-9715-D40F22096F64}"/>
              </a:ext>
            </a:extLst>
          </p:cNvPr>
          <p:cNvSpPr>
            <a:spLocks noGrp="1"/>
          </p:cNvSpPr>
          <p:nvPr>
            <p:ph type="title"/>
          </p:nvPr>
        </p:nvSpPr>
        <p:spPr/>
        <p:txBody>
          <a:bodyPr/>
          <a:lstStyle/>
          <a:p>
            <a:r>
              <a:rPr lang="en-IN" sz="3200" b="1" dirty="0">
                <a:effectLst/>
                <a:latin typeface="Calibri" panose="020F0502020204030204" pitchFamily="34" charset="0"/>
                <a:ea typeface="Calibri" panose="020F0502020204030204" pitchFamily="34" charset="0"/>
                <a:cs typeface="Times New Roman" panose="02020603050405020304" pitchFamily="18" charset="0"/>
              </a:rPr>
              <a:t>Business Problem</a:t>
            </a:r>
            <a:endParaRPr lang="en-IN" sz="5400" dirty="0"/>
          </a:p>
        </p:txBody>
      </p:sp>
      <p:sp>
        <p:nvSpPr>
          <p:cNvPr id="3" name="Content Placeholder 2">
            <a:extLst>
              <a:ext uri="{FF2B5EF4-FFF2-40B4-BE49-F238E27FC236}">
                <a16:creationId xmlns:a16="http://schemas.microsoft.com/office/drawing/2014/main" id="{D324EDAB-D4BE-4A3F-8FBE-89F4B27CB27E}"/>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Where in London would it be best to open an Italian restaurant.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What is the place that has the most reviews</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what location seems to be the most popular.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Is there a type of restaurant that is more popular than another?</a:t>
            </a:r>
          </a:p>
          <a:p>
            <a:endParaRPr lang="en-IN" dirty="0"/>
          </a:p>
        </p:txBody>
      </p:sp>
    </p:spTree>
    <p:extLst>
      <p:ext uri="{BB962C8B-B14F-4D97-AF65-F5344CB8AC3E}">
        <p14:creationId xmlns:p14="http://schemas.microsoft.com/office/powerpoint/2010/main" val="4051687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7B6A1-BC70-4927-9618-B53D45A88987}"/>
              </a:ext>
            </a:extLst>
          </p:cNvPr>
          <p:cNvSpPr>
            <a:spLocks noGrp="1"/>
          </p:cNvSpPr>
          <p:nvPr>
            <p:ph type="title"/>
          </p:nvPr>
        </p:nvSpPr>
        <p:spPr/>
        <p:txBody>
          <a:bodyPr/>
          <a:lstStyle/>
          <a:p>
            <a:r>
              <a:rPr lang="en-IN" sz="3200" b="1" dirty="0">
                <a:latin typeface="Calibri" panose="020F0502020204030204" pitchFamily="34" charset="0"/>
                <a:cs typeface="Times New Roman" panose="02020603050405020304" pitchFamily="18" charset="0"/>
              </a:rPr>
              <a:t>Data</a:t>
            </a:r>
          </a:p>
        </p:txBody>
      </p:sp>
      <p:sp>
        <p:nvSpPr>
          <p:cNvPr id="3" name="Content Placeholder 2">
            <a:extLst>
              <a:ext uri="{FF2B5EF4-FFF2-40B4-BE49-F238E27FC236}">
                <a16:creationId xmlns:a16="http://schemas.microsoft.com/office/drawing/2014/main" id="{7B21C3D3-FC3A-477B-9890-FDBF661E35AB}"/>
              </a:ext>
            </a:extLst>
          </p:cNvPr>
          <p:cNvSpPr>
            <a:spLocks noGrp="1"/>
          </p:cNvSpPr>
          <p:nvPr>
            <p:ph idx="1"/>
          </p:nvPr>
        </p:nvSpPr>
        <p:spPr/>
        <p:txBody>
          <a:bodyPr>
            <a:normAutofit fontScale="77500" lnSpcReduction="20000"/>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Based on definition of our problem, factors that will influence our decision are: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number of existing restaurants in the neighbourhood (any type of restaurant)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number of and distance to Italian restaurants in the neighbourhood, if any</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distance of neighbourhood from city centre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decided to use regularly spaced grid of locations, centred around city centre, to define our neighbourhoods.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Following data sources will be needed to extract/generate the required information: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Centres of candidate areas will be generated algorithmically and approximate addresses of centres of those areas will be obtained using Google Maps API reverse geocoding</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Number of restaurants and their type and location in every neighbourhood will be obtained using Foursquare API</a:t>
            </a:r>
          </a:p>
        </p:txBody>
      </p:sp>
    </p:spTree>
    <p:extLst>
      <p:ext uri="{BB962C8B-B14F-4D97-AF65-F5344CB8AC3E}">
        <p14:creationId xmlns:p14="http://schemas.microsoft.com/office/powerpoint/2010/main" val="4279914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93DC-98E9-4946-B30B-056DBDBE6EFE}"/>
              </a:ext>
            </a:extLst>
          </p:cNvPr>
          <p:cNvSpPr>
            <a:spLocks noGrp="1"/>
          </p:cNvSpPr>
          <p:nvPr>
            <p:ph type="title"/>
          </p:nvPr>
        </p:nvSpPr>
        <p:spPr/>
        <p:txBody>
          <a:bodyPr/>
          <a:lstStyle/>
          <a:p>
            <a:r>
              <a:rPr lang="en-IN" sz="3200" b="1" dirty="0">
                <a:latin typeface="Calibri" panose="020F0502020204030204" pitchFamily="34"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C14B7207-013C-4726-ABB8-FCB370EA603C}"/>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In this project we will direct our efforts on detecting areas of London that have low restaurant density, particularly those with low number of Italian restaurants. We will limit our analysis to area ~6km around city centre.</a:t>
            </a:r>
          </a:p>
          <a:p>
            <a:pPr lvl="1"/>
            <a:r>
              <a:rPr lang="en-IN" sz="1800" dirty="0">
                <a:effectLst/>
                <a:latin typeface="Calibri" panose="020F0502020204030204" pitchFamily="34" charset="0"/>
                <a:ea typeface="Calibri" panose="020F0502020204030204" pitchFamily="34" charset="0"/>
                <a:cs typeface="Times New Roman" panose="02020603050405020304" pitchFamily="18" charset="0"/>
              </a:rPr>
              <a:t>In first step we have collected the required data: location and type (category) of every restaurant within 6km from London</a:t>
            </a:r>
          </a:p>
          <a:p>
            <a:pPr lvl="1"/>
            <a:r>
              <a:rPr lang="en-IN" sz="1800" dirty="0">
                <a:effectLst/>
                <a:latin typeface="Calibri" panose="020F0502020204030204" pitchFamily="34" charset="0"/>
                <a:ea typeface="Calibri" panose="020F0502020204030204" pitchFamily="34" charset="0"/>
                <a:cs typeface="Times New Roman" panose="02020603050405020304" pitchFamily="18" charset="0"/>
              </a:rPr>
              <a:t>Second step in our analysis will be calculation and exploration of 'restaurant density' across different areas of London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lvl="1"/>
            <a:r>
              <a:rPr lang="en-IN" sz="1800" dirty="0">
                <a:effectLst/>
                <a:latin typeface="Calibri" panose="020F0502020204030204" pitchFamily="34" charset="0"/>
                <a:ea typeface="Calibri" panose="020F0502020204030204" pitchFamily="34" charset="0"/>
                <a:cs typeface="Times New Roman" panose="02020603050405020304" pitchFamily="18" charset="0"/>
              </a:rPr>
              <a:t>In third and final step we will focus on most promising areas and within those create clusters of locations that meet some basic requirements established in discussion with stakeholders</a:t>
            </a:r>
            <a:endParaRPr lang="en-IN" dirty="0"/>
          </a:p>
        </p:txBody>
      </p:sp>
    </p:spTree>
    <p:extLst>
      <p:ext uri="{BB962C8B-B14F-4D97-AF65-F5344CB8AC3E}">
        <p14:creationId xmlns:p14="http://schemas.microsoft.com/office/powerpoint/2010/main" val="371372360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009EC-3987-4BAB-BDAB-8A0F2867AD41}"/>
              </a:ext>
            </a:extLst>
          </p:cNvPr>
          <p:cNvSpPr>
            <a:spLocks noGrp="1"/>
          </p:cNvSpPr>
          <p:nvPr>
            <p:ph type="title"/>
          </p:nvPr>
        </p:nvSpPr>
        <p:spPr/>
        <p:txBody>
          <a:bodyPr/>
          <a:lstStyle/>
          <a:p>
            <a:r>
              <a:rPr lang="en-IN" sz="3200" b="1" dirty="0">
                <a:latin typeface="Calibri" panose="020F0502020204030204" pitchFamily="34" charset="0"/>
                <a:cs typeface="Times New Roman" panose="02020603050405020304" pitchFamily="18" charset="0"/>
              </a:rPr>
              <a:t>Results and Discussion</a:t>
            </a:r>
          </a:p>
        </p:txBody>
      </p:sp>
      <p:sp>
        <p:nvSpPr>
          <p:cNvPr id="3" name="Content Placeholder 2">
            <a:extLst>
              <a:ext uri="{FF2B5EF4-FFF2-40B4-BE49-F238E27FC236}">
                <a16:creationId xmlns:a16="http://schemas.microsoft.com/office/drawing/2014/main" id="{3D045E62-9E04-4DC8-8184-31F8F263BF63}"/>
              </a:ext>
            </a:extLst>
          </p:cNvPr>
          <p:cNvSpPr>
            <a:spLocks noGrp="1"/>
          </p:cNvSpPr>
          <p:nvPr>
            <p:ph idx="1"/>
          </p:nvPr>
        </p:nvSpPr>
        <p:spPr/>
        <p:txBody>
          <a:bodyPr>
            <a:normAutofit fontScale="92500"/>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 results contain the largest number of potential new restaurant locations based on number of and distance to existing venues - both restaurants in general and Italian restaurants particularly. This, of course, does not imply that those zones are actually optimal locations for a new restaurant! Purpose of this analysis was to only provide info on areas close to London but not crowded with existing restaurants (particularly Italian) - it is entirely possible that there is a very good reason for small number of restaurants in any of those areas, reasons which would make them unsuitable for a new restaurant regardless of lack of competition in the area</a:t>
            </a:r>
          </a:p>
          <a:p>
            <a:endParaRPr lang="en-IN" dirty="0">
              <a:latin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Recommended zones should therefore be considered only as a starting point for more detailed analysis which could eventually result in location which has not only no nearby competition but also other factors taken into account and all other relevant conditions met.</a:t>
            </a:r>
          </a:p>
          <a:p>
            <a:endParaRPr lang="en-IN" dirty="0"/>
          </a:p>
        </p:txBody>
      </p:sp>
    </p:spTree>
    <p:extLst>
      <p:ext uri="{BB962C8B-B14F-4D97-AF65-F5344CB8AC3E}">
        <p14:creationId xmlns:p14="http://schemas.microsoft.com/office/powerpoint/2010/main" val="72050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58532-4D39-4855-B5D8-DE046A576BC7}"/>
              </a:ext>
            </a:extLst>
          </p:cNvPr>
          <p:cNvSpPr>
            <a:spLocks noGrp="1"/>
          </p:cNvSpPr>
          <p:nvPr>
            <p:ph type="title"/>
          </p:nvPr>
        </p:nvSpPr>
        <p:spPr/>
        <p:txBody>
          <a:bodyPr/>
          <a:lstStyle/>
          <a:p>
            <a:r>
              <a:rPr lang="en-IN" sz="3200" b="1" dirty="0">
                <a:latin typeface="Calibri" panose="020F0502020204030204" pitchFamily="34"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478FB0A-68F9-40EC-94CA-EC53454F41E8}"/>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Purpose of this project was to identify London areas close to centre with low number of restaurants (particularly Italian restaurants) in order to aid stakeholders in narrowing down the search for optimal location for a new Italian restaurant. By calculating restaurant density distribution from Foursquare data we have first identified general boroughs that justify further analysis, and then generated extensive collection of locations which satisfy some basic requirements regarding existing nearby restaurants. Clustering of those locations was then performed in order to create major zones of interest (containing greatest number of potential locations) and addresses of those zone centres were created to be used as starting points for final exploration by stakeholders.</a:t>
            </a:r>
          </a:p>
        </p:txBody>
      </p:sp>
    </p:spTree>
    <p:extLst>
      <p:ext uri="{BB962C8B-B14F-4D97-AF65-F5344CB8AC3E}">
        <p14:creationId xmlns:p14="http://schemas.microsoft.com/office/powerpoint/2010/main" val="1370181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7AC6EBC-E2E9-4B5A-BAE0-9D74D6CCDB2B}"/>
              </a:ext>
            </a:extLst>
          </p:cNvPr>
          <p:cNvSpPr>
            <a:spLocks noGrp="1"/>
          </p:cNvSpPr>
          <p:nvPr>
            <p:ph type="ctrTitle"/>
          </p:nvPr>
        </p:nvSpPr>
        <p:spPr/>
        <p:txBody>
          <a:bodyPr/>
          <a:lstStyle/>
          <a:p>
            <a:r>
              <a:rPr lang="en-IN" sz="5400" b="1" i="1" dirty="0"/>
              <a:t>Thank You</a:t>
            </a:r>
            <a:br>
              <a:rPr lang="en-IN" sz="5400" b="1" i="1" dirty="0"/>
            </a:br>
            <a:endParaRPr lang="en-IN" dirty="0"/>
          </a:p>
        </p:txBody>
      </p:sp>
    </p:spTree>
    <p:extLst>
      <p:ext uri="{BB962C8B-B14F-4D97-AF65-F5344CB8AC3E}">
        <p14:creationId xmlns:p14="http://schemas.microsoft.com/office/powerpoint/2010/main" val="35457257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Override1.xml><?xml version="1.0" encoding="utf-8"?>
<a:themeOverride xmlns:a="http://schemas.openxmlformats.org/drawingml/2006/main">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themeOverride>
</file>

<file path=docProps/app.xml><?xml version="1.0" encoding="utf-8"?>
<Properties xmlns="http://schemas.openxmlformats.org/officeDocument/2006/extended-properties" xmlns:vt="http://schemas.openxmlformats.org/officeDocument/2006/docPropsVTypes">
  <Template/>
  <TotalTime>19</TotalTime>
  <Words>579</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Ion Boardroom</vt:lpstr>
      <vt:lpstr> Location for obtaining a new restaurant in London</vt:lpstr>
      <vt:lpstr>Business Problem</vt:lpstr>
      <vt:lpstr>Data</vt:lpstr>
      <vt:lpstr>Methodology</vt:lpstr>
      <vt:lpstr>Results and Discussion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Location for obtaining a new restaurant in London</dc:title>
  <dc:creator>PRAJNA</dc:creator>
  <cp:lastModifiedBy>PRAJNA</cp:lastModifiedBy>
  <cp:revision>2</cp:revision>
  <dcterms:created xsi:type="dcterms:W3CDTF">2020-07-06T00:54:28Z</dcterms:created>
  <dcterms:modified xsi:type="dcterms:W3CDTF">2020-07-06T01:14:06Z</dcterms:modified>
</cp:coreProperties>
</file>