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1"/>
  </p:notesMasterIdLst>
  <p:handoutMasterIdLst>
    <p:handoutMasterId r:id="rId12"/>
  </p:handoutMasterIdLst>
  <p:sldIdLst>
    <p:sldId id="312" r:id="rId5"/>
    <p:sldId id="319" r:id="rId6"/>
    <p:sldId id="323" r:id="rId7"/>
    <p:sldId id="322" r:id="rId8"/>
    <p:sldId id="321" r:id="rId9"/>
    <p:sldId id="297"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5388" autoAdjust="0"/>
  </p:normalViewPr>
  <p:slideViewPr>
    <p:cSldViewPr snapToGrid="0" snapToObjects="1">
      <p:cViewPr varScale="1">
        <p:scale>
          <a:sx n="84" d="100"/>
          <a:sy n="84" d="100"/>
        </p:scale>
        <p:origin x="351" y="4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471399" y="810228"/>
            <a:ext cx="11239735" cy="1876178"/>
          </a:xfrm>
        </p:spPr>
        <p:txBody>
          <a:bodyPr anchor="ctr"/>
          <a:lstStyle/>
          <a:p>
            <a:r>
              <a:rPr lang="en-US" dirty="0"/>
              <a:t>GRAPH BASED MOVIE RECOMMENDATION SYSTEM</a:t>
            </a:r>
          </a:p>
        </p:txBody>
      </p:sp>
      <p:sp>
        <p:nvSpPr>
          <p:cNvPr id="4" name="TextBox 3">
            <a:extLst>
              <a:ext uri="{FF2B5EF4-FFF2-40B4-BE49-F238E27FC236}">
                <a16:creationId xmlns:a16="http://schemas.microsoft.com/office/drawing/2014/main" id="{A01DA457-E5D4-3CF9-8D73-95EE9FE51F7A}"/>
              </a:ext>
            </a:extLst>
          </p:cNvPr>
          <p:cNvSpPr txBox="1"/>
          <p:nvPr/>
        </p:nvSpPr>
        <p:spPr>
          <a:xfrm>
            <a:off x="4083564" y="3201820"/>
            <a:ext cx="4713986" cy="1200329"/>
          </a:xfrm>
          <a:prstGeom prst="rect">
            <a:avLst/>
          </a:prstGeom>
          <a:noFill/>
        </p:spPr>
        <p:txBody>
          <a:bodyPr wrap="square" rtlCol="0">
            <a:spAutoFit/>
          </a:bodyPr>
          <a:lstStyle/>
          <a:p>
            <a:r>
              <a:rPr lang="en-IN" dirty="0"/>
              <a:t>Team Members:</a:t>
            </a:r>
          </a:p>
          <a:p>
            <a:pPr marL="342900" indent="-342900">
              <a:buAutoNum type="arabicPeriod"/>
            </a:pPr>
            <a:r>
              <a:rPr lang="en-IN" dirty="0">
                <a:latin typeface="Century Gothic" panose="020B0502020202020204" pitchFamily="34" charset="0"/>
              </a:rPr>
              <a:t>Eshikha Polimetla (B23CS1053)</a:t>
            </a:r>
          </a:p>
          <a:p>
            <a:pPr marL="342900" indent="-342900">
              <a:buAutoNum type="arabicPeriod"/>
            </a:pPr>
            <a:r>
              <a:rPr lang="en-IN" b="0" i="0" dirty="0">
                <a:effectLst/>
                <a:latin typeface="Century Gothic" panose="020B0502020202020204" pitchFamily="34" charset="0"/>
              </a:rPr>
              <a:t>Penmetsa Navyasri (B23CS1052)</a:t>
            </a:r>
          </a:p>
          <a:p>
            <a:pPr marL="342900" indent="-342900">
              <a:buAutoNum type="arabicPeriod"/>
            </a:pPr>
            <a:r>
              <a:rPr lang="en-IN" b="0" i="0" dirty="0">
                <a:effectLst/>
                <a:latin typeface="Century Gothic" panose="020B0502020202020204" pitchFamily="34" charset="0"/>
              </a:rPr>
              <a:t>Prajna Agrawal </a:t>
            </a:r>
            <a:r>
              <a:rPr lang="en-IN" dirty="0">
                <a:latin typeface="Century Gothic" panose="020B0502020202020204" pitchFamily="34" charset="0"/>
              </a:rPr>
              <a:t>(B23CS1054)</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21B4585-07BD-4A64-B094-204260E9C38B}"/>
              </a:ext>
            </a:extLst>
          </p:cNvPr>
          <p:cNvSpPr txBox="1"/>
          <p:nvPr/>
        </p:nvSpPr>
        <p:spPr>
          <a:xfrm>
            <a:off x="761055" y="881688"/>
            <a:ext cx="11660020" cy="1754326"/>
          </a:xfrm>
          <a:prstGeom prst="rect">
            <a:avLst/>
          </a:prstGeom>
          <a:noFill/>
        </p:spPr>
        <p:txBody>
          <a:bodyPr wrap="square" rtlCol="0">
            <a:spAutoFit/>
          </a:bodyPr>
          <a:lstStyle/>
          <a:p>
            <a:r>
              <a:rPr lang="en-IN" b="1" u="sng" dirty="0">
                <a:latin typeface="Arial Black" panose="020B0A04020102020204" pitchFamily="34" charset="0"/>
              </a:rPr>
              <a:t>OBJECTIVE </a:t>
            </a:r>
            <a:r>
              <a:rPr lang="en-IN" b="1" dirty="0">
                <a:latin typeface="Arial Black" panose="020B0A04020102020204" pitchFamily="34" charset="0"/>
              </a:rPr>
              <a:t>:</a:t>
            </a:r>
          </a:p>
          <a:p>
            <a:r>
              <a:rPr lang="en-US" b="0" i="0" dirty="0">
                <a:effectLst/>
              </a:rPr>
              <a:t>The primary objective of the Graph-Based Movie Recommendation System is to provide personalized movie recommendations to users based on their previous viewing history and genre preferences. By using a graph</a:t>
            </a:r>
          </a:p>
          <a:p>
            <a:r>
              <a:rPr lang="en-US" b="0" i="0" dirty="0">
                <a:effectLst/>
              </a:rPr>
              <a:t> structure to represent relationships between users and movies, the system aims to recommend the top </a:t>
            </a:r>
          </a:p>
          <a:p>
            <a:r>
              <a:rPr lang="en-US" b="0" i="0" dirty="0">
                <a:effectLst/>
              </a:rPr>
              <a:t>five rated movies that align with the user's interests.</a:t>
            </a:r>
          </a:p>
          <a:p>
            <a:endParaRPr lang="en-US" dirty="0"/>
          </a:p>
        </p:txBody>
      </p:sp>
      <p:sp>
        <p:nvSpPr>
          <p:cNvPr id="14" name="TextBox 13">
            <a:extLst>
              <a:ext uri="{FF2B5EF4-FFF2-40B4-BE49-F238E27FC236}">
                <a16:creationId xmlns:a16="http://schemas.microsoft.com/office/drawing/2014/main" id="{5DAF17FC-565D-767F-3E8A-041BF09BCAAE}"/>
              </a:ext>
            </a:extLst>
          </p:cNvPr>
          <p:cNvSpPr txBox="1"/>
          <p:nvPr/>
        </p:nvSpPr>
        <p:spPr>
          <a:xfrm>
            <a:off x="261257" y="2887682"/>
            <a:ext cx="8638524" cy="4247317"/>
          </a:xfrm>
          <a:prstGeom prst="rect">
            <a:avLst/>
          </a:prstGeom>
          <a:noFill/>
        </p:spPr>
        <p:txBody>
          <a:bodyPr wrap="square" rtlCol="0">
            <a:spAutoFit/>
          </a:bodyPr>
          <a:lstStyle/>
          <a:p>
            <a:r>
              <a:rPr lang="en-US" b="1" u="sng" dirty="0">
                <a:latin typeface="Arial Black" panose="020B0A04020102020204" pitchFamily="34" charset="0"/>
              </a:rPr>
              <a:t>OVERVIEW OF THE PROJECT </a:t>
            </a:r>
            <a:r>
              <a:rPr lang="en-US" dirty="0"/>
              <a:t>:</a:t>
            </a:r>
          </a:p>
          <a:p>
            <a:r>
              <a:rPr lang="en-US" dirty="0"/>
              <a:t>The project utilizes a bipartite graph to model the interactions between users and movies. </a:t>
            </a:r>
          </a:p>
          <a:p>
            <a:r>
              <a:rPr lang="en-US" dirty="0"/>
              <a:t>In this graph :</a:t>
            </a:r>
          </a:p>
          <a:p>
            <a:r>
              <a:rPr lang="en-US" dirty="0"/>
              <a:t>Vertices represent users and movies. Edges represent the ratings given by users to movies, </a:t>
            </a:r>
          </a:p>
          <a:p>
            <a:r>
              <a:rPr lang="en-US" dirty="0"/>
              <a:t>with weights indicating the rating values.</a:t>
            </a:r>
          </a:p>
          <a:p>
            <a:r>
              <a:rPr lang="en-US" dirty="0"/>
              <a:t>A Bipartite Graph class is implemented to manage relationships between users and movies . </a:t>
            </a:r>
          </a:p>
          <a:p>
            <a:r>
              <a:rPr lang="en-US" dirty="0"/>
              <a:t>It maintains adjacency lists for user-to-movie and movie-to-user mappings, as well as data structures to store total ratings, count of ratings, genres, and titles for each </a:t>
            </a:r>
          </a:p>
          <a:p>
            <a:r>
              <a:rPr lang="en-US" dirty="0"/>
              <a:t>movie.</a:t>
            </a:r>
          </a:p>
          <a:p>
            <a:endParaRPr lang="en-US" dirty="0"/>
          </a:p>
          <a:p>
            <a:endParaRPr lang="en-US" dirty="0"/>
          </a:p>
          <a:p>
            <a:endParaRPr lang="en-US" dirty="0"/>
          </a:p>
        </p:txBody>
      </p:sp>
      <p:pic>
        <p:nvPicPr>
          <p:cNvPr id="19" name="Picture 18">
            <a:extLst>
              <a:ext uri="{FF2B5EF4-FFF2-40B4-BE49-F238E27FC236}">
                <a16:creationId xmlns:a16="http://schemas.microsoft.com/office/drawing/2014/main" id="{DB6D296D-03F1-7056-AFAC-1A4AC4646124}"/>
              </a:ext>
            </a:extLst>
          </p:cNvPr>
          <p:cNvPicPr>
            <a:picLocks noChangeAspect="1"/>
          </p:cNvPicPr>
          <p:nvPr/>
        </p:nvPicPr>
        <p:blipFill>
          <a:blip r:embed="rId3"/>
          <a:stretch>
            <a:fillRect/>
          </a:stretch>
        </p:blipFill>
        <p:spPr>
          <a:xfrm>
            <a:off x="8574157" y="2379072"/>
            <a:ext cx="3261521" cy="3401213"/>
          </a:xfrm>
          <a:prstGeom prst="rect">
            <a:avLst/>
          </a:prstGeom>
        </p:spPr>
      </p:pic>
    </p:spTree>
    <p:extLst>
      <p:ext uri="{BB962C8B-B14F-4D97-AF65-F5344CB8AC3E}">
        <p14:creationId xmlns:p14="http://schemas.microsoft.com/office/powerpoint/2010/main" val="3969996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AA24338-BCF6-7E4E-B3E6-A6E63580A488}"/>
              </a:ext>
            </a:extLst>
          </p:cNvPr>
          <p:cNvSpPr txBox="1"/>
          <p:nvPr/>
        </p:nvSpPr>
        <p:spPr>
          <a:xfrm>
            <a:off x="2964701" y="761053"/>
            <a:ext cx="9070166" cy="4524315"/>
          </a:xfrm>
          <a:prstGeom prst="rect">
            <a:avLst/>
          </a:prstGeom>
          <a:noFill/>
        </p:spPr>
        <p:txBody>
          <a:bodyPr wrap="square" rtlCol="0">
            <a:spAutoFit/>
          </a:bodyPr>
          <a:lstStyle/>
          <a:p>
            <a:r>
              <a:rPr lang="en-US" sz="1800" dirty="0"/>
              <a:t>2. Input Handling: To create the graph with edges that indicate user ratings for different films, the system reads user reviews and movie information from CSV files. </a:t>
            </a:r>
          </a:p>
          <a:p>
            <a:endParaRPr lang="en-US" sz="1800" dirty="0"/>
          </a:p>
          <a:p>
            <a:r>
              <a:rPr lang="en-US" sz="1800" dirty="0"/>
              <a:t>3. Genre Preference Analysis: Using information from previously viewed films, the system determines each user's preferred genre. Genre frequencies from the user's rated films are combined to achieve this .</a:t>
            </a:r>
          </a:p>
          <a:p>
            <a:endParaRPr lang="en-US" sz="1800" dirty="0"/>
          </a:p>
          <a:p>
            <a:r>
              <a:rPr lang="en-US" sz="1800" dirty="0"/>
              <a:t>4. Similarity Calculation: To determine how well a movie's genre profile fits a user's tastes, the system uses cosine similarity. This makes it possible to find films that complement the user's prior preferences. </a:t>
            </a:r>
          </a:p>
          <a:p>
            <a:endParaRPr lang="en-US" sz="1800" dirty="0"/>
          </a:p>
          <a:p>
            <a:r>
              <a:rPr lang="en-US" sz="1800" dirty="0"/>
              <a:t>5. Recommendation Logic: The system ranks films based on their average ratings after identifying comparable films based on genre preferences.</a:t>
            </a:r>
          </a:p>
          <a:p>
            <a:r>
              <a:rPr lang="en-US" sz="1800" dirty="0"/>
              <a:t>And it recommends the top five rated films from this pool of comparable options.</a:t>
            </a:r>
          </a:p>
          <a:p>
            <a:endParaRPr lang="en-US" dirty="0"/>
          </a:p>
          <a:p>
            <a:endParaRPr lang="en-IN" dirty="0"/>
          </a:p>
        </p:txBody>
      </p:sp>
      <p:sp>
        <p:nvSpPr>
          <p:cNvPr id="7" name="TextBox 6">
            <a:extLst>
              <a:ext uri="{FF2B5EF4-FFF2-40B4-BE49-F238E27FC236}">
                <a16:creationId xmlns:a16="http://schemas.microsoft.com/office/drawing/2014/main" id="{A4235081-6B96-605D-01DC-F97974BA1CF5}"/>
              </a:ext>
            </a:extLst>
          </p:cNvPr>
          <p:cNvSpPr txBox="1"/>
          <p:nvPr/>
        </p:nvSpPr>
        <p:spPr>
          <a:xfrm>
            <a:off x="2964701" y="4980924"/>
            <a:ext cx="6514390" cy="1969770"/>
          </a:xfrm>
          <a:prstGeom prst="rect">
            <a:avLst/>
          </a:prstGeom>
          <a:noFill/>
        </p:spPr>
        <p:txBody>
          <a:bodyPr wrap="square" rtlCol="0">
            <a:spAutoFit/>
          </a:bodyPr>
          <a:lstStyle/>
          <a:p>
            <a:r>
              <a:rPr lang="en-US" sz="2400" dirty="0"/>
              <a:t>Datasets Used:</a:t>
            </a:r>
          </a:p>
          <a:p>
            <a:r>
              <a:rPr lang="en-US" sz="1600" u="sng" dirty="0"/>
              <a:t>For Movies- </a:t>
            </a:r>
            <a:r>
              <a:rPr lang="en-US" sz="1600" dirty="0"/>
              <a:t>A data set of 9126 movies each having a unique MovieID,     Movie Title and the Genres.</a:t>
            </a:r>
          </a:p>
          <a:p>
            <a:endParaRPr lang="en-US" sz="1600" dirty="0"/>
          </a:p>
          <a:p>
            <a:r>
              <a:rPr lang="en-US" sz="1600" u="sng" dirty="0"/>
              <a:t>For Rating- </a:t>
            </a:r>
            <a:r>
              <a:rPr lang="en-US" sz="1600" dirty="0"/>
              <a:t>The MovieId and the userId of the user who has rated it and the rating given.</a:t>
            </a:r>
          </a:p>
          <a:p>
            <a:endParaRPr lang="en-IN" dirty="0"/>
          </a:p>
        </p:txBody>
      </p:sp>
      <p:pic>
        <p:nvPicPr>
          <p:cNvPr id="11" name="Picture 10">
            <a:extLst>
              <a:ext uri="{FF2B5EF4-FFF2-40B4-BE49-F238E27FC236}">
                <a16:creationId xmlns:a16="http://schemas.microsoft.com/office/drawing/2014/main" id="{C6C2674B-EDB5-F0A1-0C0A-F018613658F7}"/>
              </a:ext>
            </a:extLst>
          </p:cNvPr>
          <p:cNvPicPr>
            <a:picLocks noChangeAspect="1"/>
          </p:cNvPicPr>
          <p:nvPr/>
        </p:nvPicPr>
        <p:blipFill>
          <a:blip r:embed="rId2"/>
          <a:stretch>
            <a:fillRect/>
          </a:stretch>
        </p:blipFill>
        <p:spPr>
          <a:xfrm>
            <a:off x="9060789" y="4859225"/>
            <a:ext cx="2871847" cy="929122"/>
          </a:xfrm>
          <a:prstGeom prst="rect">
            <a:avLst/>
          </a:prstGeom>
        </p:spPr>
      </p:pic>
      <p:pic>
        <p:nvPicPr>
          <p:cNvPr id="13" name="Picture 12">
            <a:extLst>
              <a:ext uri="{FF2B5EF4-FFF2-40B4-BE49-F238E27FC236}">
                <a16:creationId xmlns:a16="http://schemas.microsoft.com/office/drawing/2014/main" id="{B662E0E4-7A4F-C601-38FB-5C0CACC59A42}"/>
              </a:ext>
            </a:extLst>
          </p:cNvPr>
          <p:cNvPicPr>
            <a:picLocks noChangeAspect="1"/>
          </p:cNvPicPr>
          <p:nvPr/>
        </p:nvPicPr>
        <p:blipFill>
          <a:blip r:embed="rId3"/>
          <a:stretch>
            <a:fillRect/>
          </a:stretch>
        </p:blipFill>
        <p:spPr>
          <a:xfrm>
            <a:off x="9391590" y="5965809"/>
            <a:ext cx="2210244" cy="717934"/>
          </a:xfrm>
          <a:prstGeom prst="rect">
            <a:avLst/>
          </a:prstGeom>
        </p:spPr>
      </p:pic>
    </p:spTree>
    <p:extLst>
      <p:ext uri="{BB962C8B-B14F-4D97-AF65-F5344CB8AC3E}">
        <p14:creationId xmlns:p14="http://schemas.microsoft.com/office/powerpoint/2010/main" val="935139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556591" y="286815"/>
            <a:ext cx="10511627" cy="1012785"/>
          </a:xfrm>
        </p:spPr>
        <p:txBody>
          <a:bodyPr/>
          <a:lstStyle/>
          <a:p>
            <a:r>
              <a:rPr lang="en-US" dirty="0"/>
              <a:t>Algorithms used for implementation</a:t>
            </a:r>
          </a:p>
        </p:txBody>
      </p:sp>
      <p:sp>
        <p:nvSpPr>
          <p:cNvPr id="6" name="Content Placeholder 5">
            <a:extLst>
              <a:ext uri="{FF2B5EF4-FFF2-40B4-BE49-F238E27FC236}">
                <a16:creationId xmlns:a16="http://schemas.microsoft.com/office/drawing/2014/main" id="{EE276167-0FC9-8C23-A3BD-0927D7FD4322}"/>
              </a:ext>
            </a:extLst>
          </p:cNvPr>
          <p:cNvSpPr>
            <a:spLocks noGrp="1"/>
          </p:cNvSpPr>
          <p:nvPr>
            <p:ph sz="quarter" idx="4"/>
          </p:nvPr>
        </p:nvSpPr>
        <p:spPr>
          <a:xfrm>
            <a:off x="543025" y="1214005"/>
            <a:ext cx="11603225" cy="5202424"/>
          </a:xfrm>
        </p:spPr>
        <p:txBody>
          <a:bodyPr>
            <a:normAutofit/>
          </a:bodyPr>
          <a:lstStyle/>
          <a:p>
            <a:pPr marL="342900" indent="-342900">
              <a:buAutoNum type="arabicPeriod"/>
            </a:pPr>
            <a:r>
              <a:rPr lang="en-IN" b="1" dirty="0"/>
              <a:t>Cosine Similarity</a:t>
            </a:r>
            <a:r>
              <a:rPr lang="en-IN" dirty="0"/>
              <a:t>:</a:t>
            </a:r>
          </a:p>
          <a:p>
            <a:pPr marL="0" indent="0">
              <a:buNone/>
            </a:pPr>
            <a:r>
              <a:rPr lang="en-US" dirty="0"/>
              <a:t>The cosine similarity algorithm is used to measure the similarity between the genres of a user's rated movies and the genres of other movies. It calculates how similar the user's genre preferences are to the genres of each movie.</a:t>
            </a:r>
          </a:p>
          <a:p>
            <a:pPr marL="0" indent="0">
              <a:buNone/>
            </a:pPr>
            <a:r>
              <a:rPr lang="en-US" dirty="0"/>
              <a:t>Purpose: This is used in the </a:t>
            </a:r>
            <a:r>
              <a:rPr lang="en-US" b="1" dirty="0"/>
              <a:t>f</a:t>
            </a:r>
            <a:r>
              <a:rPr lang="en-US" dirty="0"/>
              <a:t>indTopSimilarMovies function to rank movies based on how similar their genres are to the genres of the movies rated by the user. The more similar the genre profile of a movie is to the user's genre profile, the higher the cosine similarity score.</a:t>
            </a:r>
          </a:p>
          <a:p>
            <a:pPr marL="0" indent="0">
              <a:buNone/>
            </a:pPr>
            <a:endParaRPr lang="en-IN" dirty="0"/>
          </a:p>
          <a:p>
            <a:pPr marL="0" indent="0">
              <a:buNone/>
            </a:pPr>
            <a:endParaRPr lang="en-IN" dirty="0"/>
          </a:p>
          <a:p>
            <a:pPr marL="0" indent="0">
              <a:buNone/>
            </a:pPr>
            <a:endParaRPr lang="en-IN" dirty="0"/>
          </a:p>
          <a:p>
            <a:pPr marL="0" indent="0">
              <a:buNone/>
            </a:pPr>
            <a:r>
              <a:rPr lang="en-IN" b="1" dirty="0"/>
              <a:t>2. Content Based Collaborative Filtering:</a:t>
            </a:r>
          </a:p>
          <a:p>
            <a:pPr marL="0" indent="0">
              <a:buNone/>
            </a:pPr>
            <a:r>
              <a:rPr lang="en-US" dirty="0"/>
              <a:t>Content collaborative filtering is applied by using movie genres as the key feature to find similarities between movies. The cosineSimilarity() function calculates the similarity between a user's preferred genres and other movies' genres. Movies with similar genre profiles to those the user has rated highly are considered relevant. The findTopSimilarMovies() function ranks movies by their genre similarity to the user's preferences. And, the top-rated similar movies are recommended based on this genre-based similarity.</a:t>
            </a:r>
            <a:endParaRPr lang="en-IN" dirty="0"/>
          </a:p>
          <a:p>
            <a:pPr marL="0" indent="0">
              <a:buNone/>
            </a:pPr>
            <a:endParaRPr lang="en-IN" b="1" dirty="0"/>
          </a:p>
        </p:txBody>
      </p:sp>
      <p:pic>
        <p:nvPicPr>
          <p:cNvPr id="8" name="Picture 7">
            <a:extLst>
              <a:ext uri="{FF2B5EF4-FFF2-40B4-BE49-F238E27FC236}">
                <a16:creationId xmlns:a16="http://schemas.microsoft.com/office/drawing/2014/main" id="{617F1C1E-9736-DBA3-5E6E-E7AE48687549}"/>
              </a:ext>
            </a:extLst>
          </p:cNvPr>
          <p:cNvPicPr>
            <a:picLocks noChangeAspect="1"/>
          </p:cNvPicPr>
          <p:nvPr/>
        </p:nvPicPr>
        <p:blipFill>
          <a:blip r:embed="rId3"/>
          <a:stretch>
            <a:fillRect/>
          </a:stretch>
        </p:blipFill>
        <p:spPr>
          <a:xfrm>
            <a:off x="2705759" y="3289127"/>
            <a:ext cx="6020273" cy="970637"/>
          </a:xfrm>
          <a:prstGeom prst="rect">
            <a:avLst/>
          </a:prstGeom>
        </p:spPr>
      </p:pic>
      <p:sp>
        <p:nvSpPr>
          <p:cNvPr id="12" name="Rectangle 3">
            <a:extLst>
              <a:ext uri="{FF2B5EF4-FFF2-40B4-BE49-F238E27FC236}">
                <a16:creationId xmlns:a16="http://schemas.microsoft.com/office/drawing/2014/main" id="{70BCD7CA-38D0-ECD5-3A07-E601CDD4EA78}"/>
              </a:ext>
            </a:extLst>
          </p:cNvPr>
          <p:cNvSpPr>
            <a:spLocks noChangeArrowheads="1"/>
          </p:cNvSpPr>
          <p:nvPr/>
        </p:nvSpPr>
        <p:spPr bwMode="auto">
          <a:xfrm>
            <a:off x="139781" y="-28538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this code, </a:t>
            </a:r>
            <a:r>
              <a:rPr kumimoji="0" lang="en-US" altLang="en-US" sz="1800" b="1" i="0" u="none" strike="noStrike" cap="none" normalizeH="0" baseline="0" dirty="0">
                <a:ln>
                  <a:noFill/>
                </a:ln>
                <a:solidFill>
                  <a:schemeClr val="tx1"/>
                </a:solidFill>
                <a:effectLst/>
                <a:latin typeface="Arial" panose="020B0604020202020204" pitchFamily="34" charset="0"/>
              </a:rPr>
              <a:t>content-based collaborative filtering</a:t>
            </a:r>
            <a:r>
              <a:rPr kumimoji="0" lang="en-US" altLang="en-US" sz="1800" b="0" i="0" u="none" strike="noStrike" cap="none" normalizeH="0" baseline="0" dirty="0">
                <a:ln>
                  <a:noFill/>
                </a:ln>
                <a:solidFill>
                  <a:schemeClr val="tx1"/>
                </a:solidFill>
                <a:effectLst/>
                <a:latin typeface="Arial" panose="020B0604020202020204" pitchFamily="34" charset="0"/>
              </a:rPr>
              <a:t> is applied by using </a:t>
            </a:r>
            <a:r>
              <a:rPr kumimoji="0" lang="en-US" altLang="en-US" sz="1800" b="1" i="0" u="none" strike="noStrike" cap="none" normalizeH="0" baseline="0" dirty="0">
                <a:ln>
                  <a:noFill/>
                </a:ln>
                <a:solidFill>
                  <a:schemeClr val="tx1"/>
                </a:solidFill>
                <a:effectLst/>
                <a:latin typeface="Arial" panose="020B0604020202020204" pitchFamily="34" charset="0"/>
              </a:rPr>
              <a:t>movie genres</a:t>
            </a:r>
            <a:r>
              <a:rPr kumimoji="0" lang="en-US" altLang="en-US" sz="1800" b="0" i="0" u="none" strike="noStrike" cap="none" normalizeH="0" baseline="0" dirty="0">
                <a:ln>
                  <a:noFill/>
                </a:ln>
                <a:solidFill>
                  <a:schemeClr val="tx1"/>
                </a:solidFill>
                <a:effectLst/>
                <a:latin typeface="Arial" panose="020B0604020202020204" pitchFamily="34" charset="0"/>
              </a:rPr>
              <a:t> as the key feature to find similarities between movies. The </a:t>
            </a:r>
            <a:r>
              <a:rPr kumimoji="0" lang="en-US" altLang="en-US" sz="1000" b="0" i="0" u="none" strike="noStrike" cap="none" normalizeH="0" baseline="0" dirty="0">
                <a:ln>
                  <a:noFill/>
                </a:ln>
                <a:solidFill>
                  <a:schemeClr val="tx1"/>
                </a:solidFill>
                <a:effectLst/>
                <a:latin typeface="Arial Unicode MS"/>
              </a:rPr>
              <a:t>cosineSimilarity()</a:t>
            </a:r>
            <a:r>
              <a:rPr kumimoji="0" lang="en-US" altLang="en-US" sz="500" b="0" i="0" u="none" strike="noStrike" cap="none" normalizeH="0" baseline="0" dirty="0">
                <a:ln>
                  <a:noFill/>
                </a:ln>
                <a:solidFill>
                  <a:schemeClr val="tx1"/>
                </a:solidFill>
                <a:effectLst/>
              </a:rPr>
              <a:t> function calculates the similarity between a user's preferred genres (based on their movie ratings) and other movies' genres. Movies with similar genre profiles to those the user has rated highly are considered relevant. The </a:t>
            </a:r>
            <a:r>
              <a:rPr kumimoji="0" lang="en-US" altLang="en-US" sz="1000" b="0" i="0" u="none" strike="noStrike" cap="none" normalizeH="0" baseline="0" dirty="0">
                <a:ln>
                  <a:noFill/>
                </a:ln>
                <a:solidFill>
                  <a:schemeClr val="tx1"/>
                </a:solidFill>
                <a:effectLst/>
                <a:latin typeface="Arial Unicode MS"/>
              </a:rPr>
              <a:t>findTopSimilarMovies()</a:t>
            </a:r>
            <a:r>
              <a:rPr kumimoji="0" lang="en-US" altLang="en-US" sz="500" b="0" i="0" u="none" strike="noStrike" cap="none" normalizeH="0" baseline="0" dirty="0">
                <a:ln>
                  <a:noFill/>
                </a:ln>
                <a:solidFill>
                  <a:schemeClr val="tx1"/>
                </a:solidFill>
                <a:effectLst/>
              </a:rPr>
              <a:t> function ranks movies by their genre similarity to the user's preferences. Finally, the top-rated similar movies are recommended based on this genre-based similarity.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6213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417811C-0A51-58C7-7ED2-EFD3F42DBE85}"/>
              </a:ext>
            </a:extLst>
          </p:cNvPr>
          <p:cNvSpPr txBox="1"/>
          <p:nvPr/>
        </p:nvSpPr>
        <p:spPr>
          <a:xfrm>
            <a:off x="584989" y="908721"/>
            <a:ext cx="11682738" cy="4462760"/>
          </a:xfrm>
          <a:prstGeom prst="rect">
            <a:avLst/>
          </a:prstGeom>
          <a:noFill/>
        </p:spPr>
        <p:txBody>
          <a:bodyPr wrap="square" rtlCol="0">
            <a:spAutoFit/>
          </a:bodyPr>
          <a:lstStyle/>
          <a:p>
            <a:r>
              <a:rPr lang="en-IN" sz="3200" b="1" dirty="0">
                <a:solidFill>
                  <a:srgbClr val="002060"/>
                </a:solidFill>
                <a:latin typeface="+mj-lt"/>
              </a:rPr>
              <a:t>How Do these Algorithms work Together ?</a:t>
            </a:r>
          </a:p>
          <a:p>
            <a:endParaRPr lang="en-IN" dirty="0"/>
          </a:p>
          <a:p>
            <a:r>
              <a:rPr lang="en-US" dirty="0"/>
              <a:t>Step 1: User’s rated movies are used to calculate the genre frequency vector (getUserGenreFrequencies()).</a:t>
            </a:r>
          </a:p>
          <a:p>
            <a:endParaRPr lang="en-US" dirty="0"/>
          </a:p>
          <a:p>
            <a:r>
              <a:rPr lang="en-US" dirty="0"/>
              <a:t>Step 2: Cosine similarity is computed between the user’s genre profile and each movie’s genre profile (cosineSimilarity()).</a:t>
            </a:r>
          </a:p>
          <a:p>
            <a:endParaRPr lang="en-US" dirty="0"/>
          </a:p>
          <a:p>
            <a:r>
              <a:rPr lang="en-US" dirty="0"/>
              <a:t>Step 3: Movies are ranked based on similarity scores, and top similar movies are selected (findTopSimilarMovies()).</a:t>
            </a:r>
          </a:p>
          <a:p>
            <a:endParaRPr lang="en-US" dirty="0"/>
          </a:p>
          <a:p>
            <a:r>
              <a:rPr lang="en-US" dirty="0"/>
              <a:t>Step 4: For each similar movie, the average rating is computed, and movies are sorted by both similarity and rating (findTopRatedSimilarMovies()).</a:t>
            </a:r>
          </a:p>
          <a:p>
            <a:endParaRPr lang="en-US" dirty="0"/>
          </a:p>
          <a:p>
            <a:r>
              <a:rPr lang="en-US" dirty="0"/>
              <a:t>Step 5: The top 5 recommended movies are displayed to the user.</a:t>
            </a:r>
          </a:p>
          <a:p>
            <a:endParaRPr lang="en-US" dirty="0"/>
          </a:p>
          <a:p>
            <a:r>
              <a:rPr lang="en-US" dirty="0"/>
              <a:t>                                         </a:t>
            </a:r>
            <a:endParaRPr lang="en-IN" dirty="0"/>
          </a:p>
        </p:txBody>
      </p:sp>
    </p:spTree>
    <p:extLst>
      <p:ext uri="{BB962C8B-B14F-4D97-AF65-F5344CB8AC3E}">
        <p14:creationId xmlns:p14="http://schemas.microsoft.com/office/powerpoint/2010/main" val="2498021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82555" y="1508605"/>
            <a:ext cx="5715000" cy="2727709"/>
          </a:xfrm>
        </p:spPr>
        <p:txBody>
          <a:bodyPr/>
          <a:lstStyle/>
          <a:p>
            <a:r>
              <a:rPr lang="en-US" sz="6000" dirty="0"/>
              <a:t>Thank you</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{CF407DEA-1FAE-4907-8611-F6E81D2073D9}tf78438558_win32</Template>
  <TotalTime>65</TotalTime>
  <Words>749</Words>
  <Application>Microsoft Office PowerPoint</Application>
  <PresentationFormat>Widescreen</PresentationFormat>
  <Paragraphs>54</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Black</vt:lpstr>
      <vt:lpstr>Arial Unicode MS</vt:lpstr>
      <vt:lpstr>Calibri</vt:lpstr>
      <vt:lpstr>Century Gothic</vt:lpstr>
      <vt:lpstr>Sabon Next LT</vt:lpstr>
      <vt:lpstr>Custom</vt:lpstr>
      <vt:lpstr>GRAPH BASED MOVIE RECOMMENDATION SYSTEM</vt:lpstr>
      <vt:lpstr>PowerPoint Presentation</vt:lpstr>
      <vt:lpstr>PowerPoint Presentation</vt:lpstr>
      <vt:lpstr>Algorithms used for implementation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Polimetla Eshikha</dc:creator>
  <cp:lastModifiedBy>Polimetla Eshikha</cp:lastModifiedBy>
  <cp:revision>1</cp:revision>
  <dcterms:created xsi:type="dcterms:W3CDTF">2024-11-09T15:58:30Z</dcterms:created>
  <dcterms:modified xsi:type="dcterms:W3CDTF">2024-11-09T17:03:47Z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