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9" r:id="rId3"/>
    <p:sldId id="280"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B24DF4C-8C0F-4ABF-B5CA-65CD6CC41FDF}" type="datetimeFigureOut">
              <a:rPr lang="en-US" smtClean="0"/>
              <a:pPr/>
              <a:t>01-Sep-24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4F324FD-F76F-48B5-83D5-DAA054C9AE0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B24DF4C-8C0F-4ABF-B5CA-65CD6CC41FDF}" type="datetimeFigureOut">
              <a:rPr lang="en-US" smtClean="0"/>
              <a:pPr/>
              <a:t>01-Sep-24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4F324FD-F76F-48B5-83D5-DAA054C9AE0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B24DF4C-8C0F-4ABF-B5CA-65CD6CC41FDF}" type="datetimeFigureOut">
              <a:rPr lang="en-US" smtClean="0"/>
              <a:pPr/>
              <a:t>01-Sep-24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4F324FD-F76F-48B5-83D5-DAA054C9AE0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B24DF4C-8C0F-4ABF-B5CA-65CD6CC41FDF}" type="datetimeFigureOut">
              <a:rPr lang="en-US" smtClean="0"/>
              <a:pPr/>
              <a:t>01-Sep-24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4F324FD-F76F-48B5-83D5-DAA054C9AE0C}"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B24DF4C-8C0F-4ABF-B5CA-65CD6CC41FDF}" type="datetimeFigureOut">
              <a:rPr lang="en-US" smtClean="0"/>
              <a:pPr/>
              <a:t>01-Sep-24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4F324FD-F76F-48B5-83D5-DAA054C9AE0C}"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B24DF4C-8C0F-4ABF-B5CA-65CD6CC41FDF}" type="datetimeFigureOut">
              <a:rPr lang="en-US" smtClean="0"/>
              <a:pPr/>
              <a:t>01-Sep-24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4F324FD-F76F-48B5-83D5-DAA054C9AE0C}"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B24DF4C-8C0F-4ABF-B5CA-65CD6CC41FDF}" type="datetimeFigureOut">
              <a:rPr lang="en-US" smtClean="0"/>
              <a:pPr/>
              <a:t>01-Sep-24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4F324FD-F76F-48B5-83D5-DAA054C9AE0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B24DF4C-8C0F-4ABF-B5CA-65CD6CC41FDF}" type="datetimeFigureOut">
              <a:rPr lang="en-US" smtClean="0"/>
              <a:pPr/>
              <a:t>01-Sep-24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4F324FD-F76F-48B5-83D5-DAA054C9AE0C}"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B24DF4C-8C0F-4ABF-B5CA-65CD6CC41FDF}" type="datetimeFigureOut">
              <a:rPr lang="en-US" smtClean="0"/>
              <a:pPr/>
              <a:t>01-Sep-24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4F324FD-F76F-48B5-83D5-DAA054C9AE0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B24DF4C-8C0F-4ABF-B5CA-65CD6CC41FDF}" type="datetimeFigureOut">
              <a:rPr lang="en-US" smtClean="0"/>
              <a:pPr/>
              <a:t>01-Sep-24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4F324FD-F76F-48B5-83D5-DAA054C9AE0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B24DF4C-8C0F-4ABF-B5CA-65CD6CC41FDF}" type="datetimeFigureOut">
              <a:rPr lang="en-US" smtClean="0"/>
              <a:pPr/>
              <a:t>01-Sep-24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4F324FD-F76F-48B5-83D5-DAA054C9AE0C}"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B24DF4C-8C0F-4ABF-B5CA-65CD6CC41FDF}" type="datetimeFigureOut">
              <a:rPr lang="en-US" smtClean="0"/>
              <a:pPr/>
              <a:t>01-Sep-24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4F324FD-F76F-48B5-83D5-DAA054C9AE0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u="sng" dirty="0" smtClean="0">
                <a:solidFill>
                  <a:schemeClr val="accent5">
                    <a:lumMod val="75000"/>
                  </a:schemeClr>
                </a:solidFill>
                <a:latin typeface="Times New Roman" panose="02020603050405020304" pitchFamily="18" charset="0"/>
                <a:cs typeface="Times New Roman" panose="02020603050405020304" pitchFamily="18" charset="0"/>
              </a:rPr>
              <a:t>DATA ANALYST INTERNSHIP</a:t>
            </a:r>
            <a:endParaRPr lang="en-US" dirty="0"/>
          </a:p>
        </p:txBody>
      </p:sp>
      <p:sp>
        <p:nvSpPr>
          <p:cNvPr id="3" name="Subtitle 2"/>
          <p:cNvSpPr>
            <a:spLocks noGrp="1"/>
          </p:cNvSpPr>
          <p:nvPr>
            <p:ph type="subTitle" idx="1"/>
          </p:nvPr>
        </p:nvSpPr>
        <p:spPr>
          <a:xfrm>
            <a:off x="685800" y="4114799"/>
            <a:ext cx="7772400" cy="1447801"/>
          </a:xfrm>
        </p:spPr>
        <p:txBody>
          <a:bodyPr>
            <a:normAutofit/>
          </a:bodyPr>
          <a:lstStyle/>
          <a:p>
            <a:pPr algn="l"/>
            <a:r>
              <a:rPr lang="en-US" b="1" i="1" dirty="0" smtClean="0">
                <a:latin typeface="Times New Roman" pitchFamily="18" charset="0"/>
                <a:cs typeface="Times New Roman" pitchFamily="18" charset="0"/>
              </a:rPr>
              <a:t>                                                           By,</a:t>
            </a:r>
          </a:p>
          <a:p>
            <a:pPr algn="l"/>
            <a:r>
              <a:rPr lang="en-US" b="1" i="1" dirty="0" smtClean="0">
                <a:latin typeface="Times New Roman" pitchFamily="18" charset="0"/>
                <a:cs typeface="Times New Roman" pitchFamily="18" charset="0"/>
              </a:rPr>
              <a:t>                                                           </a:t>
            </a:r>
            <a:r>
              <a:rPr lang="en-US" b="1" i="1" dirty="0" err="1" smtClean="0">
                <a:latin typeface="Times New Roman" pitchFamily="18" charset="0"/>
                <a:cs typeface="Times New Roman" pitchFamily="18" charset="0"/>
              </a:rPr>
              <a:t>Prajna</a:t>
            </a:r>
            <a:r>
              <a:rPr lang="en-US" b="1" i="1" dirty="0" smtClean="0">
                <a:latin typeface="Times New Roman" pitchFamily="18" charset="0"/>
                <a:cs typeface="Times New Roman" pitchFamily="18" charset="0"/>
              </a:rPr>
              <a:t> I G </a:t>
            </a:r>
            <a:r>
              <a:rPr lang="en-US" b="1" i="1" dirty="0" err="1" smtClean="0">
                <a:latin typeface="Times New Roman" pitchFamily="18" charset="0"/>
                <a:cs typeface="Times New Roman" pitchFamily="18" charset="0"/>
              </a:rPr>
              <a:t>Bhat</a:t>
            </a:r>
            <a:endParaRPr lang="en-US" b="1" i="1" dirty="0">
              <a:latin typeface="Times New Roman" pitchFamily="18" charset="0"/>
              <a:cs typeface="Times New Roman" pitchFamily="18" charset="0"/>
            </a:endParaRPr>
          </a:p>
        </p:txBody>
      </p:sp>
      <p:pic>
        <p:nvPicPr>
          <p:cNvPr id="4" name="Picture 4">
            <a:extLst>
              <a:ext uri="{FF2B5EF4-FFF2-40B4-BE49-F238E27FC236}">
                <a16:creationId xmlns="" xmlns:a16="http://schemas.microsoft.com/office/drawing/2014/main" id="{ECB7970F-1CE2-8A22-89A7-D8A4551297E5}"/>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029200" y="0"/>
            <a:ext cx="4114800" cy="999554"/>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534400" cy="923330"/>
          </a:xfrm>
          <a:prstGeom prst="rect">
            <a:avLst/>
          </a:prstGeom>
        </p:spPr>
        <p:txBody>
          <a:bodyPr wrap="square">
            <a:spAutoFit/>
          </a:bodyPr>
          <a:lstStyle/>
          <a:p>
            <a:r>
              <a:rPr lang="en-US" dirty="0"/>
              <a:t>7. </a:t>
            </a:r>
            <a:r>
              <a:rPr lang="en-US" dirty="0">
                <a:latin typeface="Times New Roman" pitchFamily="18" charset="0"/>
                <a:cs typeface="Times New Roman" pitchFamily="18" charset="0"/>
              </a:rPr>
              <a:t>Group</a:t>
            </a:r>
            <a:r>
              <a:rPr lang="en-US" dirty="0"/>
              <a:t> patients by smoking history and count how many smokers and nonsmokers there are.</a:t>
            </a:r>
            <a:r>
              <a:rPr lang="en-US" dirty="0" smtClean="0"/>
              <a:t> </a:t>
            </a:r>
            <a:br>
              <a:rPr lang="en-US" dirty="0" smtClean="0"/>
            </a:br>
            <a:endParaRPr lang="en-US" dirty="0"/>
          </a:p>
        </p:txBody>
      </p:sp>
      <p:pic>
        <p:nvPicPr>
          <p:cNvPr id="3" name="Picture 2"/>
          <p:cNvPicPr/>
          <p:nvPr/>
        </p:nvPicPr>
        <p:blipFill>
          <a:blip r:embed="rId2"/>
          <a:srcRect/>
          <a:stretch>
            <a:fillRect/>
          </a:stretch>
        </p:blipFill>
        <p:spPr bwMode="auto">
          <a:xfrm>
            <a:off x="838200" y="1219200"/>
            <a:ext cx="6705600" cy="406332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81000"/>
            <a:ext cx="8077200" cy="923330"/>
          </a:xfrm>
          <a:prstGeom prst="rect">
            <a:avLst/>
          </a:prstGeom>
        </p:spPr>
        <p:txBody>
          <a:bodyPr wrap="square">
            <a:spAutoFit/>
          </a:bodyPr>
          <a:lstStyle/>
          <a:p>
            <a:r>
              <a:rPr lang="en-US" dirty="0"/>
              <a:t>8. </a:t>
            </a:r>
            <a:r>
              <a:rPr lang="en-US" dirty="0">
                <a:latin typeface="Times New Roman" pitchFamily="18" charset="0"/>
                <a:cs typeface="Times New Roman" pitchFamily="18" charset="0"/>
              </a:rPr>
              <a:t>Retrieve</a:t>
            </a:r>
            <a:r>
              <a:rPr lang="en-US" dirty="0"/>
              <a:t> the </a:t>
            </a:r>
            <a:r>
              <a:rPr lang="en-US" dirty="0" err="1"/>
              <a:t>Patient_id</a:t>
            </a:r>
            <a:r>
              <a:rPr lang="en-US" dirty="0"/>
              <a:t> of patients who have a BMI greater than the average BMI.</a:t>
            </a:r>
            <a:r>
              <a:rPr lang="en-US" dirty="0" smtClean="0"/>
              <a:t> </a:t>
            </a:r>
            <a:br>
              <a:rPr lang="en-US" dirty="0" smtClean="0"/>
            </a:br>
            <a:endParaRPr lang="en-US" dirty="0"/>
          </a:p>
        </p:txBody>
      </p:sp>
      <p:pic>
        <p:nvPicPr>
          <p:cNvPr id="3" name="Picture 2"/>
          <p:cNvPicPr/>
          <p:nvPr/>
        </p:nvPicPr>
        <p:blipFill>
          <a:blip r:embed="rId2"/>
          <a:srcRect/>
          <a:stretch>
            <a:fillRect/>
          </a:stretch>
        </p:blipFill>
        <p:spPr bwMode="auto">
          <a:xfrm>
            <a:off x="685800" y="1295400"/>
            <a:ext cx="7162800" cy="3962399"/>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1"/>
            <a:ext cx="8229600" cy="923330"/>
          </a:xfrm>
          <a:prstGeom prst="rect">
            <a:avLst/>
          </a:prstGeom>
        </p:spPr>
        <p:txBody>
          <a:bodyPr wrap="square">
            <a:spAutoFit/>
          </a:bodyPr>
          <a:lstStyle/>
          <a:p>
            <a:r>
              <a:rPr lang="en-US" dirty="0"/>
              <a:t>9. </a:t>
            </a:r>
            <a:r>
              <a:rPr lang="en-US" dirty="0">
                <a:latin typeface="Times New Roman" pitchFamily="18" charset="0"/>
                <a:cs typeface="Times New Roman" pitchFamily="18" charset="0"/>
              </a:rPr>
              <a:t>Find</a:t>
            </a:r>
            <a:r>
              <a:rPr lang="en-US" dirty="0"/>
              <a:t> the patient with the highest HbA1c level and the patient with the </a:t>
            </a:r>
            <a:r>
              <a:rPr lang="en-US" dirty="0" smtClean="0"/>
              <a:t>lowest HbA1clevel</a:t>
            </a:r>
            <a:r>
              <a:rPr lang="en-US" dirty="0"/>
              <a:t>.</a:t>
            </a:r>
            <a:r>
              <a:rPr lang="en-US" dirty="0" smtClean="0"/>
              <a:t> </a:t>
            </a:r>
            <a:br>
              <a:rPr lang="en-US" dirty="0" smtClean="0"/>
            </a:br>
            <a:endParaRPr lang="en-US" dirty="0"/>
          </a:p>
        </p:txBody>
      </p:sp>
      <p:pic>
        <p:nvPicPr>
          <p:cNvPr id="3" name="Picture 2"/>
          <p:cNvPicPr/>
          <p:nvPr/>
        </p:nvPicPr>
        <p:blipFill>
          <a:blip r:embed="rId2"/>
          <a:srcRect/>
          <a:stretch>
            <a:fillRect/>
          </a:stretch>
        </p:blipFill>
        <p:spPr bwMode="auto">
          <a:xfrm>
            <a:off x="457200" y="1295400"/>
            <a:ext cx="7086600" cy="381295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04800"/>
            <a:ext cx="8153400" cy="923330"/>
          </a:xfrm>
          <a:prstGeom prst="rect">
            <a:avLst/>
          </a:prstGeom>
        </p:spPr>
        <p:txBody>
          <a:bodyPr wrap="square">
            <a:spAutoFit/>
          </a:bodyPr>
          <a:lstStyle/>
          <a:p>
            <a:r>
              <a:rPr lang="en-US" dirty="0"/>
              <a:t>10. Calculate the age of patients in years (assuming the current date as of now).</a:t>
            </a:r>
            <a:r>
              <a:rPr lang="en-US" dirty="0" smtClean="0"/>
              <a:t> </a:t>
            </a:r>
            <a:br>
              <a:rPr lang="en-US" dirty="0" smtClean="0"/>
            </a:br>
            <a:endParaRPr lang="en-US" dirty="0"/>
          </a:p>
        </p:txBody>
      </p:sp>
      <p:pic>
        <p:nvPicPr>
          <p:cNvPr id="3" name="Picture 2"/>
          <p:cNvPicPr/>
          <p:nvPr/>
        </p:nvPicPr>
        <p:blipFill>
          <a:blip r:embed="rId2"/>
          <a:srcRect/>
          <a:stretch>
            <a:fillRect/>
          </a:stretch>
        </p:blipFill>
        <p:spPr bwMode="auto">
          <a:xfrm>
            <a:off x="609600" y="1447801"/>
            <a:ext cx="7543800" cy="3581399"/>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8077200" cy="646331"/>
          </a:xfrm>
          <a:prstGeom prst="rect">
            <a:avLst/>
          </a:prstGeom>
        </p:spPr>
        <p:txBody>
          <a:bodyPr wrap="square">
            <a:spAutoFit/>
          </a:bodyPr>
          <a:lstStyle/>
          <a:p>
            <a:r>
              <a:rPr lang="en-US" dirty="0"/>
              <a:t>11. Rank patients by blood glucose level within each gender group.</a:t>
            </a:r>
            <a:r>
              <a:rPr lang="en-US" dirty="0" smtClean="0"/>
              <a:t> </a:t>
            </a:r>
            <a:br>
              <a:rPr lang="en-US" dirty="0" smtClean="0"/>
            </a:br>
            <a:endParaRPr lang="en-US" dirty="0"/>
          </a:p>
        </p:txBody>
      </p:sp>
      <p:pic>
        <p:nvPicPr>
          <p:cNvPr id="3" name="Picture 2"/>
          <p:cNvPicPr/>
          <p:nvPr/>
        </p:nvPicPr>
        <p:blipFill>
          <a:blip r:embed="rId2"/>
          <a:srcRect/>
          <a:stretch>
            <a:fillRect/>
          </a:stretch>
        </p:blipFill>
        <p:spPr bwMode="auto">
          <a:xfrm>
            <a:off x="609600" y="1295400"/>
            <a:ext cx="6934200" cy="3689253"/>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8458200" cy="923330"/>
          </a:xfrm>
          <a:prstGeom prst="rect">
            <a:avLst/>
          </a:prstGeom>
        </p:spPr>
        <p:txBody>
          <a:bodyPr wrap="square">
            <a:spAutoFit/>
          </a:bodyPr>
          <a:lstStyle/>
          <a:p>
            <a:r>
              <a:rPr lang="en-US" dirty="0"/>
              <a:t>12. </a:t>
            </a:r>
            <a:r>
              <a:rPr lang="en-US" dirty="0">
                <a:latin typeface="Times New Roman" pitchFamily="18" charset="0"/>
                <a:cs typeface="Times New Roman" pitchFamily="18" charset="0"/>
              </a:rPr>
              <a:t>Update</a:t>
            </a:r>
            <a:r>
              <a:rPr lang="en-US" dirty="0"/>
              <a:t> the smoking history of patients who are older than 40 to "Ex-smoker."</a:t>
            </a:r>
            <a:r>
              <a:rPr lang="en-US" dirty="0" smtClean="0"/>
              <a:t> </a:t>
            </a:r>
            <a:br>
              <a:rPr lang="en-US" dirty="0" smtClean="0"/>
            </a:br>
            <a:endParaRPr lang="en-US" dirty="0"/>
          </a:p>
        </p:txBody>
      </p:sp>
      <p:pic>
        <p:nvPicPr>
          <p:cNvPr id="3" name="Picture 2"/>
          <p:cNvPicPr/>
          <p:nvPr/>
        </p:nvPicPr>
        <p:blipFill>
          <a:blip r:embed="rId2"/>
          <a:srcRect/>
          <a:stretch>
            <a:fillRect/>
          </a:stretch>
        </p:blipFill>
        <p:spPr bwMode="auto">
          <a:xfrm>
            <a:off x="685800" y="1447800"/>
            <a:ext cx="7315200" cy="3265183"/>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7924800" cy="646331"/>
          </a:xfrm>
          <a:prstGeom prst="rect">
            <a:avLst/>
          </a:prstGeom>
        </p:spPr>
        <p:txBody>
          <a:bodyPr wrap="square">
            <a:spAutoFit/>
          </a:bodyPr>
          <a:lstStyle/>
          <a:p>
            <a:r>
              <a:rPr lang="en-US" dirty="0"/>
              <a:t>13. </a:t>
            </a:r>
            <a:r>
              <a:rPr lang="en-US" dirty="0">
                <a:latin typeface="Times New Roman" pitchFamily="18" charset="0"/>
                <a:cs typeface="Times New Roman" pitchFamily="18" charset="0"/>
              </a:rPr>
              <a:t>Insert</a:t>
            </a:r>
            <a:r>
              <a:rPr lang="en-US" dirty="0"/>
              <a:t> a new patient into the database with sample data.</a:t>
            </a:r>
            <a:r>
              <a:rPr lang="en-US" dirty="0" smtClean="0"/>
              <a:t> </a:t>
            </a:r>
            <a:br>
              <a:rPr lang="en-US" dirty="0" smtClean="0"/>
            </a:br>
            <a:endParaRPr lang="en-US" dirty="0"/>
          </a:p>
        </p:txBody>
      </p:sp>
      <p:pic>
        <p:nvPicPr>
          <p:cNvPr id="3" name="Picture 2"/>
          <p:cNvPicPr/>
          <p:nvPr/>
        </p:nvPicPr>
        <p:blipFill>
          <a:blip r:embed="rId2"/>
          <a:srcRect/>
          <a:stretch>
            <a:fillRect/>
          </a:stretch>
        </p:blipFill>
        <p:spPr bwMode="auto">
          <a:xfrm>
            <a:off x="685800" y="1295400"/>
            <a:ext cx="7391400" cy="34290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81000"/>
            <a:ext cx="8305800" cy="646331"/>
          </a:xfrm>
          <a:prstGeom prst="rect">
            <a:avLst/>
          </a:prstGeom>
        </p:spPr>
        <p:txBody>
          <a:bodyPr wrap="square">
            <a:spAutoFit/>
          </a:bodyPr>
          <a:lstStyle/>
          <a:p>
            <a:r>
              <a:rPr lang="en-US" dirty="0">
                <a:latin typeface="Times New Roman" pitchFamily="18" charset="0"/>
                <a:cs typeface="Times New Roman" pitchFamily="18" charset="0"/>
              </a:rPr>
              <a:t>14. Delete all patients with heart disease from the database.</a:t>
            </a: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pic>
        <p:nvPicPr>
          <p:cNvPr id="3" name="Picture 2"/>
          <p:cNvPicPr/>
          <p:nvPr/>
        </p:nvPicPr>
        <p:blipFill>
          <a:blip r:embed="rId2"/>
          <a:srcRect/>
          <a:stretch>
            <a:fillRect/>
          </a:stretch>
        </p:blipFill>
        <p:spPr bwMode="auto">
          <a:xfrm>
            <a:off x="533400" y="1143000"/>
            <a:ext cx="7010400" cy="3474033"/>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57200"/>
            <a:ext cx="8305800" cy="923330"/>
          </a:xfrm>
          <a:prstGeom prst="rect">
            <a:avLst/>
          </a:prstGeom>
        </p:spPr>
        <p:txBody>
          <a:bodyPr wrap="square">
            <a:spAutoFit/>
          </a:bodyPr>
          <a:lstStyle/>
          <a:p>
            <a:r>
              <a:rPr lang="en-US" dirty="0"/>
              <a:t>15. Find patients who have hypertension but not diabetes using the EXCEPT </a:t>
            </a:r>
            <a:r>
              <a:rPr lang="en-US" dirty="0">
                <a:latin typeface="Times New Roman" pitchFamily="18" charset="0"/>
                <a:cs typeface="Times New Roman" pitchFamily="18" charset="0"/>
              </a:rPr>
              <a:t>operator</a:t>
            </a:r>
            <a:r>
              <a:rPr lang="en-US" dirty="0"/>
              <a:t>.</a:t>
            </a:r>
            <a:r>
              <a:rPr lang="en-US" dirty="0" smtClean="0"/>
              <a:t> </a:t>
            </a:r>
            <a:br>
              <a:rPr lang="en-US" dirty="0" smtClean="0"/>
            </a:br>
            <a:endParaRPr lang="en-US" dirty="0"/>
          </a:p>
        </p:txBody>
      </p:sp>
      <p:pic>
        <p:nvPicPr>
          <p:cNvPr id="3" name="Picture 2"/>
          <p:cNvPicPr/>
          <p:nvPr/>
        </p:nvPicPr>
        <p:blipFill>
          <a:blip r:embed="rId2"/>
          <a:srcRect/>
          <a:stretch>
            <a:fillRect/>
          </a:stretch>
        </p:blipFill>
        <p:spPr bwMode="auto">
          <a:xfrm>
            <a:off x="609600" y="1752600"/>
            <a:ext cx="6934200" cy="3374292"/>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8458200" cy="923330"/>
          </a:xfrm>
          <a:prstGeom prst="rect">
            <a:avLst/>
          </a:prstGeom>
        </p:spPr>
        <p:txBody>
          <a:bodyPr wrap="square">
            <a:spAutoFit/>
          </a:bodyPr>
          <a:lstStyle/>
          <a:p>
            <a:r>
              <a:rPr lang="en-US" dirty="0"/>
              <a:t>16. </a:t>
            </a:r>
            <a:r>
              <a:rPr lang="en-US" dirty="0">
                <a:latin typeface="Times New Roman" pitchFamily="18" charset="0"/>
                <a:cs typeface="Times New Roman" pitchFamily="18" charset="0"/>
              </a:rPr>
              <a:t>Define</a:t>
            </a:r>
            <a:r>
              <a:rPr lang="en-US" dirty="0"/>
              <a:t> a unique constraint on the "</a:t>
            </a:r>
            <a:r>
              <a:rPr lang="en-US" dirty="0" err="1"/>
              <a:t>patient_id</a:t>
            </a:r>
            <a:r>
              <a:rPr lang="en-US" dirty="0"/>
              <a:t>" column to ensure its values are unique</a:t>
            </a:r>
            <a:r>
              <a:rPr lang="en-US" dirty="0" smtClean="0"/>
              <a:t> </a:t>
            </a:r>
            <a:br>
              <a:rPr lang="en-US" dirty="0" smtClean="0"/>
            </a:br>
            <a:endParaRPr lang="en-US" dirty="0"/>
          </a:p>
        </p:txBody>
      </p:sp>
      <p:pic>
        <p:nvPicPr>
          <p:cNvPr id="3" name="Picture 2"/>
          <p:cNvPicPr/>
          <p:nvPr/>
        </p:nvPicPr>
        <p:blipFill>
          <a:blip r:embed="rId2"/>
          <a:srcRect/>
          <a:stretch>
            <a:fillRect/>
          </a:stretch>
        </p:blipFill>
        <p:spPr bwMode="auto">
          <a:xfrm>
            <a:off x="914400" y="1447801"/>
            <a:ext cx="6629400" cy="3765852"/>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latin typeface="Times New Roman" pitchFamily="18" charset="0"/>
                <a:cs typeface="Times New Roman" pitchFamily="18" charset="0"/>
              </a:rPr>
              <a:t>Diabetes, a chronic condition characterized by elevated blood sugar levels, is becoming an increasingly serious global health concern due to its growing prevalence. This condition impacts not only individual well-being but also places considerable strain on healthcare systems, economies, and societies at large. Early detection and timely intervention are essential for managing diabetes and reducing its impact. By identifying individuals at risk before symptoms develop, healthcare providers can take preventive actions, recommend lifestyle changes, and administer treatments to delay or even prevent the onset of the disease.</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objective is to address data-related questions by writing SQL queries to extract and retrieve the required information. The software being utilized is </a:t>
            </a:r>
            <a:r>
              <a:rPr lang="en-US" sz="2000" dirty="0" err="1" smtClean="0">
                <a:latin typeface="Times New Roman" pitchFamily="18" charset="0"/>
                <a:cs typeface="Times New Roman" pitchFamily="18" charset="0"/>
              </a:rPr>
              <a:t>MySQL</a:t>
            </a:r>
            <a:r>
              <a:rPr lang="en-US" sz="2000" dirty="0" smtClean="0">
                <a:latin typeface="Times New Roman" pitchFamily="18" charset="0"/>
                <a:cs typeface="Times New Roman" pitchFamily="18" charset="0"/>
              </a:rPr>
              <a:t> version 8.0.</a:t>
            </a:r>
            <a:endParaRPr lang="en-US" sz="20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304800"/>
            <a:ext cx="7924800" cy="646331"/>
          </a:xfrm>
          <a:prstGeom prst="rect">
            <a:avLst/>
          </a:prstGeom>
        </p:spPr>
        <p:txBody>
          <a:bodyPr wrap="square">
            <a:spAutoFit/>
          </a:bodyPr>
          <a:lstStyle/>
          <a:p>
            <a:r>
              <a:rPr lang="en-US" dirty="0">
                <a:latin typeface="Times New Roman" pitchFamily="18" charset="0"/>
                <a:cs typeface="Times New Roman" pitchFamily="18" charset="0"/>
              </a:rPr>
              <a:t>17. Create a view that displays the </a:t>
            </a:r>
            <a:r>
              <a:rPr lang="en-US" dirty="0" err="1">
                <a:latin typeface="Times New Roman" pitchFamily="18" charset="0"/>
                <a:cs typeface="Times New Roman" pitchFamily="18" charset="0"/>
              </a:rPr>
              <a:t>Patient_ids</a:t>
            </a:r>
            <a:r>
              <a:rPr lang="en-US" dirty="0">
                <a:latin typeface="Times New Roman" pitchFamily="18" charset="0"/>
                <a:cs typeface="Times New Roman" pitchFamily="18" charset="0"/>
              </a:rPr>
              <a:t>, ages, and BMI of patients.</a:t>
            </a:r>
            <a:r>
              <a:rPr lang="en-US" dirty="0" smtClean="0">
                <a:latin typeface="Times New Roman" pitchFamily="18" charset="0"/>
                <a:cs typeface="Times New Roman" pitchFamily="18" charset="0"/>
              </a:rPr>
              <a:t> </a:t>
            </a:r>
            <a:r>
              <a:rPr lang="en-US" dirty="0" smtClean="0"/>
              <a:t/>
            </a:r>
            <a:br>
              <a:rPr lang="en-US" dirty="0" smtClean="0"/>
            </a:br>
            <a:endParaRPr lang="en-US" dirty="0"/>
          </a:p>
        </p:txBody>
      </p:sp>
      <p:pic>
        <p:nvPicPr>
          <p:cNvPr id="3" name="Picture 2"/>
          <p:cNvPicPr/>
          <p:nvPr/>
        </p:nvPicPr>
        <p:blipFill>
          <a:blip r:embed="rId2"/>
          <a:srcRect/>
          <a:stretch>
            <a:fillRect/>
          </a:stretch>
        </p:blipFill>
        <p:spPr bwMode="auto">
          <a:xfrm>
            <a:off x="762000" y="1371600"/>
            <a:ext cx="6934200" cy="4343399"/>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304801"/>
            <a:ext cx="8153400" cy="6647974"/>
          </a:xfrm>
          <a:prstGeom prst="rect">
            <a:avLst/>
          </a:prstGeom>
        </p:spPr>
        <p:txBody>
          <a:bodyPr wrap="square">
            <a:spAutoFit/>
          </a:bodyPr>
          <a:lstStyle/>
          <a:p>
            <a:r>
              <a:rPr lang="en-US" sz="2000" dirty="0">
                <a:latin typeface="Times New Roman" pitchFamily="18" charset="0"/>
                <a:cs typeface="Times New Roman" pitchFamily="18" charset="0"/>
              </a:rPr>
              <a:t>18. Suggest improvements in the database schema to reduce data redundancy </a:t>
            </a:r>
            <a:r>
              <a:rPr lang="en-US" sz="2000" dirty="0" smtClean="0">
                <a:latin typeface="Times New Roman" pitchFamily="18" charset="0"/>
                <a:cs typeface="Times New Roman" pitchFamily="18" charset="0"/>
              </a:rPr>
              <a:t>and improve </a:t>
            </a:r>
            <a:r>
              <a:rPr lang="en-US" sz="2000" dirty="0">
                <a:latin typeface="Times New Roman" pitchFamily="18" charset="0"/>
                <a:cs typeface="Times New Roman" pitchFamily="18" charset="0"/>
              </a:rPr>
              <a:t>data integrity.</a:t>
            </a:r>
            <a:r>
              <a:rPr lang="en-US" sz="2000" dirty="0" smtClean="0">
                <a:latin typeface="Times New Roman" pitchFamily="18" charset="0"/>
                <a:cs typeface="Times New Roman" pitchFamily="18" charset="0"/>
              </a:rPr>
              <a:t> </a:t>
            </a:r>
          </a:p>
          <a:p>
            <a:r>
              <a:rPr lang="en-US" sz="1600" dirty="0">
                <a:latin typeface="Times New Roman" pitchFamily="18" charset="0"/>
                <a:cs typeface="Times New Roman" pitchFamily="18" charset="0"/>
              </a:rPr>
              <a:t>To optimize your database schema, consider the following improvements:</a:t>
            </a:r>
          </a:p>
          <a:p>
            <a:r>
              <a:rPr lang="en-US" sz="1400" dirty="0">
                <a:latin typeface="Times New Roman" pitchFamily="18" charset="0"/>
                <a:cs typeface="Times New Roman" pitchFamily="18" charset="0"/>
              </a:rPr>
              <a:t> </a:t>
            </a:r>
          </a:p>
          <a:p>
            <a:r>
              <a:rPr lang="en-US" sz="1600" dirty="0">
                <a:latin typeface="Times New Roman" pitchFamily="18" charset="0"/>
                <a:cs typeface="Times New Roman" pitchFamily="18" charset="0"/>
              </a:rPr>
              <a:t>1.</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Normalization</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Ensure your database is normalized to at least the Third Normal Form (3NF). This process involves organizing data into logical groupings to minimize redundancy and reduce data duplication.</a:t>
            </a:r>
          </a:p>
          <a:p>
            <a:r>
              <a:rPr lang="en-US" sz="1600" dirty="0">
                <a:latin typeface="Times New Roman" pitchFamily="18" charset="0"/>
                <a:cs typeface="Times New Roman" pitchFamily="18" charset="0"/>
              </a:rPr>
              <a:t> </a:t>
            </a:r>
          </a:p>
          <a:p>
            <a:r>
              <a:rPr lang="en-US" sz="1600" dirty="0">
                <a:latin typeface="Times New Roman" pitchFamily="18" charset="0"/>
                <a:cs typeface="Times New Roman" pitchFamily="18" charset="0"/>
              </a:rPr>
              <a:t>2.</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Foreign </a:t>
            </a:r>
            <a:r>
              <a:rPr lang="en-US" sz="1600" b="1" dirty="0">
                <a:latin typeface="Times New Roman" pitchFamily="18" charset="0"/>
                <a:cs typeface="Times New Roman" pitchFamily="18" charset="0"/>
              </a:rPr>
              <a:t>Key </a:t>
            </a:r>
            <a:r>
              <a:rPr lang="en-US" sz="1600" b="1" dirty="0" smtClean="0">
                <a:latin typeface="Times New Roman" pitchFamily="18" charset="0"/>
                <a:cs typeface="Times New Roman" pitchFamily="18" charset="0"/>
              </a:rPr>
              <a:t>Usage</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Implement foreign keys to maintain referential integrity between related tables. This ensures that the relationships between data are consistent and valid.</a:t>
            </a:r>
          </a:p>
          <a:p>
            <a:r>
              <a:rPr lang="en-US" sz="1600" dirty="0">
                <a:latin typeface="Times New Roman" pitchFamily="18" charset="0"/>
                <a:cs typeface="Times New Roman" pitchFamily="18" charset="0"/>
              </a:rPr>
              <a:t> </a:t>
            </a:r>
          </a:p>
          <a:p>
            <a:r>
              <a:rPr lang="en-US" sz="1600" dirty="0">
                <a:latin typeface="Times New Roman" pitchFamily="18" charset="0"/>
                <a:cs typeface="Times New Roman" pitchFamily="18" charset="0"/>
              </a:rPr>
              <a:t>3. </a:t>
            </a:r>
            <a:r>
              <a:rPr lang="en-US" sz="1600" b="1" dirty="0" smtClean="0">
                <a:latin typeface="Times New Roman" pitchFamily="18" charset="0"/>
                <a:cs typeface="Times New Roman" pitchFamily="18" charset="0"/>
              </a:rPr>
              <a:t>Elimination </a:t>
            </a:r>
            <a:r>
              <a:rPr lang="en-US" sz="1600" b="1" dirty="0">
                <a:latin typeface="Times New Roman" pitchFamily="18" charset="0"/>
                <a:cs typeface="Times New Roman" pitchFamily="18" charset="0"/>
              </a:rPr>
              <a:t>of Repeating </a:t>
            </a:r>
            <a:r>
              <a:rPr lang="en-US" sz="1600" b="1" dirty="0" smtClean="0">
                <a:latin typeface="Times New Roman" pitchFamily="18" charset="0"/>
                <a:cs typeface="Times New Roman" pitchFamily="18" charset="0"/>
              </a:rPr>
              <a:t>Groups</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Avoid storing multiple values in a single field. Instead, create separate tables for related data. This approach improves flexibility and reduces redundancy.</a:t>
            </a:r>
          </a:p>
          <a:p>
            <a:r>
              <a:rPr lang="en-US" sz="1600" dirty="0">
                <a:latin typeface="Times New Roman" pitchFamily="18" charset="0"/>
                <a:cs typeface="Times New Roman" pitchFamily="18" charset="0"/>
              </a:rPr>
              <a:t> </a:t>
            </a:r>
          </a:p>
          <a:p>
            <a:r>
              <a:rPr lang="en-US" sz="1600" dirty="0">
                <a:latin typeface="Times New Roman" pitchFamily="18" charset="0"/>
                <a:cs typeface="Times New Roman" pitchFamily="18" charset="0"/>
              </a:rPr>
              <a:t>4. </a:t>
            </a:r>
            <a:r>
              <a:rPr lang="en-US" sz="1600" b="1" dirty="0" smtClean="0">
                <a:latin typeface="Times New Roman" pitchFamily="18" charset="0"/>
                <a:cs typeface="Times New Roman" pitchFamily="18" charset="0"/>
              </a:rPr>
              <a:t>Consistent </a:t>
            </a:r>
            <a:r>
              <a:rPr lang="en-US" sz="1600" b="1" dirty="0">
                <a:latin typeface="Times New Roman" pitchFamily="18" charset="0"/>
                <a:cs typeface="Times New Roman" pitchFamily="18" charset="0"/>
              </a:rPr>
              <a:t>Naming </a:t>
            </a:r>
            <a:r>
              <a:rPr lang="en-US" sz="1600" b="1" dirty="0" smtClean="0">
                <a:latin typeface="Times New Roman" pitchFamily="18" charset="0"/>
                <a:cs typeface="Times New Roman" pitchFamily="18" charset="0"/>
              </a:rPr>
              <a:t>Conventions</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Apply consistent and descriptive naming conventions for tables, columns, and relationships. This practice enhances the clarity and maintainability of your schema.</a:t>
            </a:r>
          </a:p>
          <a:p>
            <a:r>
              <a:rPr lang="en-US" sz="1600" dirty="0">
                <a:latin typeface="Times New Roman" pitchFamily="18" charset="0"/>
                <a:cs typeface="Times New Roman" pitchFamily="18" charset="0"/>
              </a:rPr>
              <a:t> </a:t>
            </a:r>
          </a:p>
          <a:p>
            <a:r>
              <a:rPr lang="en-US" sz="1600" dirty="0">
                <a:latin typeface="Times New Roman" pitchFamily="18" charset="0"/>
                <a:cs typeface="Times New Roman" pitchFamily="18" charset="0"/>
              </a:rPr>
              <a:t>By adopting these strategies, you can achieve a more efficient, redundant-free, and well-organized database schema that maintains data integrity.</a:t>
            </a:r>
          </a:p>
          <a:p>
            <a:r>
              <a:rPr lang="en-US" sz="1400" dirty="0"/>
              <a:t> </a:t>
            </a:r>
          </a:p>
          <a:p>
            <a:r>
              <a:rPr lang="en-US" sz="1600" dirty="0"/>
              <a:t> </a:t>
            </a:r>
          </a:p>
          <a:p>
            <a:r>
              <a:rPr lang="en-US" sz="1600" dirty="0"/>
              <a:t> </a:t>
            </a:r>
          </a:p>
          <a:p>
            <a:r>
              <a:rPr lang="en-US" sz="1600" dirty="0" smtClean="0"/>
              <a:t/>
            </a:r>
            <a:br>
              <a:rPr lang="en-US" sz="1600" dirty="0" smtClean="0"/>
            </a:br>
            <a:endParaRPr lang="en-US" sz="1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28600"/>
            <a:ext cx="8077200" cy="984885"/>
          </a:xfrm>
          <a:prstGeom prst="rect">
            <a:avLst/>
          </a:prstGeom>
        </p:spPr>
        <p:txBody>
          <a:bodyPr wrap="square">
            <a:spAutoFit/>
          </a:bodyPr>
          <a:lstStyle/>
          <a:p>
            <a:r>
              <a:rPr lang="en-US" sz="2000" dirty="0">
                <a:latin typeface="Times New Roman" pitchFamily="18" charset="0"/>
                <a:cs typeface="Times New Roman" pitchFamily="18" charset="0"/>
              </a:rPr>
              <a:t>19. Explain how you can optimize the performance of SQL queries on this dataset.</a:t>
            </a:r>
            <a:r>
              <a:rPr lang="en-US" sz="2000" dirty="0" smtClean="0">
                <a:latin typeface="Times New Roman" pitchFamily="18" charset="0"/>
                <a:cs typeface="Times New Roman" pitchFamily="18" charset="0"/>
              </a:rPr>
              <a:t> </a:t>
            </a:r>
            <a:r>
              <a:rPr lang="en-US" dirty="0" smtClean="0"/>
              <a:t/>
            </a:r>
            <a:br>
              <a:rPr lang="en-US" dirty="0" smtClean="0"/>
            </a:br>
            <a:endParaRPr lang="en-US" dirty="0"/>
          </a:p>
        </p:txBody>
      </p:sp>
      <p:sp>
        <p:nvSpPr>
          <p:cNvPr id="3" name="Rectangle 2"/>
          <p:cNvSpPr/>
          <p:nvPr/>
        </p:nvSpPr>
        <p:spPr>
          <a:xfrm>
            <a:off x="609600" y="1066800"/>
            <a:ext cx="7391400" cy="4247317"/>
          </a:xfrm>
          <a:prstGeom prst="rect">
            <a:avLst/>
          </a:prstGeom>
        </p:spPr>
        <p:txBody>
          <a:bodyPr wrap="square">
            <a:spAutoFit/>
          </a:bodyPr>
          <a:lstStyle/>
          <a:p>
            <a:r>
              <a:rPr lang="en-US" dirty="0">
                <a:latin typeface="Times New Roman" pitchFamily="18" charset="0"/>
                <a:cs typeface="Times New Roman" pitchFamily="18" charset="0"/>
              </a:rPr>
              <a:t>1. </a:t>
            </a:r>
            <a:r>
              <a:rPr lang="en-US" b="1" dirty="0">
                <a:latin typeface="Times New Roman" pitchFamily="18" charset="0"/>
                <a:cs typeface="Times New Roman" pitchFamily="18" charset="0"/>
              </a:rPr>
              <a:t>Craft Efficient Queries:</a:t>
            </a:r>
          </a:p>
          <a:p>
            <a:r>
              <a:rPr lang="en-US" dirty="0">
                <a:latin typeface="Times New Roman" pitchFamily="18" charset="0"/>
                <a:cs typeface="Times New Roman" pitchFamily="18" charset="0"/>
              </a:rPr>
              <a:t>   - Avoid using `SELECT ` and instead specify only the columns you need to reduce data retrieval overhead.</a:t>
            </a:r>
          </a:p>
          <a:p>
            <a:r>
              <a:rPr lang="en-US" dirty="0">
                <a:latin typeface="Times New Roman" pitchFamily="18" charset="0"/>
                <a:cs typeface="Times New Roman" pitchFamily="18" charset="0"/>
              </a:rPr>
              <a:t>   - Optimize joins by choosing the appropriate join types (e.g., `INNER JOIN`, `LEFT JOIN`) based on the relationships between tables.</a:t>
            </a:r>
          </a:p>
          <a:p>
            <a:r>
              <a:rPr lang="en-US" dirty="0">
                <a:latin typeface="Times New Roman" pitchFamily="18" charset="0"/>
                <a:cs typeface="Times New Roman" pitchFamily="18" charset="0"/>
              </a:rPr>
              <a:t>   - Enhance execution plans by applying query optimization techniques such as </a:t>
            </a:r>
            <a:r>
              <a:rPr lang="en-US" dirty="0" smtClean="0">
                <a:latin typeface="Times New Roman" pitchFamily="18" charset="0"/>
                <a:cs typeface="Times New Roman" pitchFamily="18" charset="0"/>
              </a:rPr>
              <a:t>sub-queries</a:t>
            </a:r>
            <a:r>
              <a:rPr lang="en-US" dirty="0">
                <a:latin typeface="Times New Roman" pitchFamily="18" charset="0"/>
                <a:cs typeface="Times New Roman" pitchFamily="18" charset="0"/>
              </a:rPr>
              <a:t>, indexes, and query hints (if supported).</a:t>
            </a:r>
          </a:p>
          <a:p>
            <a:r>
              <a:rPr lang="en-US" dirty="0">
                <a:latin typeface="Times New Roman" pitchFamily="18" charset="0"/>
                <a:cs typeface="Times New Roman" pitchFamily="18" charset="0"/>
              </a:rPr>
              <a:t>   - Minimize the use of functions in `WHERE` clauses, as they can sometimes prevent the use of indexes and degrade query performance</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2. </a:t>
            </a:r>
            <a:r>
              <a:rPr lang="en-US" b="1" dirty="0">
                <a:latin typeface="Times New Roman" pitchFamily="18" charset="0"/>
                <a:cs typeface="Times New Roman" pitchFamily="18" charset="0"/>
              </a:rPr>
              <a:t>Select Appropriate Data Types:  </a:t>
            </a:r>
          </a:p>
          <a:p>
            <a:r>
              <a:rPr lang="en-US" dirty="0">
                <a:latin typeface="Times New Roman" pitchFamily="18" charset="0"/>
                <a:cs typeface="Times New Roman" pitchFamily="18" charset="0"/>
              </a:rPr>
              <a:t>   Ensure that each column uses the most suitable data type for its specific purpose. Choosing the right data types can optimize both storage space and query performance. For example, use integers instead of strings for numeric data whenever possible.</a:t>
            </a:r>
          </a:p>
          <a:p>
            <a:endParaRPr lang="en-US"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838200"/>
            <a:ext cx="7924800" cy="3693319"/>
          </a:xfrm>
          <a:prstGeom prst="rect">
            <a:avLst/>
          </a:prstGeom>
        </p:spPr>
        <p:txBody>
          <a:bodyPr wrap="square">
            <a:spAutoFit/>
          </a:bodyPr>
          <a:lstStyle/>
          <a:p>
            <a:r>
              <a:rPr lang="en-US" dirty="0">
                <a:latin typeface="Times New Roman" pitchFamily="18" charset="0"/>
                <a:cs typeface="Times New Roman" pitchFamily="18" charset="0"/>
              </a:rPr>
              <a:t>3. </a:t>
            </a:r>
            <a:r>
              <a:rPr lang="en-US" b="1" dirty="0">
                <a:latin typeface="Times New Roman" pitchFamily="18" charset="0"/>
                <a:cs typeface="Times New Roman" pitchFamily="18" charset="0"/>
              </a:rPr>
              <a:t>Implement Indexes:</a:t>
            </a:r>
          </a:p>
          <a:p>
            <a:r>
              <a:rPr lang="en-US" dirty="0">
                <a:latin typeface="Times New Roman" pitchFamily="18" charset="0"/>
                <a:cs typeface="Times New Roman" pitchFamily="18" charset="0"/>
              </a:rPr>
              <a:t>Index columns that are frequently used in WHERE, ORDER BY, and JOIN clauses. Indexing helps speed up data retrieval by enabling the database engine to quickly locate and access relevant rows.</a:t>
            </a:r>
          </a:p>
          <a:p>
            <a:r>
              <a:rPr lang="en-US" dirty="0">
                <a:latin typeface="Times New Roman" pitchFamily="18" charset="0"/>
                <a:cs typeface="Times New Roman" pitchFamily="18" charset="0"/>
              </a:rPr>
              <a:t>4. </a:t>
            </a:r>
            <a:r>
              <a:rPr lang="en-US" b="1" dirty="0">
                <a:latin typeface="Times New Roman" pitchFamily="18" charset="0"/>
                <a:cs typeface="Times New Roman" pitchFamily="18" charset="0"/>
              </a:rPr>
              <a:t>Normalize the Database:</a:t>
            </a:r>
          </a:p>
          <a:p>
            <a:r>
              <a:rPr lang="en-US" dirty="0">
                <a:latin typeface="Times New Roman" pitchFamily="18" charset="0"/>
                <a:cs typeface="Times New Roman" pitchFamily="18" charset="0"/>
              </a:rPr>
              <a:t>   Normalize your database to minimize data redundancy and enhance query efficiency. Organize data into logical groups to reduce duplication and ensure that updates and inserts maintain data consistency across tables</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5. </a:t>
            </a:r>
            <a:r>
              <a:rPr lang="en-US" b="1" dirty="0" smtClean="0">
                <a:latin typeface="Times New Roman" pitchFamily="18" charset="0"/>
                <a:cs typeface="Times New Roman" pitchFamily="18" charset="0"/>
              </a:rPr>
              <a:t>Analyze and Optimize Query Plans:  </a:t>
            </a:r>
          </a:p>
          <a:p>
            <a:r>
              <a:rPr lang="en-US" dirty="0" smtClean="0">
                <a:latin typeface="Times New Roman" pitchFamily="18" charset="0"/>
                <a:cs typeface="Times New Roman" pitchFamily="18" charset="0"/>
              </a:rPr>
              <a:t>   Regularly review the execution plans of your queries to identify potential bottlenecks. Use tools like `EXPLAIN` or `EXPLAIN PLAN` to understand how the database engine executes your queries, and adjust your indexes, query structure, or database schema as needed to enhance performance.</a:t>
            </a:r>
            <a:endParaRPr lang="en-US"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2286000"/>
            <a:ext cx="5867400" cy="923330"/>
          </a:xfrm>
          <a:prstGeom prst="rect">
            <a:avLst/>
          </a:prstGeom>
          <a:noFill/>
        </p:spPr>
        <p:txBody>
          <a:bodyPr wrap="square" rtlCol="0">
            <a:spAutoFit/>
          </a:bodyPr>
          <a:lstStyle/>
          <a:p>
            <a:r>
              <a:rPr lang="en-US" sz="5400" b="1" dirty="0" smtClean="0">
                <a:latin typeface="Times New Roman" pitchFamily="18" charset="0"/>
                <a:cs typeface="Times New Roman" pitchFamily="18" charset="0"/>
              </a:rPr>
              <a:t>   THANK YOU</a:t>
            </a:r>
            <a:endParaRPr lang="en-US" sz="5400" b="1"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latin typeface="Times New Roman" pitchFamily="18" charset="0"/>
                <a:cs typeface="Times New Roman" pitchFamily="18" charset="0"/>
              </a:rPr>
              <a:t>In this project, we will apply SQL querying and data analysis techniques to explore a comprehensive dataset that includes demographic, clinical, and lifestyle information. The dataset comprises 100,000 records and 11 attributes, including details such as Date of Birth, gender, body mass index (BMI), blood glucose levels, hypertension (blood pressure), smoking history, and more.</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In the following section, we will present questions and corresponding solutions for the assessment.</a:t>
            </a: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OVERVIEW</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1"/>
            <a:ext cx="7467600" cy="646331"/>
          </a:xfrm>
          <a:prstGeom prst="rect">
            <a:avLst/>
          </a:prstGeom>
        </p:spPr>
        <p:txBody>
          <a:bodyPr wrap="square">
            <a:spAutoFit/>
          </a:bodyPr>
          <a:lstStyle/>
          <a:p>
            <a:r>
              <a:rPr lang="en-US" dirty="0" smtClean="0">
                <a:latin typeface="Times New Roman" pitchFamily="18" charset="0"/>
                <a:cs typeface="Times New Roman" pitchFamily="18" charset="0"/>
              </a:rPr>
              <a:t>1.Retrieve </a:t>
            </a:r>
            <a:r>
              <a:rPr lang="en-US" dirty="0">
                <a:latin typeface="Times New Roman" pitchFamily="18" charset="0"/>
                <a:cs typeface="Times New Roman" pitchFamily="18" charset="0"/>
              </a:rPr>
              <a:t>the </a:t>
            </a:r>
            <a:r>
              <a:rPr lang="en-US" dirty="0" err="1">
                <a:latin typeface="Times New Roman" pitchFamily="18" charset="0"/>
                <a:cs typeface="Times New Roman" pitchFamily="18" charset="0"/>
              </a:rPr>
              <a:t>Patient_id</a:t>
            </a:r>
            <a:r>
              <a:rPr lang="en-US" dirty="0">
                <a:latin typeface="Times New Roman" pitchFamily="18" charset="0"/>
                <a:cs typeface="Times New Roman" pitchFamily="18" charset="0"/>
              </a:rPr>
              <a:t> and ages of all patients.</a:t>
            </a: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pic>
        <p:nvPicPr>
          <p:cNvPr id="3" name="Picture 2"/>
          <p:cNvPicPr/>
          <p:nvPr/>
        </p:nvPicPr>
        <p:blipFill>
          <a:blip r:embed="rId2"/>
          <a:srcRect/>
          <a:stretch>
            <a:fillRect/>
          </a:stretch>
        </p:blipFill>
        <p:spPr bwMode="auto">
          <a:xfrm>
            <a:off x="990600" y="1066800"/>
            <a:ext cx="6553200" cy="4477227"/>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1"/>
            <a:ext cx="7239000" cy="646331"/>
          </a:xfrm>
          <a:prstGeom prst="rect">
            <a:avLst/>
          </a:prstGeom>
        </p:spPr>
        <p:txBody>
          <a:bodyPr wrap="square">
            <a:spAutoFit/>
          </a:bodyPr>
          <a:lstStyle/>
          <a:p>
            <a:r>
              <a:rPr lang="en-US" dirty="0" smtClean="0"/>
              <a:t>2.Select </a:t>
            </a:r>
            <a:r>
              <a:rPr lang="en-US" dirty="0"/>
              <a:t>all female patients who are older than 30.</a:t>
            </a:r>
            <a:r>
              <a:rPr lang="en-US" dirty="0" smtClean="0"/>
              <a:t> </a:t>
            </a:r>
            <a:br>
              <a:rPr lang="en-US" dirty="0" smtClean="0"/>
            </a:br>
            <a:endParaRPr lang="en-US" dirty="0"/>
          </a:p>
        </p:txBody>
      </p:sp>
      <p:pic>
        <p:nvPicPr>
          <p:cNvPr id="3" name="Picture 2"/>
          <p:cNvPicPr/>
          <p:nvPr/>
        </p:nvPicPr>
        <p:blipFill>
          <a:blip r:embed="rId2"/>
          <a:srcRect/>
          <a:stretch>
            <a:fillRect/>
          </a:stretch>
        </p:blipFill>
        <p:spPr bwMode="auto">
          <a:xfrm>
            <a:off x="1066800" y="990601"/>
            <a:ext cx="6477000" cy="433767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57201"/>
            <a:ext cx="7848600" cy="646331"/>
          </a:xfrm>
          <a:prstGeom prst="rect">
            <a:avLst/>
          </a:prstGeom>
        </p:spPr>
        <p:txBody>
          <a:bodyPr wrap="square">
            <a:spAutoFit/>
          </a:bodyPr>
          <a:lstStyle/>
          <a:p>
            <a:r>
              <a:rPr lang="en-US" dirty="0"/>
              <a:t>3. Calculate </a:t>
            </a:r>
            <a:r>
              <a:rPr lang="en-US" dirty="0">
                <a:latin typeface="Times New Roman" pitchFamily="18" charset="0"/>
                <a:cs typeface="Times New Roman" pitchFamily="18" charset="0"/>
              </a:rPr>
              <a:t>the</a:t>
            </a:r>
            <a:r>
              <a:rPr lang="en-US" dirty="0"/>
              <a:t> average BMI of patients.</a:t>
            </a:r>
            <a:r>
              <a:rPr lang="en-US" dirty="0" smtClean="0"/>
              <a:t> </a:t>
            </a:r>
            <a:br>
              <a:rPr lang="en-US" dirty="0" smtClean="0"/>
            </a:br>
            <a:endParaRPr lang="en-US" dirty="0"/>
          </a:p>
        </p:txBody>
      </p:sp>
      <p:pic>
        <p:nvPicPr>
          <p:cNvPr id="3" name="Picture 2"/>
          <p:cNvPicPr/>
          <p:nvPr/>
        </p:nvPicPr>
        <p:blipFill>
          <a:blip r:embed="rId2"/>
          <a:srcRect/>
          <a:stretch>
            <a:fillRect/>
          </a:stretch>
        </p:blipFill>
        <p:spPr bwMode="auto">
          <a:xfrm>
            <a:off x="1371600" y="1219201"/>
            <a:ext cx="6172200" cy="370899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7848600" cy="646331"/>
          </a:xfrm>
          <a:prstGeom prst="rect">
            <a:avLst/>
          </a:prstGeom>
        </p:spPr>
        <p:txBody>
          <a:bodyPr wrap="square">
            <a:spAutoFit/>
          </a:bodyPr>
          <a:lstStyle/>
          <a:p>
            <a:r>
              <a:rPr lang="en-US" dirty="0"/>
              <a:t>4. List </a:t>
            </a:r>
            <a:r>
              <a:rPr lang="en-US" dirty="0">
                <a:latin typeface="Times New Roman" pitchFamily="18" charset="0"/>
                <a:cs typeface="Times New Roman" pitchFamily="18" charset="0"/>
              </a:rPr>
              <a:t>patients</a:t>
            </a:r>
            <a:r>
              <a:rPr lang="en-US" dirty="0"/>
              <a:t> in descending order of blood glucose levels.</a:t>
            </a:r>
            <a:r>
              <a:rPr lang="en-US" dirty="0" smtClean="0"/>
              <a:t> </a:t>
            </a:r>
            <a:br>
              <a:rPr lang="en-US" dirty="0" smtClean="0"/>
            </a:br>
            <a:endParaRPr lang="en-US" dirty="0"/>
          </a:p>
        </p:txBody>
      </p:sp>
      <p:pic>
        <p:nvPicPr>
          <p:cNvPr id="3" name="Picture 2"/>
          <p:cNvPicPr/>
          <p:nvPr/>
        </p:nvPicPr>
        <p:blipFill>
          <a:blip r:embed="rId2"/>
          <a:srcRect/>
          <a:stretch>
            <a:fillRect/>
          </a:stretch>
        </p:blipFill>
        <p:spPr bwMode="auto">
          <a:xfrm>
            <a:off x="609600" y="1066800"/>
            <a:ext cx="6934200" cy="4161671"/>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6477000" cy="646331"/>
          </a:xfrm>
          <a:prstGeom prst="rect">
            <a:avLst/>
          </a:prstGeom>
        </p:spPr>
        <p:txBody>
          <a:bodyPr wrap="square">
            <a:spAutoFit/>
          </a:bodyPr>
          <a:lstStyle/>
          <a:p>
            <a:r>
              <a:rPr lang="en-US" dirty="0"/>
              <a:t>5. Find </a:t>
            </a:r>
            <a:r>
              <a:rPr lang="en-US" dirty="0">
                <a:latin typeface="Times New Roman" pitchFamily="18" charset="0"/>
                <a:cs typeface="Times New Roman" pitchFamily="18" charset="0"/>
              </a:rPr>
              <a:t>patients</a:t>
            </a:r>
            <a:r>
              <a:rPr lang="en-US" dirty="0"/>
              <a:t> who have hypertension and diabetes.</a:t>
            </a:r>
            <a:r>
              <a:rPr lang="en-US" dirty="0" smtClean="0"/>
              <a:t> </a:t>
            </a:r>
            <a:br>
              <a:rPr lang="en-US" dirty="0" smtClean="0"/>
            </a:br>
            <a:endParaRPr lang="en-US" dirty="0"/>
          </a:p>
        </p:txBody>
      </p:sp>
      <p:pic>
        <p:nvPicPr>
          <p:cNvPr id="4" name="Picture 3"/>
          <p:cNvPicPr/>
          <p:nvPr/>
        </p:nvPicPr>
        <p:blipFill>
          <a:blip r:embed="rId2"/>
          <a:srcRect/>
          <a:stretch>
            <a:fillRect/>
          </a:stretch>
        </p:blipFill>
        <p:spPr bwMode="auto">
          <a:xfrm>
            <a:off x="533400" y="762000"/>
            <a:ext cx="7010400" cy="3812733"/>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57201"/>
            <a:ext cx="7543800" cy="646331"/>
          </a:xfrm>
          <a:prstGeom prst="rect">
            <a:avLst/>
          </a:prstGeom>
        </p:spPr>
        <p:txBody>
          <a:bodyPr wrap="square">
            <a:spAutoFit/>
          </a:bodyPr>
          <a:lstStyle/>
          <a:p>
            <a:r>
              <a:rPr lang="en-US" dirty="0"/>
              <a:t>6. Determine the number of patients with heart disease.</a:t>
            </a:r>
            <a:r>
              <a:rPr lang="en-US" dirty="0" smtClean="0"/>
              <a:t> </a:t>
            </a:r>
            <a:br>
              <a:rPr lang="en-US" dirty="0" smtClean="0"/>
            </a:br>
            <a:endParaRPr lang="en-US" dirty="0"/>
          </a:p>
        </p:txBody>
      </p:sp>
      <p:pic>
        <p:nvPicPr>
          <p:cNvPr id="3" name="Picture 2"/>
          <p:cNvPicPr/>
          <p:nvPr/>
        </p:nvPicPr>
        <p:blipFill>
          <a:blip r:embed="rId2"/>
          <a:srcRect/>
          <a:stretch>
            <a:fillRect/>
          </a:stretch>
        </p:blipFill>
        <p:spPr bwMode="auto">
          <a:xfrm>
            <a:off x="762000" y="1371600"/>
            <a:ext cx="6781800" cy="3231028"/>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226</TotalTime>
  <Words>801</Words>
  <Application>Microsoft Office PowerPoint</Application>
  <PresentationFormat>On-screen Show (4:3)</PresentationFormat>
  <Paragraphs>59</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Concourse</vt:lpstr>
      <vt:lpstr>DATA ANALYST INTERNSHIP</vt:lpstr>
      <vt:lpstr>INTRODUCTION</vt:lpstr>
      <vt:lpstr>OVERVIEW</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ANALYST INTERNSHIP</dc:title>
  <dc:creator>Windows User</dc:creator>
  <cp:lastModifiedBy>Windows User</cp:lastModifiedBy>
  <cp:revision>11</cp:revision>
  <dcterms:created xsi:type="dcterms:W3CDTF">2024-08-30T11:16:04Z</dcterms:created>
  <dcterms:modified xsi:type="dcterms:W3CDTF">2024-09-01T17:25:38Z</dcterms:modified>
</cp:coreProperties>
</file>