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68" r:id="rId15"/>
    <p:sldId id="269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B97B21-C152-49DD-B6A9-9264292460C0}" type="datetimeFigureOut">
              <a:rPr lang="en-US" smtClean="0"/>
              <a:pPr/>
              <a:t>01-Sep-24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A826E0-51E0-40C7-B328-E1238454036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A826E0-51E0-40C7-B328-E1238454036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2D2F8D3-4FF6-4D3E-9FB8-B9833859E3BC}" type="datetimeFigureOut">
              <a:rPr lang="en-US" smtClean="0"/>
              <a:pPr/>
              <a:t>01-Sep-24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96D9FE2-58AC-4157-BF47-BCCF2E5DF8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D2F8D3-4FF6-4D3E-9FB8-B9833859E3BC}" type="datetimeFigureOut">
              <a:rPr lang="en-US" smtClean="0"/>
              <a:pPr/>
              <a:t>01-Sep-24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96D9FE2-58AC-4157-BF47-BCCF2E5DF8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D2F8D3-4FF6-4D3E-9FB8-B9833859E3BC}" type="datetimeFigureOut">
              <a:rPr lang="en-US" smtClean="0"/>
              <a:pPr/>
              <a:t>01-Sep-24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96D9FE2-58AC-4157-BF47-BCCF2E5DF8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D2F8D3-4FF6-4D3E-9FB8-B9833859E3BC}" type="datetimeFigureOut">
              <a:rPr lang="en-US" smtClean="0"/>
              <a:pPr/>
              <a:t>01-Sep-24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96D9FE2-58AC-4157-BF47-BCCF2E5DF8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D2F8D3-4FF6-4D3E-9FB8-B9833859E3BC}" type="datetimeFigureOut">
              <a:rPr lang="en-US" smtClean="0"/>
              <a:pPr/>
              <a:t>01-Sep-24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96D9FE2-58AC-4157-BF47-BCCF2E5DF8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D2F8D3-4FF6-4D3E-9FB8-B9833859E3BC}" type="datetimeFigureOut">
              <a:rPr lang="en-US" smtClean="0"/>
              <a:pPr/>
              <a:t>01-Sep-24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96D9FE2-58AC-4157-BF47-BCCF2E5DF8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D2F8D3-4FF6-4D3E-9FB8-B9833859E3BC}" type="datetimeFigureOut">
              <a:rPr lang="en-US" smtClean="0"/>
              <a:pPr/>
              <a:t>01-Sep-24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96D9FE2-58AC-4157-BF47-BCCF2E5DF8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D2F8D3-4FF6-4D3E-9FB8-B9833859E3BC}" type="datetimeFigureOut">
              <a:rPr lang="en-US" smtClean="0"/>
              <a:pPr/>
              <a:t>01-Sep-24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96D9FE2-58AC-4157-BF47-BCCF2E5DF8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D2F8D3-4FF6-4D3E-9FB8-B9833859E3BC}" type="datetimeFigureOut">
              <a:rPr lang="en-US" smtClean="0"/>
              <a:pPr/>
              <a:t>01-Sep-24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96D9FE2-58AC-4157-BF47-BCCF2E5DF8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32D2F8D3-4FF6-4D3E-9FB8-B9833859E3BC}" type="datetimeFigureOut">
              <a:rPr lang="en-US" smtClean="0"/>
              <a:pPr/>
              <a:t>01-Sep-24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96D9FE2-58AC-4157-BF47-BCCF2E5DF8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2D2F8D3-4FF6-4D3E-9FB8-B9833859E3BC}" type="datetimeFigureOut">
              <a:rPr lang="en-US" smtClean="0"/>
              <a:pPr/>
              <a:t>01-Sep-24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96D9FE2-58AC-4157-BF47-BCCF2E5DF8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2D2F8D3-4FF6-4D3E-9FB8-B9833859E3BC}" type="datetimeFigureOut">
              <a:rPr lang="en-US" smtClean="0"/>
              <a:pPr/>
              <a:t>01-Sep-24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96D9FE2-58AC-4157-BF47-BCCF2E5DF81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47800"/>
            <a:ext cx="7772400" cy="1600200"/>
          </a:xfrm>
        </p:spPr>
        <p:txBody>
          <a:bodyPr>
            <a:normAutofit/>
          </a:bodyPr>
          <a:lstStyle/>
          <a:p>
            <a:r>
              <a:rPr lang="en-IN" u="sng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ANALYST INTERNSHIP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b="1" dirty="0" smtClean="0">
                <a:latin typeface="Imprint MT Shadow" panose="04020605060303030202" pitchFamily="82" charset="0"/>
              </a:rPr>
              <a:t> HR  DATA  ANALYSIS ASSESSMENT</a:t>
            </a:r>
          </a:p>
          <a:p>
            <a:endParaRPr lang="en-IN" b="1" dirty="0">
              <a:latin typeface="Imprint MT Shadow" panose="04020605060303030202" pitchFamily="82" charset="0"/>
            </a:endParaRPr>
          </a:p>
          <a:p>
            <a:r>
              <a:rPr lang="en-IN" b="1" dirty="0" smtClean="0">
                <a:latin typeface="Imprint MT Shadow" panose="04020605060303030202" pitchFamily="82" charset="0"/>
              </a:rPr>
              <a:t>                 By,</a:t>
            </a:r>
          </a:p>
          <a:p>
            <a:r>
              <a:rPr lang="en-IN" b="1" dirty="0" smtClean="0">
                <a:latin typeface="Imprint MT Shadow" panose="04020605060303030202" pitchFamily="82" charset="0"/>
              </a:rPr>
              <a:t>                                       </a:t>
            </a:r>
            <a:r>
              <a:rPr lang="en-IN" b="1" dirty="0" err="1" smtClean="0">
                <a:latin typeface="Imprint MT Shadow" panose="04020605060303030202" pitchFamily="82" charset="0"/>
              </a:rPr>
              <a:t>Prajna</a:t>
            </a:r>
            <a:r>
              <a:rPr lang="en-IN" b="1" dirty="0" smtClean="0">
                <a:latin typeface="Imprint MT Shadow" panose="04020605060303030202" pitchFamily="82" charset="0"/>
              </a:rPr>
              <a:t> I G </a:t>
            </a:r>
            <a:r>
              <a:rPr lang="en-IN" b="1" dirty="0" err="1" smtClean="0">
                <a:latin typeface="Imprint MT Shadow" panose="04020605060303030202" pitchFamily="82" charset="0"/>
              </a:rPr>
              <a:t>Bhat</a:t>
            </a:r>
            <a:endParaRPr lang="en-IN" b="1" dirty="0" smtClean="0">
              <a:latin typeface="Imprint MT Shadow" panose="04020605060303030202" pitchFamily="82" charset="0"/>
            </a:endParaRPr>
          </a:p>
          <a:p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xmlns="" id="{F28FE749-0C4F-DDD1-5D22-C7B3BAF4E0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8600" y="381000"/>
            <a:ext cx="3274142" cy="1126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304801"/>
            <a:ext cx="838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8. Using Excel, create a pivot table that displays the count of employees in each </a:t>
            </a:r>
            <a:r>
              <a:rPr lang="en-US" dirty="0" smtClean="0"/>
              <a:t>Marital Status </a:t>
            </a:r>
            <a:r>
              <a:rPr lang="en-US" dirty="0"/>
              <a:t>category, segmented by Department.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52513" y="1143000"/>
            <a:ext cx="7038975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228601"/>
            <a:ext cx="8534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9. Apply conditional formatting to highlight employees with both above-average Monthly Income and above-average Job Satisfaction. 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599" y="1143000"/>
            <a:ext cx="6448425" cy="5291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228600"/>
            <a:ext cx="8915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10.In Power BI, create a line chart that visualizes the trend of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Employee</a:t>
            </a:r>
            <a:r>
              <a:rPr lang="en-US" sz="2000" dirty="0" smtClean="0"/>
              <a:t> Attrition over the years.</a:t>
            </a:r>
            <a:endParaRPr lang="en-US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3" y="866775"/>
            <a:ext cx="8143875" cy="512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1"/>
            <a:ext cx="8077200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11. Describe how you would create a star schema for this dataset, explaining the benefits of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doing</a:t>
            </a:r>
            <a:r>
              <a:rPr lang="en-US" dirty="0" smtClean="0"/>
              <a:t> so.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33400" y="990600"/>
            <a:ext cx="84582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To create a star schema from this dataset, we need to separate it into 'Fact' and 'Dimension' tables with appropriate columns and foreign keys. The general steps are: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Normalize the table into multiple tables, such as 'Employee Attrition Fact Table,' 'Satisfaction Fact           Table,' and 'Job Performance Fact Table,' which form the center of the star schema.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Create Dimension tables, including 'Employee Dimension Table,' 'Satisfaction Dimension Table,' ‘Job Performance Dimension Table,' and 'In-Out Time Dimension Table.’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Each dimension table will contain a primary key 'Employee ID,' connected to the foreign key 'Employee ID' in the Fact tables.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This ensures correct data relationships, allowing Power BI to perform accurate analysis and reporting.</a:t>
            </a:r>
          </a:p>
          <a:p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Benefits of creating a star schema for this dataset include: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Simplicity and understandability for both technical and non-technical users.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Efficient querying, especially for aggregations and reporting, due to the separation of dimensions and facts.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Scalability to handle large datasets and adaptability to changing reporting requirements.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Minimized data redundancy and efficient security management, with access controls at the dimension and fact table levels.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76600" y="3581400"/>
            <a:ext cx="2495550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1447800"/>
            <a:ext cx="6338887" cy="2199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533400" y="152400"/>
            <a:ext cx="8153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12. Using DAX, calculate the rolling 3-month average of Monthly Income for each employee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66975" y="1200150"/>
            <a:ext cx="4210050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381000" y="228600"/>
            <a:ext cx="75438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13.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Create</a:t>
            </a:r>
            <a:r>
              <a:rPr lang="en-US" sz="2000" dirty="0" smtClean="0"/>
              <a:t> a hierarchy in Power BI that allows users to drill down from Department to Job Role to further narrow their analysis.</a:t>
            </a:r>
            <a:endParaRPr lang="en-US" sz="20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228600"/>
            <a:ext cx="8153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14. How can you set up parameterized queries in Power BI to allow users to filter data based 2 of 2 on the Distance from Home column?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1000" y="1143000"/>
            <a:ext cx="82296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To set up parameterized queries in Power BI to allow users to filter data based on the "Distance from Home" column:</a:t>
            </a:r>
          </a:p>
          <a:p>
            <a:pPr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Open Power Query Editor.</a:t>
            </a:r>
          </a:p>
          <a:p>
            <a:pPr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Go to "Manage Parameters" &gt; "New Parameter.“</a:t>
            </a:r>
          </a:p>
          <a:p>
            <a:pPr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Name the parameter (e.g., `Distance Filter`), set its data type, and define a default value.</a:t>
            </a:r>
          </a:p>
          <a:p>
            <a:pPr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 your query, apply a filter on the "Distance from Home" column using the parameter (e.g., `Distance from Home &lt;= Distance Filter`).</a:t>
            </a:r>
          </a:p>
          <a:p>
            <a:pPr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Load the query back to Power BI.</a:t>
            </a:r>
          </a:p>
          <a:p>
            <a:pPr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Create a slicer or input box in your report, binding it to the parameter, allowing users to dynamically adjust the filter value.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3048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15. In Excel, calculate the total Monthly Income for each Department, considering only the employees with a Job Level greater than or equal to 3.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981200"/>
            <a:ext cx="6380748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228600"/>
            <a:ext cx="85344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16. Explain how to perform a What-If analysis in Excel to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understand</a:t>
            </a:r>
            <a:r>
              <a:rPr lang="en-US" sz="2000" dirty="0" smtClean="0"/>
              <a:t> the impact of a 10% increase in Percent Salary Hike on Monthly Income.</a:t>
            </a:r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228600" y="1295400"/>
            <a:ext cx="8686800" cy="49478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To perform a What-If analysis in Excel to understand the impact of a 10% increase in Percent Salary Hike on Monthly Income:</a:t>
            </a:r>
          </a:p>
          <a:p>
            <a:pPr>
              <a:lnSpc>
                <a:spcPct val="110000"/>
              </a:lnSpc>
              <a:buAutoNum type="arabicPeriod"/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Prepare Your Data: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                                                                        - List your current `Monthly Income` and `Percent Salary Hike` in a table.                                                              - Ensure you have columns for `New Percent Salary Hike` and `New Monthly Income`.</a:t>
            </a:r>
          </a:p>
          <a:p>
            <a:pPr>
              <a:lnSpc>
                <a:spcPct val="110000"/>
              </a:lnSpc>
              <a:buAutoNum type="arabicPeriod"/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Set Up the Analysis: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                                                                                    - In the `New Percent Salary Hike` column, calculate a 10% increase by multiplying the `Percent Salary Hike` by 1.10 (e.g., `=B2*1.10` where B2 is the `Percent Salary Hike` cell).</a:t>
            </a:r>
          </a:p>
          <a:p>
            <a:pPr>
              <a:lnSpc>
                <a:spcPct val="110000"/>
              </a:lnSpc>
              <a:buAutoNum type="arabicPeriod"/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Calculate the New Monthly Income: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                                            - In the `New Monthly Income` column, update the `Monthly Income` based on the increased `Percent Salary Hike`. Assuming the salary hike impacts the monthly income directly, use a formula like `=A2 * (1 + C2)` where A2 is `Monthly Income` and C2 is the `New Percent Salary Hike`.</a:t>
            </a:r>
          </a:p>
          <a:p>
            <a:pPr>
              <a:lnSpc>
                <a:spcPct val="110000"/>
              </a:lnSpc>
              <a:buAutoNum type="arabicPeriod"/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Review Results: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                                                                                               - The `New Monthly Income` column will show the impact of the 10% increase in `Percent Salary Hike`.</a:t>
            </a:r>
          </a:p>
          <a:p>
            <a:pPr>
              <a:lnSpc>
                <a:spcPct val="110000"/>
              </a:lnSpc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10000"/>
              </a:lnSpc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By following these steps, you can effectively analyze the impact of a salary hike on monthly income using Excel’s What-If analysis features.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304800"/>
            <a:ext cx="8001000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17. Verify if the data adheres to a predefined schema. What actions would you take if you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find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inconsistencies?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5800" y="1219200"/>
            <a:ext cx="8153400" cy="4266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 smtClean="0"/>
              <a:t>If data does not adhere to a predefined schema, I would take the following actions:</a:t>
            </a:r>
          </a:p>
          <a:p>
            <a:pPr>
              <a:lnSpc>
                <a:spcPct val="150000"/>
              </a:lnSpc>
              <a:buAutoNum type="arabicPeriod"/>
            </a:pPr>
            <a:r>
              <a:rPr lang="en-US" sz="1400" b="1" dirty="0" smtClean="0"/>
              <a:t>Identify Inconsistencies: </a:t>
            </a:r>
            <a:r>
              <a:rPr lang="en-US" sz="1400" dirty="0" smtClean="0"/>
              <a:t>Analyze the data to pinpoint where it deviates from the schema, checking for missing, incorrect, or improperly formatted fields. In this data, there is a need to reorder </a:t>
            </a:r>
            <a:r>
              <a:rPr lang="en-US" sz="1400" dirty="0" err="1" smtClean="0"/>
              <a:t>EmployeeID</a:t>
            </a:r>
            <a:r>
              <a:rPr lang="en-US" sz="1400" dirty="0" smtClean="0"/>
              <a:t> column,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changing</a:t>
            </a:r>
            <a:r>
              <a:rPr lang="en-US" sz="1400" dirty="0" smtClean="0"/>
              <a:t> data type of '</a:t>
            </a:r>
            <a:r>
              <a:rPr lang="en-US" sz="1400" dirty="0" err="1" smtClean="0"/>
              <a:t>TotalWorkingHours</a:t>
            </a:r>
            <a:r>
              <a:rPr lang="en-US" sz="1400" dirty="0" smtClean="0"/>
              <a:t>' column, </a:t>
            </a:r>
            <a:r>
              <a:rPr lang="en-US" sz="1400" dirty="0" err="1" smtClean="0"/>
              <a:t>flling</a:t>
            </a:r>
            <a:r>
              <a:rPr lang="en-US" sz="1400" dirty="0" smtClean="0"/>
              <a:t> NA values and blank values from </a:t>
            </a:r>
            <a:r>
              <a:rPr lang="en-US" sz="1400" dirty="0" err="1" smtClean="0"/>
              <a:t>general_data</a:t>
            </a:r>
            <a:r>
              <a:rPr lang="en-US" sz="1400" dirty="0" smtClean="0"/>
              <a:t>, </a:t>
            </a:r>
            <a:r>
              <a:rPr lang="en-US" sz="1400" dirty="0" err="1" smtClean="0"/>
              <a:t>employee_survey_data</a:t>
            </a:r>
            <a:r>
              <a:rPr lang="en-US" sz="1400" dirty="0" smtClean="0"/>
              <a:t>, </a:t>
            </a:r>
            <a:r>
              <a:rPr lang="en-US" sz="1400" dirty="0" err="1" smtClean="0"/>
              <a:t>manager_survey_data</a:t>
            </a:r>
            <a:r>
              <a:rPr lang="en-US" sz="1400" dirty="0" smtClean="0"/>
              <a:t>.</a:t>
            </a:r>
          </a:p>
          <a:p>
            <a:pPr>
              <a:lnSpc>
                <a:spcPct val="150000"/>
              </a:lnSpc>
              <a:buAutoNum type="arabicPeriod"/>
            </a:pPr>
            <a:r>
              <a:rPr lang="en-US" sz="1400" b="1" dirty="0" smtClean="0"/>
              <a:t>Document Findings: </a:t>
            </a:r>
            <a:r>
              <a:rPr lang="en-US" sz="1400" dirty="0" smtClean="0"/>
              <a:t>Document specific inconsistencies and their impact on downstream processes or analyses.</a:t>
            </a:r>
          </a:p>
          <a:p>
            <a:pPr>
              <a:lnSpc>
                <a:spcPct val="150000"/>
              </a:lnSpc>
              <a:buAutoNum type="arabicPeriod"/>
            </a:pPr>
            <a:r>
              <a:rPr lang="en-US" sz="1400" b="1" dirty="0" smtClean="0"/>
              <a:t>Communicate: </a:t>
            </a:r>
            <a:r>
              <a:rPr lang="en-US" sz="1400" dirty="0" smtClean="0"/>
              <a:t>Notify stakeholders or data owners about the discrepancies, seeking clarification or additional context.</a:t>
            </a:r>
          </a:p>
          <a:p>
            <a:pPr>
              <a:lnSpc>
                <a:spcPct val="150000"/>
              </a:lnSpc>
              <a:buAutoNum type="arabicPeriod"/>
            </a:pPr>
            <a:r>
              <a:rPr lang="en-US" sz="1400" b="1" dirty="0" smtClean="0"/>
              <a:t>Rectify Data: </a:t>
            </a:r>
            <a:r>
              <a:rPr lang="en-US" sz="1400" dirty="0" smtClean="0"/>
              <a:t>Depending on the severity, either clean the data manually or programmatically align it with the schema.</a:t>
            </a:r>
          </a:p>
          <a:p>
            <a:pPr>
              <a:lnSpc>
                <a:spcPct val="150000"/>
              </a:lnSpc>
              <a:buAutoNum type="arabicPeriod"/>
            </a:pPr>
            <a:r>
              <a:rPr lang="en-US" sz="1400" b="1" dirty="0" smtClean="0"/>
              <a:t>Implement Check: </a:t>
            </a:r>
            <a:r>
              <a:rPr lang="en-US" sz="1400" dirty="0" smtClean="0"/>
              <a:t>Establish checks or validation rules to prevent future inconsistencies and ensure ongoing data integrity.</a:t>
            </a:r>
            <a:endParaRPr lang="en-IN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HR data analysis plays a vital role in optimizing workforce management, boosting employee engagement, and refining recruitment strategies. By leveraging data-driven insights, it helps organizations identify trends, address issues, forecast future workforce needs, and ensure regulatory compliance, all of which contribute to improved organizational efficiency and success.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 The dataset includes information on over 4,000 employees from a large company, covering aspects such as age, gender, education, department, salary, performance ratings, promotion status, and attrition rates. 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The analysis is conducted using tools like Excel and Power BI.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Introduction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38400" y="2743200"/>
            <a:ext cx="304747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000" dirty="0" smtClean="0">
                <a:latin typeface="Impact" pitchFamily="34" charset="0"/>
              </a:rPr>
              <a:t>THANK YOU…</a:t>
            </a:r>
            <a:endParaRPr lang="en-US" sz="4000" dirty="0">
              <a:latin typeface="Impact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228600"/>
            <a:ext cx="8229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Using </a:t>
            </a:r>
            <a:r>
              <a:rPr lang="en-US" dirty="0"/>
              <a:t>Excel, how would you filter the dataset to only show employees aged 30 and above?</a:t>
            </a:r>
            <a:r>
              <a:rPr lang="en-US" dirty="0" smtClean="0"/>
              <a:t> </a:t>
            </a:r>
          </a:p>
          <a:p>
            <a:pPr marL="342900" indent="-342900"/>
            <a:r>
              <a:rPr lang="en-US" dirty="0" smtClean="0"/>
              <a:t> Select data set       Data       Filter      Number Filter    Greater than or equal      Enter 30 and click ‘OK’</a:t>
            </a:r>
          </a:p>
          <a:p>
            <a:pPr marL="342900" indent="-342900"/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209800" y="9144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276600" y="9144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343400" y="9144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248400" y="914400"/>
            <a:ext cx="152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524000" y="12192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3450" y="1676400"/>
            <a:ext cx="7866149" cy="3603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304800"/>
            <a:ext cx="8077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2. Create a pivot table to summarize the average Monthly Income by Job Role.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287114"/>
            <a:ext cx="6172199" cy="3708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152401"/>
            <a:ext cx="8305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3. Apply conditional formatting to highlight employees with Monthly Income above </a:t>
            </a:r>
            <a:r>
              <a:rPr lang="en-US" dirty="0" smtClean="0"/>
              <a:t>the company's </a:t>
            </a:r>
            <a:r>
              <a:rPr lang="en-US" dirty="0"/>
              <a:t>average income.</a:t>
            </a:r>
            <a:r>
              <a:rPr lang="en-US" dirty="0" smtClean="0"/>
              <a:t> 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219200"/>
            <a:ext cx="21336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90800" y="1066800"/>
            <a:ext cx="5975350" cy="465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381000"/>
            <a:ext cx="8077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4. Create </a:t>
            </a:r>
            <a:r>
              <a:rPr lang="en-US" dirty="0"/>
              <a:t>a bar chart in Excel to visualize </a:t>
            </a:r>
            <a:r>
              <a:rPr lang="en-US" dirty="0" smtClean="0"/>
              <a:t>the distribution </a:t>
            </a:r>
            <a:r>
              <a:rPr lang="en-US" dirty="0"/>
              <a:t>of employee ages.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143000"/>
            <a:ext cx="7651750" cy="386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304800"/>
            <a:ext cx="8153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5. Identify and clean any missing or inconsistent data in the "Department" column.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There are no missing or inconsistent data values.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285875"/>
            <a:ext cx="7315200" cy="4657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304801"/>
            <a:ext cx="838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6. In Power BI, establish a relationship between the "</a:t>
            </a:r>
            <a:r>
              <a:rPr lang="en-US" dirty="0" err="1"/>
              <a:t>EmployeeID</a:t>
            </a:r>
            <a:r>
              <a:rPr lang="en-US" dirty="0"/>
              <a:t>" in the employee data </a:t>
            </a:r>
            <a:r>
              <a:rPr lang="en-US" dirty="0" smtClean="0"/>
              <a:t>and the </a:t>
            </a:r>
            <a:r>
              <a:rPr lang="en-US" dirty="0"/>
              <a:t>"</a:t>
            </a:r>
            <a:r>
              <a:rPr lang="en-US" dirty="0" err="1"/>
              <a:t>EmployeeID</a:t>
            </a:r>
            <a:r>
              <a:rPr lang="en-US" dirty="0"/>
              <a:t>" in the time tracking data.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799" y="1169011"/>
            <a:ext cx="5791201" cy="3860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228601"/>
            <a:ext cx="8305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7. Using DAX, create a calculated column that calculates the average years an employee </a:t>
            </a:r>
            <a:r>
              <a:rPr lang="en-US" dirty="0" smtClean="0"/>
              <a:t>has spent </a:t>
            </a:r>
            <a:r>
              <a:rPr lang="en-US" dirty="0"/>
              <a:t>with their current manager.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157" y="1600200"/>
            <a:ext cx="7085043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990600"/>
            <a:ext cx="70358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356</TotalTime>
  <Words>1227</Words>
  <Application>Microsoft Office PowerPoint</Application>
  <PresentationFormat>On-screen Show (4:3)</PresentationFormat>
  <Paragraphs>64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Concourse</vt:lpstr>
      <vt:lpstr>DATA ANALYST INTERNSHIP</vt:lpstr>
      <vt:lpstr>Introduction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ANALYST INTERNSHIP</dc:title>
  <dc:creator>Windows User</dc:creator>
  <cp:lastModifiedBy>Windows User</cp:lastModifiedBy>
  <cp:revision>37</cp:revision>
  <dcterms:created xsi:type="dcterms:W3CDTF">2024-08-22T16:57:37Z</dcterms:created>
  <dcterms:modified xsi:type="dcterms:W3CDTF">2024-09-01T18:05:05Z</dcterms:modified>
</cp:coreProperties>
</file>