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7"/>
  </p:notesMasterIdLst>
  <p:handoutMasterIdLst>
    <p:handoutMasterId r:id="rId58"/>
  </p:handoutMasterIdLst>
  <p:sldIdLst>
    <p:sldId id="454" r:id="rId2"/>
    <p:sldId id="500" r:id="rId3"/>
    <p:sldId id="708" r:id="rId4"/>
    <p:sldId id="709" r:id="rId5"/>
    <p:sldId id="710" r:id="rId6"/>
    <p:sldId id="729" r:id="rId7"/>
    <p:sldId id="731" r:id="rId8"/>
    <p:sldId id="730" r:id="rId9"/>
    <p:sldId id="711" r:id="rId10"/>
    <p:sldId id="732" r:id="rId11"/>
    <p:sldId id="737" r:id="rId12"/>
    <p:sldId id="712" r:id="rId13"/>
    <p:sldId id="733" r:id="rId14"/>
    <p:sldId id="734" r:id="rId15"/>
    <p:sldId id="735" r:id="rId16"/>
    <p:sldId id="713" r:id="rId17"/>
    <p:sldId id="745" r:id="rId18"/>
    <p:sldId id="746" r:id="rId19"/>
    <p:sldId id="739" r:id="rId20"/>
    <p:sldId id="747" r:id="rId21"/>
    <p:sldId id="740" r:id="rId22"/>
    <p:sldId id="714" r:id="rId23"/>
    <p:sldId id="715" r:id="rId24"/>
    <p:sldId id="717" r:id="rId25"/>
    <p:sldId id="716" r:id="rId26"/>
    <p:sldId id="718" r:id="rId27"/>
    <p:sldId id="761" r:id="rId28"/>
    <p:sldId id="719" r:id="rId29"/>
    <p:sldId id="748" r:id="rId30"/>
    <p:sldId id="720" r:id="rId31"/>
    <p:sldId id="721" r:id="rId32"/>
    <p:sldId id="722" r:id="rId33"/>
    <p:sldId id="723" r:id="rId34"/>
    <p:sldId id="724" r:id="rId35"/>
    <p:sldId id="749" r:id="rId36"/>
    <p:sldId id="725" r:id="rId37"/>
    <p:sldId id="750" r:id="rId38"/>
    <p:sldId id="751" r:id="rId39"/>
    <p:sldId id="762" r:id="rId40"/>
    <p:sldId id="763" r:id="rId41"/>
    <p:sldId id="764" r:id="rId42"/>
    <p:sldId id="765" r:id="rId43"/>
    <p:sldId id="766" r:id="rId44"/>
    <p:sldId id="753" r:id="rId45"/>
    <p:sldId id="754" r:id="rId46"/>
    <p:sldId id="755" r:id="rId47"/>
    <p:sldId id="756" r:id="rId48"/>
    <p:sldId id="757" r:id="rId49"/>
    <p:sldId id="758" r:id="rId50"/>
    <p:sldId id="759" r:id="rId51"/>
    <p:sldId id="767" r:id="rId52"/>
    <p:sldId id="768" r:id="rId53"/>
    <p:sldId id="769" r:id="rId54"/>
    <p:sldId id="760" r:id="rId55"/>
    <p:sldId id="728"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Yannis Yortsos" initials="YY"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1B1E"/>
    <a:srgbClr val="990000"/>
    <a:srgbClr val="F1AB1F"/>
    <a:srgbClr val="80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01" autoAdjust="0"/>
    <p:restoredTop sz="92162" autoAdjust="0"/>
  </p:normalViewPr>
  <p:slideViewPr>
    <p:cSldViewPr snapToGrid="0" snapToObjects="1">
      <p:cViewPr varScale="1">
        <p:scale>
          <a:sx n="88" d="100"/>
          <a:sy n="88" d="100"/>
        </p:scale>
        <p:origin x="85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6576"/>
    </p:cViewPr>
  </p:sorterViewPr>
  <p:notesViewPr>
    <p:cSldViewPr snapToGrid="0" snapToObjects="1">
      <p:cViewPr varScale="1">
        <p:scale>
          <a:sx n="87" d="100"/>
          <a:sy n="87" d="100"/>
        </p:scale>
        <p:origin x="384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Helvetica"/>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4D0C3E8-1A38-1D4F-B507-3AC5C5849601}" type="datetimeFigureOut">
              <a:rPr lang="en-US" smtClean="0">
                <a:latin typeface="Helvetica"/>
              </a:rPr>
              <a:pPr/>
              <a:t>5/2/2024</a:t>
            </a:fld>
            <a:endParaRPr lang="en-US" dirty="0">
              <a:latin typeface="Helvetica"/>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Helvetica"/>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631C88D-17C9-7B47-9FF5-3F4D3DA15980}" type="slidenum">
              <a:rPr lang="en-US" smtClean="0">
                <a:latin typeface="Helvetica"/>
              </a:rPr>
              <a:pPr/>
              <a:t>‹#›</a:t>
            </a:fld>
            <a:endParaRPr lang="en-US" dirty="0">
              <a:latin typeface="Helvetica"/>
            </a:endParaRPr>
          </a:p>
        </p:txBody>
      </p:sp>
    </p:spTree>
    <p:extLst>
      <p:ext uri="{BB962C8B-B14F-4D97-AF65-F5344CB8AC3E}">
        <p14:creationId xmlns:p14="http://schemas.microsoft.com/office/powerpoint/2010/main" val="24078237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elvetica"/>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elvetica"/>
              </a:defRPr>
            </a:lvl1pPr>
          </a:lstStyle>
          <a:p>
            <a:fld id="{A52773DA-E8B7-5045-88DC-00CB0D67DCEA}" type="datetimeFigureOut">
              <a:rPr lang="en-US" smtClean="0"/>
              <a:pPr/>
              <a:t>5/2/2024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elvetica"/>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elvetica"/>
              </a:defRPr>
            </a:lvl1pPr>
          </a:lstStyle>
          <a:p>
            <a:fld id="{79FF6478-74BA-0C41-A791-1817173126DF}" type="slidenum">
              <a:rPr lang="en-US" smtClean="0"/>
              <a:pPr/>
              <a:t>‹#›</a:t>
            </a:fld>
            <a:endParaRPr lang="en-US" dirty="0"/>
          </a:p>
        </p:txBody>
      </p:sp>
    </p:spTree>
    <p:extLst>
      <p:ext uri="{BB962C8B-B14F-4D97-AF65-F5344CB8AC3E}">
        <p14:creationId xmlns:p14="http://schemas.microsoft.com/office/powerpoint/2010/main" val="23207007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Helvetica"/>
        <a:ea typeface="+mn-ea"/>
        <a:cs typeface="+mn-cs"/>
      </a:defRPr>
    </a:lvl1pPr>
    <a:lvl2pPr marL="457200" algn="l" defTabSz="457200" rtl="0" eaLnBrk="1" latinLnBrk="0" hangingPunct="1">
      <a:defRPr sz="1200" kern="1200">
        <a:solidFill>
          <a:schemeClr val="tx1"/>
        </a:solidFill>
        <a:latin typeface="Helvetica"/>
        <a:ea typeface="+mn-ea"/>
        <a:cs typeface="+mn-cs"/>
      </a:defRPr>
    </a:lvl2pPr>
    <a:lvl3pPr marL="914400" algn="l" defTabSz="457200" rtl="0" eaLnBrk="1" latinLnBrk="0" hangingPunct="1">
      <a:defRPr sz="1200" kern="1200">
        <a:solidFill>
          <a:schemeClr val="tx1"/>
        </a:solidFill>
        <a:latin typeface="Helvetica"/>
        <a:ea typeface="+mn-ea"/>
        <a:cs typeface="+mn-cs"/>
      </a:defRPr>
    </a:lvl3pPr>
    <a:lvl4pPr marL="1371600" algn="l" defTabSz="457200" rtl="0" eaLnBrk="1" latinLnBrk="0" hangingPunct="1">
      <a:defRPr sz="1200" kern="1200">
        <a:solidFill>
          <a:schemeClr val="tx1"/>
        </a:solidFill>
        <a:latin typeface="Helvetica"/>
        <a:ea typeface="+mn-ea"/>
        <a:cs typeface="+mn-cs"/>
      </a:defRPr>
    </a:lvl4pPr>
    <a:lvl5pPr marL="1828800" algn="l" defTabSz="457200" rtl="0" eaLnBrk="1" latinLnBrk="0" hangingPunct="1">
      <a:defRPr sz="1200" kern="1200">
        <a:solidFill>
          <a:schemeClr val="tx1"/>
        </a:solidFill>
        <a:latin typeface="Helvetica"/>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33472" y="1660626"/>
            <a:ext cx="6400801" cy="4047836"/>
          </a:xfrm>
          <a:prstGeom prst="rect">
            <a:avLst/>
          </a:prstGeom>
          <a:ln>
            <a:noFill/>
          </a:ln>
        </p:spPr>
        <p:txBody>
          <a:bodyPr>
            <a:noAutofit/>
          </a:bodyPr>
          <a:lstStyle>
            <a:lvl1pPr>
              <a:defRPr sz="8800" b="1" i="0" baseline="0">
                <a:solidFill>
                  <a:schemeClr val="bg1"/>
                </a:solidFill>
                <a:latin typeface="Helvetica Light"/>
                <a:cs typeface="Helvetica Light"/>
              </a:defRPr>
            </a:lvl1pPr>
          </a:lstStyle>
          <a:p>
            <a:r>
              <a:rPr lang="en-US" dirty="0"/>
              <a:t>Master</a:t>
            </a:r>
            <a:br>
              <a:rPr lang="en-US" dirty="0"/>
            </a:br>
            <a:r>
              <a:rPr lang="en-US" dirty="0"/>
              <a:t>title</a:t>
            </a:r>
            <a:br>
              <a:rPr lang="en-US" dirty="0"/>
            </a:br>
            <a:r>
              <a:rPr lang="en-US" dirty="0"/>
              <a:t>here</a:t>
            </a:r>
          </a:p>
        </p:txBody>
      </p:sp>
      <p:sp>
        <p:nvSpPr>
          <p:cNvPr id="4" name="Date Placeholder 3"/>
          <p:cNvSpPr>
            <a:spLocks noGrp="1"/>
          </p:cNvSpPr>
          <p:nvPr>
            <p:ph type="dt" sz="half" idx="10"/>
          </p:nvPr>
        </p:nvSpPr>
        <p:spPr>
          <a:xfrm>
            <a:off x="7112000" y="6356351"/>
            <a:ext cx="1877976" cy="365125"/>
          </a:xfrm>
          <a:prstGeom prst="rect">
            <a:avLst/>
          </a:prstGeom>
          <a:noFill/>
          <a:ln w="12700">
            <a:solidFill>
              <a:schemeClr val="bg1"/>
            </a:solidFill>
          </a:ln>
        </p:spPr>
        <p:txBody>
          <a:bodyPr/>
          <a:lstStyle>
            <a:lvl1pPr algn="r">
              <a:defRPr b="0" i="0">
                <a:solidFill>
                  <a:schemeClr val="bg1"/>
                </a:solidFill>
                <a:latin typeface="National-Medium"/>
                <a:cs typeface="National-Medium"/>
              </a:defRPr>
            </a:lvl1pPr>
          </a:lstStyle>
          <a:p>
            <a:endParaRPr lang="en-US" dirty="0"/>
          </a:p>
        </p:txBody>
      </p:sp>
      <p:sp>
        <p:nvSpPr>
          <p:cNvPr id="5" name="Footer Placeholder 4"/>
          <p:cNvSpPr>
            <a:spLocks noGrp="1"/>
          </p:cNvSpPr>
          <p:nvPr>
            <p:ph type="ftr" sz="quarter" idx="11"/>
          </p:nvPr>
        </p:nvSpPr>
        <p:spPr>
          <a:xfrm>
            <a:off x="125735" y="6356351"/>
            <a:ext cx="6986267" cy="365125"/>
          </a:xfrm>
          <a:prstGeom prst="rect">
            <a:avLst/>
          </a:prstGeom>
          <a:noFill/>
          <a:ln w="12700">
            <a:solidFill>
              <a:schemeClr val="bg1"/>
            </a:solidFill>
          </a:ln>
        </p:spPr>
        <p:txBody>
          <a:bodyPr/>
          <a:lstStyle>
            <a:lvl1pPr algn="l">
              <a:defRPr b="0" i="0" cap="all">
                <a:solidFill>
                  <a:srgbClr val="FFFFFF"/>
                </a:solidFill>
                <a:latin typeface="National-Medium"/>
                <a:cs typeface="National-Medium"/>
              </a:defRPr>
            </a:lvl1pPr>
          </a:lstStyle>
          <a:p>
            <a:endParaRPr lang="en-US" dirty="0"/>
          </a:p>
        </p:txBody>
      </p:sp>
      <p:sp>
        <p:nvSpPr>
          <p:cNvPr id="7" name="Rectangle 6"/>
          <p:cNvSpPr/>
          <p:nvPr userDrawn="1"/>
        </p:nvSpPr>
        <p:spPr>
          <a:xfrm>
            <a:off x="125733" y="163473"/>
            <a:ext cx="8864243" cy="6558002"/>
          </a:xfrm>
          <a:prstGeom prst="rect">
            <a:avLst/>
          </a:prstGeom>
          <a:no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8" name="Rectangle 7"/>
          <p:cNvSpPr/>
          <p:nvPr userDrawn="1"/>
        </p:nvSpPr>
        <p:spPr>
          <a:xfrm>
            <a:off x="125733" y="163472"/>
            <a:ext cx="8864243" cy="879741"/>
          </a:xfrm>
          <a:prstGeom prst="rect">
            <a:avLst/>
          </a:prstGeom>
          <a:no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9" name="Rectangle 8"/>
          <p:cNvSpPr/>
          <p:nvPr userDrawn="1"/>
        </p:nvSpPr>
        <p:spPr>
          <a:xfrm>
            <a:off x="8146145" y="163474"/>
            <a:ext cx="843833" cy="879740"/>
          </a:xfrm>
          <a:prstGeom prst="rect">
            <a:avLst/>
          </a:prstGeom>
          <a:solidFill>
            <a:srgbClr val="FFFFFF"/>
          </a:solid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Helvetica"/>
            </a:endParaRPr>
          </a:p>
        </p:txBody>
      </p:sp>
      <p:pic>
        <p:nvPicPr>
          <p:cNvPr id="10" name="Picture 9" descr="Formal_Viterbi_GoldOntrans.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33472" y="292986"/>
            <a:ext cx="2357235" cy="636208"/>
          </a:xfrm>
          <a:prstGeom prst="rect">
            <a:avLst/>
          </a:prstGeom>
        </p:spPr>
      </p:pic>
      <p:pic>
        <p:nvPicPr>
          <p:cNvPr id="11" name="Picture 10" descr="Small Use Shield_CardOnTrans.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146145" y="190686"/>
            <a:ext cx="843833" cy="843833"/>
          </a:xfrm>
          <a:prstGeom prst="rect">
            <a:avLst/>
          </a:prstGeom>
        </p:spPr>
      </p:pic>
    </p:spTree>
    <p:extLst>
      <p:ext uri="{BB962C8B-B14F-4D97-AF65-F5344CB8AC3E}">
        <p14:creationId xmlns:p14="http://schemas.microsoft.com/office/powerpoint/2010/main" val="351304905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ew Faculty/ Thumbnail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3019" y="851932"/>
            <a:ext cx="8229600" cy="521370"/>
          </a:xfrm>
          <a:prstGeom prst="rect">
            <a:avLst/>
          </a:prstGeom>
        </p:spPr>
        <p:txBody>
          <a:bodyPr>
            <a:normAutofit/>
          </a:bodyPr>
          <a:lstStyle>
            <a:lvl1pPr>
              <a:defRPr sz="2400">
                <a:solidFill>
                  <a:srgbClr val="990000"/>
                </a:solidFill>
              </a:defRPr>
            </a:lvl1pPr>
          </a:lstStyle>
          <a:p>
            <a:r>
              <a:rPr lang="en-US" dirty="0"/>
              <a:t>Slide title</a:t>
            </a:r>
          </a:p>
        </p:txBody>
      </p:sp>
      <p:sp>
        <p:nvSpPr>
          <p:cNvPr id="16" name="Rectangle 15"/>
          <p:cNvSpPr/>
          <p:nvPr userDrawn="1"/>
        </p:nvSpPr>
        <p:spPr>
          <a:xfrm>
            <a:off x="125733" y="163473"/>
            <a:ext cx="8864243" cy="6558002"/>
          </a:xfrm>
          <a:prstGeom prst="rect">
            <a:avLst/>
          </a:prstGeom>
          <a:noFill/>
          <a:ln w="1270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7" name="Rectangle 16"/>
          <p:cNvSpPr/>
          <p:nvPr userDrawn="1"/>
        </p:nvSpPr>
        <p:spPr>
          <a:xfrm>
            <a:off x="125733" y="163474"/>
            <a:ext cx="8864243" cy="634814"/>
          </a:xfrm>
          <a:prstGeom prst="rect">
            <a:avLst/>
          </a:prstGeom>
          <a:noFill/>
          <a:ln w="1270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8" name="Rectangle 17"/>
          <p:cNvSpPr/>
          <p:nvPr userDrawn="1"/>
        </p:nvSpPr>
        <p:spPr>
          <a:xfrm>
            <a:off x="8381074" y="163474"/>
            <a:ext cx="608903" cy="634813"/>
          </a:xfrm>
          <a:prstGeom prst="rect">
            <a:avLst/>
          </a:prstGeom>
          <a:solidFill>
            <a:schemeClr val="bg2"/>
          </a:solidFill>
          <a:ln w="12700">
            <a:solidFill>
              <a:srgbClr val="99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Helvetica"/>
            </a:endParaRPr>
          </a:p>
        </p:txBody>
      </p:sp>
      <p:pic>
        <p:nvPicPr>
          <p:cNvPr id="30" name="Picture 29" descr="Small Use Shield_WhiteOnTrans.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492619" y="231585"/>
            <a:ext cx="385812" cy="498588"/>
          </a:xfrm>
          <a:prstGeom prst="rect">
            <a:avLst/>
          </a:prstGeom>
        </p:spPr>
      </p:pic>
      <p:pic>
        <p:nvPicPr>
          <p:cNvPr id="31" name="Picture 30" descr="Formal_Viterbi_CardOnTrans.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 y="91985"/>
            <a:ext cx="2222500" cy="777875"/>
          </a:xfrm>
          <a:prstGeom prst="rect">
            <a:avLst/>
          </a:prstGeom>
        </p:spPr>
      </p:pic>
      <p:sp>
        <p:nvSpPr>
          <p:cNvPr id="36" name="Text Placeholder 35"/>
          <p:cNvSpPr>
            <a:spLocks noGrp="1"/>
          </p:cNvSpPr>
          <p:nvPr>
            <p:ph type="body" sz="quarter" idx="15" hasCustomPrompt="1"/>
          </p:nvPr>
        </p:nvSpPr>
        <p:spPr>
          <a:xfrm>
            <a:off x="246647" y="3072524"/>
            <a:ext cx="1290723" cy="494089"/>
          </a:xfrm>
          <a:prstGeom prst="rect">
            <a:avLst/>
          </a:prstGeom>
        </p:spPr>
        <p:txBody>
          <a:bodyPr/>
          <a:lstStyle>
            <a:lvl4pPr marL="55563" indent="0">
              <a:buNone/>
              <a:defRPr/>
            </a:lvl4pPr>
            <a:lvl5pPr marL="0" indent="0">
              <a:buNone/>
              <a:defRPr baseline="0"/>
            </a:lvl5pPr>
          </a:lstStyle>
          <a:p>
            <a:pPr lvl="4"/>
            <a:r>
              <a:rPr lang="en-US" dirty="0"/>
              <a:t>Name Here</a:t>
            </a:r>
          </a:p>
          <a:p>
            <a:pPr lvl="4"/>
            <a:endParaRPr lang="en-US" dirty="0"/>
          </a:p>
        </p:txBody>
      </p:sp>
      <p:sp>
        <p:nvSpPr>
          <p:cNvPr id="39" name="Picture Placeholder 38"/>
          <p:cNvSpPr>
            <a:spLocks noGrp="1"/>
          </p:cNvSpPr>
          <p:nvPr>
            <p:ph type="pic" sz="quarter" idx="17"/>
          </p:nvPr>
        </p:nvSpPr>
        <p:spPr>
          <a:xfrm>
            <a:off x="256673" y="1625136"/>
            <a:ext cx="1280696" cy="1447388"/>
          </a:xfrm>
          <a:prstGeom prst="rect">
            <a:avLst/>
          </a:prstGeom>
        </p:spPr>
        <p:txBody>
          <a:bodyPr/>
          <a:lstStyle>
            <a:lvl1pPr marL="0" indent="0">
              <a:buNone/>
              <a:defRPr/>
            </a:lvl1pPr>
          </a:lstStyle>
          <a:p>
            <a:endParaRPr lang="en-US" dirty="0"/>
          </a:p>
        </p:txBody>
      </p:sp>
      <p:sp>
        <p:nvSpPr>
          <p:cNvPr id="40" name="Text Placeholder 35"/>
          <p:cNvSpPr>
            <a:spLocks noGrp="1"/>
          </p:cNvSpPr>
          <p:nvPr>
            <p:ph type="body" sz="quarter" idx="18" hasCustomPrompt="1"/>
          </p:nvPr>
        </p:nvSpPr>
        <p:spPr>
          <a:xfrm>
            <a:off x="1705945" y="3074238"/>
            <a:ext cx="1290723" cy="494089"/>
          </a:xfrm>
          <a:prstGeom prst="rect">
            <a:avLst/>
          </a:prstGeom>
        </p:spPr>
        <p:txBody>
          <a:bodyPr/>
          <a:lstStyle>
            <a:lvl4pPr marL="55563" indent="0">
              <a:buNone/>
              <a:defRPr/>
            </a:lvl4pPr>
            <a:lvl5pPr marL="0" indent="0">
              <a:buNone/>
              <a:defRPr baseline="0"/>
            </a:lvl5pPr>
          </a:lstStyle>
          <a:p>
            <a:pPr lvl="4"/>
            <a:r>
              <a:rPr lang="en-US" dirty="0"/>
              <a:t>Name Here</a:t>
            </a:r>
          </a:p>
          <a:p>
            <a:pPr lvl="4"/>
            <a:endParaRPr lang="en-US" dirty="0"/>
          </a:p>
        </p:txBody>
      </p:sp>
      <p:sp>
        <p:nvSpPr>
          <p:cNvPr id="42" name="Picture Placeholder 38"/>
          <p:cNvSpPr>
            <a:spLocks noGrp="1"/>
          </p:cNvSpPr>
          <p:nvPr>
            <p:ph type="pic" sz="quarter" idx="19"/>
          </p:nvPr>
        </p:nvSpPr>
        <p:spPr>
          <a:xfrm>
            <a:off x="1715971" y="1626850"/>
            <a:ext cx="1280696" cy="1447388"/>
          </a:xfrm>
          <a:prstGeom prst="rect">
            <a:avLst/>
          </a:prstGeom>
        </p:spPr>
        <p:txBody>
          <a:bodyPr/>
          <a:lstStyle>
            <a:lvl1pPr marL="0" indent="0">
              <a:buNone/>
              <a:defRPr/>
            </a:lvl1pPr>
          </a:lstStyle>
          <a:p>
            <a:endParaRPr lang="en-US" dirty="0"/>
          </a:p>
        </p:txBody>
      </p:sp>
      <p:sp>
        <p:nvSpPr>
          <p:cNvPr id="43" name="Text Placeholder 35"/>
          <p:cNvSpPr>
            <a:spLocks noGrp="1"/>
          </p:cNvSpPr>
          <p:nvPr>
            <p:ph type="body" sz="quarter" idx="20" hasCustomPrompt="1"/>
          </p:nvPr>
        </p:nvSpPr>
        <p:spPr>
          <a:xfrm>
            <a:off x="3165243" y="3076912"/>
            <a:ext cx="1290723" cy="494089"/>
          </a:xfrm>
          <a:prstGeom prst="rect">
            <a:avLst/>
          </a:prstGeom>
        </p:spPr>
        <p:txBody>
          <a:bodyPr/>
          <a:lstStyle>
            <a:lvl4pPr marL="55563" indent="0">
              <a:buNone/>
              <a:defRPr/>
            </a:lvl4pPr>
            <a:lvl5pPr marL="0" indent="0">
              <a:buNone/>
              <a:defRPr baseline="0"/>
            </a:lvl5pPr>
          </a:lstStyle>
          <a:p>
            <a:pPr lvl="4"/>
            <a:r>
              <a:rPr lang="en-US" dirty="0"/>
              <a:t>Name Here</a:t>
            </a:r>
          </a:p>
          <a:p>
            <a:pPr lvl="4"/>
            <a:endParaRPr lang="en-US" dirty="0"/>
          </a:p>
        </p:txBody>
      </p:sp>
      <p:sp>
        <p:nvSpPr>
          <p:cNvPr id="44" name="Picture Placeholder 38"/>
          <p:cNvSpPr>
            <a:spLocks noGrp="1"/>
          </p:cNvSpPr>
          <p:nvPr>
            <p:ph type="pic" sz="quarter" idx="21"/>
          </p:nvPr>
        </p:nvSpPr>
        <p:spPr>
          <a:xfrm>
            <a:off x="3175269" y="1629523"/>
            <a:ext cx="1280696" cy="1447388"/>
          </a:xfrm>
          <a:prstGeom prst="rect">
            <a:avLst/>
          </a:prstGeom>
        </p:spPr>
        <p:txBody>
          <a:bodyPr/>
          <a:lstStyle>
            <a:lvl1pPr marL="0" indent="0">
              <a:buNone/>
              <a:defRPr/>
            </a:lvl1pPr>
          </a:lstStyle>
          <a:p>
            <a:endParaRPr lang="en-US" dirty="0"/>
          </a:p>
        </p:txBody>
      </p:sp>
      <p:sp>
        <p:nvSpPr>
          <p:cNvPr id="45" name="Text Placeholder 35"/>
          <p:cNvSpPr>
            <a:spLocks noGrp="1"/>
          </p:cNvSpPr>
          <p:nvPr>
            <p:ph type="body" sz="quarter" idx="22" hasCustomPrompt="1"/>
          </p:nvPr>
        </p:nvSpPr>
        <p:spPr>
          <a:xfrm>
            <a:off x="4624541" y="3070810"/>
            <a:ext cx="1290723" cy="494089"/>
          </a:xfrm>
          <a:prstGeom prst="rect">
            <a:avLst/>
          </a:prstGeom>
        </p:spPr>
        <p:txBody>
          <a:bodyPr/>
          <a:lstStyle>
            <a:lvl4pPr marL="55563" indent="0">
              <a:buNone/>
              <a:defRPr/>
            </a:lvl4pPr>
            <a:lvl5pPr marL="0" indent="0">
              <a:buNone/>
              <a:defRPr baseline="0"/>
            </a:lvl5pPr>
          </a:lstStyle>
          <a:p>
            <a:pPr lvl="4"/>
            <a:r>
              <a:rPr lang="en-US" dirty="0"/>
              <a:t>Name Here</a:t>
            </a:r>
          </a:p>
          <a:p>
            <a:pPr lvl="4"/>
            <a:endParaRPr lang="en-US" dirty="0"/>
          </a:p>
        </p:txBody>
      </p:sp>
      <p:sp>
        <p:nvSpPr>
          <p:cNvPr id="46" name="Picture Placeholder 38"/>
          <p:cNvSpPr>
            <a:spLocks noGrp="1"/>
          </p:cNvSpPr>
          <p:nvPr>
            <p:ph type="pic" sz="quarter" idx="23"/>
          </p:nvPr>
        </p:nvSpPr>
        <p:spPr>
          <a:xfrm>
            <a:off x="4634567" y="1623421"/>
            <a:ext cx="1280696" cy="1447388"/>
          </a:xfrm>
          <a:prstGeom prst="rect">
            <a:avLst/>
          </a:prstGeom>
        </p:spPr>
        <p:txBody>
          <a:bodyPr/>
          <a:lstStyle>
            <a:lvl1pPr marL="0" indent="0">
              <a:buNone/>
              <a:defRPr/>
            </a:lvl1pPr>
          </a:lstStyle>
          <a:p>
            <a:endParaRPr lang="en-US" dirty="0"/>
          </a:p>
        </p:txBody>
      </p:sp>
      <p:sp>
        <p:nvSpPr>
          <p:cNvPr id="47" name="Text Placeholder 35"/>
          <p:cNvSpPr>
            <a:spLocks noGrp="1"/>
          </p:cNvSpPr>
          <p:nvPr>
            <p:ph type="body" sz="quarter" idx="24" hasCustomPrompt="1"/>
          </p:nvPr>
        </p:nvSpPr>
        <p:spPr>
          <a:xfrm>
            <a:off x="6083839" y="3072524"/>
            <a:ext cx="1290723" cy="494089"/>
          </a:xfrm>
          <a:prstGeom prst="rect">
            <a:avLst/>
          </a:prstGeom>
        </p:spPr>
        <p:txBody>
          <a:bodyPr/>
          <a:lstStyle>
            <a:lvl4pPr marL="55563" indent="0">
              <a:buNone/>
              <a:defRPr/>
            </a:lvl4pPr>
            <a:lvl5pPr marL="0" indent="0">
              <a:buNone/>
              <a:defRPr baseline="0"/>
            </a:lvl5pPr>
          </a:lstStyle>
          <a:p>
            <a:pPr lvl="4"/>
            <a:r>
              <a:rPr lang="en-US" dirty="0"/>
              <a:t>Name Here</a:t>
            </a:r>
          </a:p>
          <a:p>
            <a:pPr lvl="4"/>
            <a:endParaRPr lang="en-US" dirty="0"/>
          </a:p>
        </p:txBody>
      </p:sp>
      <p:sp>
        <p:nvSpPr>
          <p:cNvPr id="48" name="Picture Placeholder 38"/>
          <p:cNvSpPr>
            <a:spLocks noGrp="1"/>
          </p:cNvSpPr>
          <p:nvPr>
            <p:ph type="pic" sz="quarter" idx="25"/>
          </p:nvPr>
        </p:nvSpPr>
        <p:spPr>
          <a:xfrm>
            <a:off x="6093865" y="1625136"/>
            <a:ext cx="1280696" cy="1447388"/>
          </a:xfrm>
          <a:prstGeom prst="rect">
            <a:avLst/>
          </a:prstGeom>
        </p:spPr>
        <p:txBody>
          <a:bodyPr/>
          <a:lstStyle>
            <a:lvl1pPr marL="0" indent="0">
              <a:buNone/>
              <a:defRPr/>
            </a:lvl1pPr>
          </a:lstStyle>
          <a:p>
            <a:endParaRPr lang="en-US" dirty="0"/>
          </a:p>
        </p:txBody>
      </p:sp>
      <p:sp>
        <p:nvSpPr>
          <p:cNvPr id="49" name="Text Placeholder 35"/>
          <p:cNvSpPr>
            <a:spLocks noGrp="1"/>
          </p:cNvSpPr>
          <p:nvPr>
            <p:ph type="body" sz="quarter" idx="26" hasCustomPrompt="1"/>
          </p:nvPr>
        </p:nvSpPr>
        <p:spPr>
          <a:xfrm>
            <a:off x="7543136" y="3075198"/>
            <a:ext cx="1290723" cy="494089"/>
          </a:xfrm>
          <a:prstGeom prst="rect">
            <a:avLst/>
          </a:prstGeom>
        </p:spPr>
        <p:txBody>
          <a:bodyPr/>
          <a:lstStyle>
            <a:lvl4pPr marL="55563" indent="0">
              <a:buNone/>
              <a:defRPr/>
            </a:lvl4pPr>
            <a:lvl5pPr marL="0" indent="0">
              <a:buNone/>
              <a:defRPr baseline="0"/>
            </a:lvl5pPr>
          </a:lstStyle>
          <a:p>
            <a:pPr lvl="4"/>
            <a:r>
              <a:rPr lang="en-US" dirty="0"/>
              <a:t>Name Here</a:t>
            </a:r>
          </a:p>
          <a:p>
            <a:pPr lvl="4"/>
            <a:endParaRPr lang="en-US" dirty="0"/>
          </a:p>
        </p:txBody>
      </p:sp>
      <p:sp>
        <p:nvSpPr>
          <p:cNvPr id="50" name="Picture Placeholder 38"/>
          <p:cNvSpPr>
            <a:spLocks noGrp="1"/>
          </p:cNvSpPr>
          <p:nvPr>
            <p:ph type="pic" sz="quarter" idx="27"/>
          </p:nvPr>
        </p:nvSpPr>
        <p:spPr>
          <a:xfrm>
            <a:off x="7553163" y="1627810"/>
            <a:ext cx="1280696" cy="1447388"/>
          </a:xfrm>
          <a:prstGeom prst="rect">
            <a:avLst/>
          </a:prstGeom>
        </p:spPr>
        <p:txBody>
          <a:bodyPr/>
          <a:lstStyle>
            <a:lvl1pPr marL="0" indent="0">
              <a:buNone/>
              <a:defRPr/>
            </a:lvl1pPr>
          </a:lstStyle>
          <a:p>
            <a:endParaRPr lang="en-US" dirty="0"/>
          </a:p>
        </p:txBody>
      </p:sp>
      <p:sp>
        <p:nvSpPr>
          <p:cNvPr id="51" name="Text Placeholder 35"/>
          <p:cNvSpPr>
            <a:spLocks noGrp="1"/>
          </p:cNvSpPr>
          <p:nvPr>
            <p:ph type="body" sz="quarter" idx="28" hasCustomPrompt="1"/>
          </p:nvPr>
        </p:nvSpPr>
        <p:spPr>
          <a:xfrm>
            <a:off x="227931" y="5541306"/>
            <a:ext cx="1290723" cy="494089"/>
          </a:xfrm>
          <a:prstGeom prst="rect">
            <a:avLst/>
          </a:prstGeom>
        </p:spPr>
        <p:txBody>
          <a:bodyPr/>
          <a:lstStyle>
            <a:lvl4pPr marL="55563" indent="0">
              <a:buNone/>
              <a:defRPr/>
            </a:lvl4pPr>
            <a:lvl5pPr marL="0" indent="0">
              <a:buNone/>
              <a:defRPr baseline="0"/>
            </a:lvl5pPr>
          </a:lstStyle>
          <a:p>
            <a:pPr lvl="4"/>
            <a:r>
              <a:rPr lang="en-US"/>
              <a:t>Name H</a:t>
            </a:r>
            <a:endParaRPr lang="en-US" dirty="0"/>
          </a:p>
          <a:p>
            <a:pPr lvl="4"/>
            <a:endParaRPr lang="en-US" dirty="0"/>
          </a:p>
        </p:txBody>
      </p:sp>
      <p:sp>
        <p:nvSpPr>
          <p:cNvPr id="52" name="Picture Placeholder 38"/>
          <p:cNvSpPr>
            <a:spLocks noGrp="1"/>
          </p:cNvSpPr>
          <p:nvPr>
            <p:ph type="pic" sz="quarter" idx="29"/>
          </p:nvPr>
        </p:nvSpPr>
        <p:spPr>
          <a:xfrm>
            <a:off x="237957" y="4093918"/>
            <a:ext cx="1280696" cy="1447388"/>
          </a:xfrm>
          <a:prstGeom prst="rect">
            <a:avLst/>
          </a:prstGeom>
        </p:spPr>
        <p:txBody>
          <a:bodyPr/>
          <a:lstStyle>
            <a:lvl1pPr marL="0" indent="0">
              <a:buNone/>
              <a:defRPr/>
            </a:lvl1pPr>
          </a:lstStyle>
          <a:p>
            <a:endParaRPr lang="en-US" dirty="0"/>
          </a:p>
        </p:txBody>
      </p:sp>
      <p:sp>
        <p:nvSpPr>
          <p:cNvPr id="53" name="Text Placeholder 35"/>
          <p:cNvSpPr>
            <a:spLocks noGrp="1"/>
          </p:cNvSpPr>
          <p:nvPr>
            <p:ph type="body" sz="quarter" idx="30" hasCustomPrompt="1"/>
          </p:nvPr>
        </p:nvSpPr>
        <p:spPr>
          <a:xfrm>
            <a:off x="1687229" y="5543020"/>
            <a:ext cx="1290723" cy="494089"/>
          </a:xfrm>
          <a:prstGeom prst="rect">
            <a:avLst/>
          </a:prstGeom>
        </p:spPr>
        <p:txBody>
          <a:bodyPr/>
          <a:lstStyle>
            <a:lvl4pPr marL="55563" indent="0">
              <a:buNone/>
              <a:defRPr/>
            </a:lvl4pPr>
            <a:lvl5pPr marL="0" indent="0">
              <a:buNone/>
              <a:defRPr baseline="0"/>
            </a:lvl5pPr>
          </a:lstStyle>
          <a:p>
            <a:pPr lvl="4"/>
            <a:r>
              <a:rPr lang="en-US" dirty="0"/>
              <a:t>Name Here</a:t>
            </a:r>
          </a:p>
          <a:p>
            <a:pPr lvl="4"/>
            <a:endParaRPr lang="en-US" dirty="0"/>
          </a:p>
        </p:txBody>
      </p:sp>
      <p:sp>
        <p:nvSpPr>
          <p:cNvPr id="54" name="Picture Placeholder 38"/>
          <p:cNvSpPr>
            <a:spLocks noGrp="1"/>
          </p:cNvSpPr>
          <p:nvPr>
            <p:ph type="pic" sz="quarter" idx="31"/>
          </p:nvPr>
        </p:nvSpPr>
        <p:spPr>
          <a:xfrm>
            <a:off x="1697255" y="4095631"/>
            <a:ext cx="1280696" cy="1447388"/>
          </a:xfrm>
          <a:prstGeom prst="rect">
            <a:avLst/>
          </a:prstGeom>
        </p:spPr>
        <p:txBody>
          <a:bodyPr/>
          <a:lstStyle>
            <a:lvl1pPr marL="0" indent="0">
              <a:buNone/>
              <a:defRPr/>
            </a:lvl1pPr>
          </a:lstStyle>
          <a:p>
            <a:endParaRPr lang="en-US" dirty="0"/>
          </a:p>
        </p:txBody>
      </p:sp>
      <p:sp>
        <p:nvSpPr>
          <p:cNvPr id="55" name="Text Placeholder 35"/>
          <p:cNvSpPr>
            <a:spLocks noGrp="1"/>
          </p:cNvSpPr>
          <p:nvPr>
            <p:ph type="body" sz="quarter" idx="32" hasCustomPrompt="1"/>
          </p:nvPr>
        </p:nvSpPr>
        <p:spPr>
          <a:xfrm>
            <a:off x="3146527" y="5545694"/>
            <a:ext cx="1290723" cy="494089"/>
          </a:xfrm>
          <a:prstGeom prst="rect">
            <a:avLst/>
          </a:prstGeom>
        </p:spPr>
        <p:txBody>
          <a:bodyPr/>
          <a:lstStyle>
            <a:lvl4pPr marL="55563" indent="0">
              <a:buNone/>
              <a:defRPr/>
            </a:lvl4pPr>
            <a:lvl5pPr marL="0" indent="0">
              <a:buNone/>
              <a:defRPr baseline="0"/>
            </a:lvl5pPr>
          </a:lstStyle>
          <a:p>
            <a:pPr lvl="4"/>
            <a:r>
              <a:rPr lang="en-US" dirty="0"/>
              <a:t>Name Here</a:t>
            </a:r>
          </a:p>
          <a:p>
            <a:pPr lvl="4"/>
            <a:endParaRPr lang="en-US" dirty="0"/>
          </a:p>
        </p:txBody>
      </p:sp>
      <p:sp>
        <p:nvSpPr>
          <p:cNvPr id="56" name="Picture Placeholder 38"/>
          <p:cNvSpPr>
            <a:spLocks noGrp="1"/>
          </p:cNvSpPr>
          <p:nvPr>
            <p:ph type="pic" sz="quarter" idx="33"/>
          </p:nvPr>
        </p:nvSpPr>
        <p:spPr>
          <a:xfrm>
            <a:off x="3156553" y="4098306"/>
            <a:ext cx="1280696" cy="1447388"/>
          </a:xfrm>
          <a:prstGeom prst="rect">
            <a:avLst/>
          </a:prstGeom>
        </p:spPr>
        <p:txBody>
          <a:bodyPr/>
          <a:lstStyle>
            <a:lvl1pPr marL="0" indent="0">
              <a:buNone/>
              <a:defRPr/>
            </a:lvl1pPr>
          </a:lstStyle>
          <a:p>
            <a:endParaRPr lang="en-US" dirty="0"/>
          </a:p>
        </p:txBody>
      </p:sp>
      <p:sp>
        <p:nvSpPr>
          <p:cNvPr id="57" name="Text Placeholder 35"/>
          <p:cNvSpPr>
            <a:spLocks noGrp="1"/>
          </p:cNvSpPr>
          <p:nvPr>
            <p:ph type="body" sz="quarter" idx="34" hasCustomPrompt="1"/>
          </p:nvPr>
        </p:nvSpPr>
        <p:spPr>
          <a:xfrm>
            <a:off x="4605825" y="5539592"/>
            <a:ext cx="1290723" cy="494089"/>
          </a:xfrm>
          <a:prstGeom prst="rect">
            <a:avLst/>
          </a:prstGeom>
        </p:spPr>
        <p:txBody>
          <a:bodyPr/>
          <a:lstStyle>
            <a:lvl4pPr marL="55563" indent="0">
              <a:buNone/>
              <a:defRPr/>
            </a:lvl4pPr>
            <a:lvl5pPr marL="0" indent="0">
              <a:buNone/>
              <a:defRPr baseline="0"/>
            </a:lvl5pPr>
          </a:lstStyle>
          <a:p>
            <a:pPr lvl="4"/>
            <a:r>
              <a:rPr lang="en-US" dirty="0"/>
              <a:t>Name Here</a:t>
            </a:r>
          </a:p>
          <a:p>
            <a:pPr lvl="4"/>
            <a:endParaRPr lang="en-US" dirty="0"/>
          </a:p>
        </p:txBody>
      </p:sp>
      <p:sp>
        <p:nvSpPr>
          <p:cNvPr id="58" name="Picture Placeholder 38"/>
          <p:cNvSpPr>
            <a:spLocks noGrp="1"/>
          </p:cNvSpPr>
          <p:nvPr>
            <p:ph type="pic" sz="quarter" idx="35"/>
          </p:nvPr>
        </p:nvSpPr>
        <p:spPr>
          <a:xfrm>
            <a:off x="4615851" y="4092204"/>
            <a:ext cx="1280696" cy="1447388"/>
          </a:xfrm>
          <a:prstGeom prst="rect">
            <a:avLst/>
          </a:prstGeom>
        </p:spPr>
        <p:txBody>
          <a:bodyPr/>
          <a:lstStyle>
            <a:lvl1pPr marL="0" indent="0">
              <a:buNone/>
              <a:defRPr/>
            </a:lvl1pPr>
          </a:lstStyle>
          <a:p>
            <a:endParaRPr lang="en-US" dirty="0"/>
          </a:p>
        </p:txBody>
      </p:sp>
      <p:sp>
        <p:nvSpPr>
          <p:cNvPr id="59" name="Text Placeholder 35"/>
          <p:cNvSpPr>
            <a:spLocks noGrp="1"/>
          </p:cNvSpPr>
          <p:nvPr>
            <p:ph type="body" sz="quarter" idx="36" hasCustomPrompt="1"/>
          </p:nvPr>
        </p:nvSpPr>
        <p:spPr>
          <a:xfrm>
            <a:off x="6065123" y="5541306"/>
            <a:ext cx="1290723" cy="494089"/>
          </a:xfrm>
          <a:prstGeom prst="rect">
            <a:avLst/>
          </a:prstGeom>
        </p:spPr>
        <p:txBody>
          <a:bodyPr/>
          <a:lstStyle>
            <a:lvl4pPr marL="55563" indent="0">
              <a:buNone/>
              <a:defRPr/>
            </a:lvl4pPr>
            <a:lvl5pPr marL="0" indent="0">
              <a:buNone/>
              <a:defRPr baseline="0"/>
            </a:lvl5pPr>
          </a:lstStyle>
          <a:p>
            <a:pPr lvl="4"/>
            <a:r>
              <a:rPr lang="en-US" dirty="0"/>
              <a:t>Name Here</a:t>
            </a:r>
          </a:p>
          <a:p>
            <a:pPr lvl="4"/>
            <a:endParaRPr lang="en-US" dirty="0"/>
          </a:p>
        </p:txBody>
      </p:sp>
      <p:sp>
        <p:nvSpPr>
          <p:cNvPr id="60" name="Picture Placeholder 38"/>
          <p:cNvSpPr>
            <a:spLocks noGrp="1"/>
          </p:cNvSpPr>
          <p:nvPr>
            <p:ph type="pic" sz="quarter" idx="37"/>
          </p:nvPr>
        </p:nvSpPr>
        <p:spPr>
          <a:xfrm>
            <a:off x="6075149" y="4093918"/>
            <a:ext cx="1280696" cy="1447388"/>
          </a:xfrm>
          <a:prstGeom prst="rect">
            <a:avLst/>
          </a:prstGeom>
        </p:spPr>
        <p:txBody>
          <a:bodyPr/>
          <a:lstStyle>
            <a:lvl1pPr marL="0" indent="0">
              <a:buNone/>
              <a:defRPr/>
            </a:lvl1pPr>
          </a:lstStyle>
          <a:p>
            <a:endParaRPr lang="en-US" dirty="0"/>
          </a:p>
        </p:txBody>
      </p:sp>
      <p:sp>
        <p:nvSpPr>
          <p:cNvPr id="61" name="Text Placeholder 35"/>
          <p:cNvSpPr>
            <a:spLocks noGrp="1"/>
          </p:cNvSpPr>
          <p:nvPr>
            <p:ph type="body" sz="quarter" idx="38" hasCustomPrompt="1"/>
          </p:nvPr>
        </p:nvSpPr>
        <p:spPr>
          <a:xfrm>
            <a:off x="7524420" y="5543980"/>
            <a:ext cx="1290723" cy="494089"/>
          </a:xfrm>
          <a:prstGeom prst="rect">
            <a:avLst/>
          </a:prstGeom>
        </p:spPr>
        <p:txBody>
          <a:bodyPr/>
          <a:lstStyle>
            <a:lvl4pPr marL="55563" indent="0">
              <a:buNone/>
              <a:defRPr/>
            </a:lvl4pPr>
            <a:lvl5pPr marL="0" indent="0">
              <a:buNone/>
              <a:defRPr baseline="0"/>
            </a:lvl5pPr>
          </a:lstStyle>
          <a:p>
            <a:pPr lvl="4"/>
            <a:r>
              <a:rPr lang="en-US" dirty="0"/>
              <a:t>Name Here</a:t>
            </a:r>
          </a:p>
          <a:p>
            <a:pPr lvl="4"/>
            <a:endParaRPr lang="en-US" dirty="0"/>
          </a:p>
        </p:txBody>
      </p:sp>
      <p:sp>
        <p:nvSpPr>
          <p:cNvPr id="62" name="Picture Placeholder 38"/>
          <p:cNvSpPr>
            <a:spLocks noGrp="1"/>
          </p:cNvSpPr>
          <p:nvPr>
            <p:ph type="pic" sz="quarter" idx="39"/>
          </p:nvPr>
        </p:nvSpPr>
        <p:spPr>
          <a:xfrm>
            <a:off x="7534447" y="4096591"/>
            <a:ext cx="1280696" cy="1447388"/>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3315489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904494"/>
            <a:ext cx="8229600" cy="521370"/>
          </a:xfrm>
          <a:prstGeom prst="rect">
            <a:avLst/>
          </a:prstGeom>
        </p:spPr>
        <p:txBody>
          <a:bodyPr>
            <a:normAutofit/>
          </a:bodyPr>
          <a:lstStyle>
            <a:lvl1pPr>
              <a:defRPr sz="2400">
                <a:solidFill>
                  <a:srgbClr val="990000"/>
                </a:solidFill>
              </a:defRPr>
            </a:lvl1pPr>
          </a:lstStyle>
          <a:p>
            <a:r>
              <a:rPr lang="en-US" dirty="0"/>
              <a:t>Slide title</a:t>
            </a:r>
          </a:p>
        </p:txBody>
      </p:sp>
      <p:sp>
        <p:nvSpPr>
          <p:cNvPr id="9" name="Rectangle 8"/>
          <p:cNvSpPr/>
          <p:nvPr userDrawn="1"/>
        </p:nvSpPr>
        <p:spPr>
          <a:xfrm>
            <a:off x="125733" y="163473"/>
            <a:ext cx="8864243" cy="6558002"/>
          </a:xfrm>
          <a:prstGeom prst="rect">
            <a:avLst/>
          </a:prstGeom>
          <a:noFill/>
          <a:ln w="1270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0" name="Rectangle 9"/>
          <p:cNvSpPr/>
          <p:nvPr userDrawn="1"/>
        </p:nvSpPr>
        <p:spPr>
          <a:xfrm>
            <a:off x="125733" y="163474"/>
            <a:ext cx="8864243" cy="634814"/>
          </a:xfrm>
          <a:prstGeom prst="rect">
            <a:avLst/>
          </a:prstGeom>
          <a:noFill/>
          <a:ln w="1270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1" name="Rectangle 10"/>
          <p:cNvSpPr/>
          <p:nvPr userDrawn="1"/>
        </p:nvSpPr>
        <p:spPr>
          <a:xfrm>
            <a:off x="8381074" y="163474"/>
            <a:ext cx="608903" cy="634813"/>
          </a:xfrm>
          <a:prstGeom prst="rect">
            <a:avLst/>
          </a:prstGeom>
          <a:solidFill>
            <a:schemeClr val="bg2"/>
          </a:solidFill>
          <a:ln w="12700">
            <a:solidFill>
              <a:srgbClr val="99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Helvetica"/>
            </a:endParaRPr>
          </a:p>
        </p:txBody>
      </p:sp>
      <p:pic>
        <p:nvPicPr>
          <p:cNvPr id="12" name="Picture 11" descr="Small Use Shield_WhiteOnTrans.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492619" y="231585"/>
            <a:ext cx="385812" cy="498588"/>
          </a:xfrm>
          <a:prstGeom prst="rect">
            <a:avLst/>
          </a:prstGeom>
        </p:spPr>
      </p:pic>
      <p:pic>
        <p:nvPicPr>
          <p:cNvPr id="13" name="Picture 12" descr="Formal_Viterbi_CardOnTrans.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 y="91985"/>
            <a:ext cx="2222500" cy="777875"/>
          </a:xfrm>
          <a:prstGeom prst="rect">
            <a:avLst/>
          </a:prstGeom>
        </p:spPr>
      </p:pic>
      <p:sp>
        <p:nvSpPr>
          <p:cNvPr id="17" name="Chart Placeholder 16"/>
          <p:cNvSpPr>
            <a:spLocks noGrp="1"/>
          </p:cNvSpPr>
          <p:nvPr>
            <p:ph type="chart" sz="quarter" idx="12"/>
          </p:nvPr>
        </p:nvSpPr>
        <p:spPr>
          <a:xfrm>
            <a:off x="457200" y="1581150"/>
            <a:ext cx="8229600" cy="4873438"/>
          </a:xfrm>
          <a:prstGeom prst="rect">
            <a:avLst/>
          </a:prstGeom>
        </p:spPr>
        <p:txBody>
          <a:bodyPr/>
          <a:lstStyle/>
          <a:p>
            <a:endParaRPr lang="en-US"/>
          </a:p>
        </p:txBody>
      </p:sp>
    </p:spTree>
    <p:extLst>
      <p:ext uri="{BB962C8B-B14F-4D97-AF65-F5344CB8AC3E}">
        <p14:creationId xmlns:p14="http://schemas.microsoft.com/office/powerpoint/2010/main" val="655388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1730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0" y="304800"/>
            <a:ext cx="6248400" cy="990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86000" y="1981200"/>
            <a:ext cx="3048000" cy="411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86400" y="1981200"/>
            <a:ext cx="3048000" cy="411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3708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34988" y="201753"/>
            <a:ext cx="5912999" cy="429705"/>
          </a:xfrm>
          <a:prstGeom prst="rect">
            <a:avLst/>
          </a:prstGeom>
        </p:spPr>
        <p:txBody>
          <a:bodyPr>
            <a:normAutofit/>
          </a:bodyPr>
          <a:lstStyle>
            <a:lvl1pPr algn="ctr">
              <a:defRPr sz="2400">
                <a:solidFill>
                  <a:srgbClr val="990000"/>
                </a:solidFill>
              </a:defRPr>
            </a:lvl1pPr>
          </a:lstStyle>
          <a:p>
            <a:r>
              <a:rPr lang="en-US" dirty="0"/>
              <a:t>Slide title</a:t>
            </a:r>
          </a:p>
        </p:txBody>
      </p:sp>
      <p:sp>
        <p:nvSpPr>
          <p:cNvPr id="9" name="Rectangle 8"/>
          <p:cNvSpPr/>
          <p:nvPr userDrawn="1"/>
        </p:nvSpPr>
        <p:spPr>
          <a:xfrm>
            <a:off x="125733" y="163473"/>
            <a:ext cx="8864243" cy="6558002"/>
          </a:xfrm>
          <a:prstGeom prst="rect">
            <a:avLst/>
          </a:prstGeom>
          <a:noFill/>
          <a:ln w="1270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0" name="Rectangle 9"/>
          <p:cNvSpPr/>
          <p:nvPr userDrawn="1"/>
        </p:nvSpPr>
        <p:spPr>
          <a:xfrm>
            <a:off x="125733" y="163474"/>
            <a:ext cx="8864243" cy="876432"/>
          </a:xfrm>
          <a:prstGeom prst="rect">
            <a:avLst/>
          </a:prstGeom>
          <a:noFill/>
          <a:ln w="1270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1" name="Rectangle 10"/>
          <p:cNvSpPr/>
          <p:nvPr userDrawn="1"/>
        </p:nvSpPr>
        <p:spPr>
          <a:xfrm>
            <a:off x="8059271" y="163473"/>
            <a:ext cx="930707" cy="876431"/>
          </a:xfrm>
          <a:prstGeom prst="rect">
            <a:avLst/>
          </a:prstGeom>
          <a:solidFill>
            <a:schemeClr val="bg2"/>
          </a:solidFill>
          <a:ln w="12700">
            <a:solidFill>
              <a:srgbClr val="99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Helvetica"/>
            </a:endParaRPr>
          </a:p>
        </p:txBody>
      </p:sp>
      <p:pic>
        <p:nvPicPr>
          <p:cNvPr id="12" name="Picture 11" descr="Small Use Shield_WhiteOnTrans.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288718" y="231585"/>
            <a:ext cx="589713" cy="762090"/>
          </a:xfrm>
          <a:prstGeom prst="rect">
            <a:avLst/>
          </a:prstGeom>
        </p:spPr>
      </p:pic>
      <p:pic>
        <p:nvPicPr>
          <p:cNvPr id="13" name="Picture 12" descr="Formal_Viterbi_CardOnTrans.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 y="127845"/>
            <a:ext cx="2222500" cy="777875"/>
          </a:xfrm>
          <a:prstGeom prst="rect">
            <a:avLst/>
          </a:prstGeom>
        </p:spPr>
      </p:pic>
      <p:sp>
        <p:nvSpPr>
          <p:cNvPr id="16" name="Text Placeholder 15"/>
          <p:cNvSpPr>
            <a:spLocks noGrp="1"/>
          </p:cNvSpPr>
          <p:nvPr>
            <p:ph type="body" sz="quarter" idx="12"/>
          </p:nvPr>
        </p:nvSpPr>
        <p:spPr>
          <a:xfrm>
            <a:off x="353974" y="1239152"/>
            <a:ext cx="8229600" cy="4952098"/>
          </a:xfrm>
          <a:prstGeom prst="rect">
            <a:avLst/>
          </a:prstGeom>
        </p:spPr>
        <p:txBody>
          <a:bodyPr/>
          <a:lstStyle>
            <a:lvl1pPr>
              <a:spcBef>
                <a:spcPts val="1200"/>
              </a:spcBef>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a:extLst>
              <a:ext uri="{FF2B5EF4-FFF2-40B4-BE49-F238E27FC236}">
                <a16:creationId xmlns:a16="http://schemas.microsoft.com/office/drawing/2014/main" id="{2F485BDF-2CA3-E9C7-ECB0-F8B3943E1C69}"/>
              </a:ext>
            </a:extLst>
          </p:cNvPr>
          <p:cNvSpPr>
            <a:spLocks noGrp="1"/>
          </p:cNvSpPr>
          <p:nvPr>
            <p:ph type="body" sz="quarter" idx="13" hasCustomPrompt="1"/>
          </p:nvPr>
        </p:nvSpPr>
        <p:spPr>
          <a:xfrm>
            <a:off x="2034381" y="630890"/>
            <a:ext cx="5913346" cy="373156"/>
          </a:xfrm>
          <a:prstGeom prst="rect">
            <a:avLst/>
          </a:prstGeom>
        </p:spPr>
        <p:txBody>
          <a:bodyPr/>
          <a:lstStyle>
            <a:lvl1pPr marL="0" indent="0" algn="ctr" defTabSz="457200" rtl="0" eaLnBrk="1" latinLnBrk="0" hangingPunct="1">
              <a:spcBef>
                <a:spcPct val="0"/>
              </a:spcBef>
              <a:buNone/>
              <a:defRPr lang="en-US" sz="2000" b="1" i="0" kern="1200" cap="all" dirty="0">
                <a:solidFill>
                  <a:srgbClr val="990000"/>
                </a:solidFill>
                <a:latin typeface="Helvetica"/>
                <a:ea typeface="+mj-ea"/>
                <a:cs typeface="Helvetica"/>
              </a:defRPr>
            </a:lvl1pPr>
          </a:lstStyle>
          <a:p>
            <a:pPr lvl="0"/>
            <a:r>
              <a:rPr lang="en-US" dirty="0"/>
              <a:t>Sub-title</a:t>
            </a:r>
          </a:p>
        </p:txBody>
      </p:sp>
    </p:spTree>
    <p:extLst>
      <p:ext uri="{BB962C8B-B14F-4D97-AF65-F5344CB8AC3E}">
        <p14:creationId xmlns:p14="http://schemas.microsoft.com/office/powerpoint/2010/main" val="3266496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904494"/>
            <a:ext cx="8229600" cy="521370"/>
          </a:xfrm>
          <a:prstGeom prst="rect">
            <a:avLst/>
          </a:prstGeom>
        </p:spPr>
        <p:txBody>
          <a:bodyPr>
            <a:normAutofit/>
          </a:bodyPr>
          <a:lstStyle>
            <a:lvl1pPr>
              <a:defRPr sz="2400">
                <a:solidFill>
                  <a:srgbClr val="990000"/>
                </a:solidFill>
              </a:defRPr>
            </a:lvl1pPr>
          </a:lstStyle>
          <a:p>
            <a:r>
              <a:rPr lang="en-US" dirty="0"/>
              <a:t>BLANK SLIDE</a:t>
            </a:r>
          </a:p>
        </p:txBody>
      </p:sp>
      <p:sp>
        <p:nvSpPr>
          <p:cNvPr id="9" name="Rectangle 8"/>
          <p:cNvSpPr/>
          <p:nvPr userDrawn="1"/>
        </p:nvSpPr>
        <p:spPr>
          <a:xfrm>
            <a:off x="125733" y="163473"/>
            <a:ext cx="8864243" cy="6558002"/>
          </a:xfrm>
          <a:prstGeom prst="rect">
            <a:avLst/>
          </a:prstGeom>
          <a:noFill/>
          <a:ln w="1270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0" name="Rectangle 9"/>
          <p:cNvSpPr/>
          <p:nvPr userDrawn="1"/>
        </p:nvSpPr>
        <p:spPr>
          <a:xfrm>
            <a:off x="125733" y="163474"/>
            <a:ext cx="8864243" cy="634814"/>
          </a:xfrm>
          <a:prstGeom prst="rect">
            <a:avLst/>
          </a:prstGeom>
          <a:noFill/>
          <a:ln w="1270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1" name="Rectangle 10"/>
          <p:cNvSpPr/>
          <p:nvPr userDrawn="1"/>
        </p:nvSpPr>
        <p:spPr>
          <a:xfrm>
            <a:off x="8381074" y="163474"/>
            <a:ext cx="608903" cy="634813"/>
          </a:xfrm>
          <a:prstGeom prst="rect">
            <a:avLst/>
          </a:prstGeom>
          <a:solidFill>
            <a:schemeClr val="bg2"/>
          </a:solidFill>
          <a:ln w="12700">
            <a:solidFill>
              <a:srgbClr val="99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Helvetica"/>
            </a:endParaRPr>
          </a:p>
        </p:txBody>
      </p:sp>
      <p:pic>
        <p:nvPicPr>
          <p:cNvPr id="12" name="Picture 11" descr="Small Use Shield_WhiteOnTrans.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492619" y="231585"/>
            <a:ext cx="385812" cy="498588"/>
          </a:xfrm>
          <a:prstGeom prst="rect">
            <a:avLst/>
          </a:prstGeom>
        </p:spPr>
      </p:pic>
      <p:pic>
        <p:nvPicPr>
          <p:cNvPr id="13" name="Picture 12" descr="Formal_Viterbi_CardOnTrans.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 y="91985"/>
            <a:ext cx="2222500" cy="777875"/>
          </a:xfrm>
          <a:prstGeom prst="rect">
            <a:avLst/>
          </a:prstGeom>
        </p:spPr>
      </p:pic>
    </p:spTree>
    <p:extLst>
      <p:ext uri="{BB962C8B-B14F-4D97-AF65-F5344CB8AC3E}">
        <p14:creationId xmlns:p14="http://schemas.microsoft.com/office/powerpoint/2010/main" val="3735961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53244" y="237614"/>
            <a:ext cx="6216285" cy="521370"/>
          </a:xfrm>
          <a:prstGeom prst="rect">
            <a:avLst/>
          </a:prstGeom>
        </p:spPr>
        <p:txBody>
          <a:bodyPr>
            <a:normAutofit/>
          </a:bodyPr>
          <a:lstStyle>
            <a:lvl1pPr algn="ctr">
              <a:defRPr sz="2400">
                <a:solidFill>
                  <a:srgbClr val="990000"/>
                </a:solidFill>
              </a:defRPr>
            </a:lvl1pPr>
          </a:lstStyle>
          <a:p>
            <a:r>
              <a:rPr lang="en-US" dirty="0"/>
              <a:t>Slide title</a:t>
            </a:r>
          </a:p>
        </p:txBody>
      </p:sp>
      <p:sp>
        <p:nvSpPr>
          <p:cNvPr id="9" name="Rectangle 8"/>
          <p:cNvSpPr/>
          <p:nvPr userDrawn="1"/>
        </p:nvSpPr>
        <p:spPr>
          <a:xfrm>
            <a:off x="125733" y="163473"/>
            <a:ext cx="8864243" cy="6558002"/>
          </a:xfrm>
          <a:prstGeom prst="rect">
            <a:avLst/>
          </a:prstGeom>
          <a:noFill/>
          <a:ln w="1270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0" name="Rectangle 9"/>
          <p:cNvSpPr/>
          <p:nvPr userDrawn="1"/>
        </p:nvSpPr>
        <p:spPr>
          <a:xfrm>
            <a:off x="125733" y="163474"/>
            <a:ext cx="8864243" cy="634814"/>
          </a:xfrm>
          <a:prstGeom prst="rect">
            <a:avLst/>
          </a:prstGeom>
          <a:noFill/>
          <a:ln w="1270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1" name="Rectangle 10"/>
          <p:cNvSpPr/>
          <p:nvPr userDrawn="1"/>
        </p:nvSpPr>
        <p:spPr>
          <a:xfrm>
            <a:off x="8381074" y="163474"/>
            <a:ext cx="608903" cy="634813"/>
          </a:xfrm>
          <a:prstGeom prst="rect">
            <a:avLst/>
          </a:prstGeom>
          <a:solidFill>
            <a:schemeClr val="bg2"/>
          </a:solidFill>
          <a:ln w="12700">
            <a:solidFill>
              <a:srgbClr val="99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Helvetica"/>
            </a:endParaRPr>
          </a:p>
        </p:txBody>
      </p:sp>
      <p:pic>
        <p:nvPicPr>
          <p:cNvPr id="12" name="Picture 11" descr="Small Use Shield_WhiteOnTrans.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492619" y="231585"/>
            <a:ext cx="385812" cy="498588"/>
          </a:xfrm>
          <a:prstGeom prst="rect">
            <a:avLst/>
          </a:prstGeom>
        </p:spPr>
      </p:pic>
      <p:pic>
        <p:nvPicPr>
          <p:cNvPr id="13" name="Picture 12" descr="Formal_Viterbi_CardOnTrans.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 y="91985"/>
            <a:ext cx="2222500" cy="777875"/>
          </a:xfrm>
          <a:prstGeom prst="rect">
            <a:avLst/>
          </a:prstGeom>
        </p:spPr>
      </p:pic>
      <p:sp>
        <p:nvSpPr>
          <p:cNvPr id="16" name="Text Placeholder 15"/>
          <p:cNvSpPr>
            <a:spLocks noGrp="1"/>
          </p:cNvSpPr>
          <p:nvPr>
            <p:ph type="body" sz="quarter" idx="12"/>
          </p:nvPr>
        </p:nvSpPr>
        <p:spPr>
          <a:xfrm>
            <a:off x="443054" y="1038445"/>
            <a:ext cx="8229600" cy="4924844"/>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20392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125733" y="163473"/>
            <a:ext cx="8864243" cy="6558002"/>
          </a:xfrm>
          <a:prstGeom prst="rect">
            <a:avLst/>
          </a:prstGeom>
          <a:no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0" name="Rectangle 9"/>
          <p:cNvSpPr/>
          <p:nvPr userDrawn="1"/>
        </p:nvSpPr>
        <p:spPr>
          <a:xfrm>
            <a:off x="125733" y="163474"/>
            <a:ext cx="8864243" cy="634814"/>
          </a:xfrm>
          <a:prstGeom prst="rect">
            <a:avLst/>
          </a:prstGeom>
          <a:no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1" name="Rectangle 10"/>
          <p:cNvSpPr/>
          <p:nvPr userDrawn="1"/>
        </p:nvSpPr>
        <p:spPr>
          <a:xfrm>
            <a:off x="8381074" y="163474"/>
            <a:ext cx="608903" cy="634813"/>
          </a:xfrm>
          <a:prstGeom prst="rect">
            <a:avLst/>
          </a:prstGeom>
          <a:solidFill>
            <a:schemeClr val="bg1"/>
          </a:solidFill>
          <a:ln w="1270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Helvetica"/>
            </a:endParaRPr>
          </a:p>
        </p:txBody>
      </p:sp>
      <p:pic>
        <p:nvPicPr>
          <p:cNvPr id="14" name="Picture 13" descr="Small Use Shield_CardOnTrans.eps"/>
          <p:cNvPicPr>
            <a:picLocks noChangeAspect="1"/>
          </p:cNvPicPr>
          <p:nvPr userDrawn="1"/>
        </p:nvPicPr>
        <p:blipFill rotWithShape="1">
          <a:blip r:embed="rId2" cstate="email">
            <a:extLst>
              <a:ext uri="{28A0092B-C50C-407E-A947-70E740481C1C}">
                <a14:useLocalDpi xmlns:a14="http://schemas.microsoft.com/office/drawing/2010/main"/>
              </a:ext>
            </a:extLst>
          </a:blip>
          <a:srcRect l="15027" r="15158"/>
          <a:stretch/>
        </p:blipFill>
        <p:spPr>
          <a:xfrm>
            <a:off x="8451170" y="155634"/>
            <a:ext cx="470380" cy="673751"/>
          </a:xfrm>
          <a:prstGeom prst="rect">
            <a:avLst/>
          </a:prstGeom>
        </p:spPr>
      </p:pic>
      <p:pic>
        <p:nvPicPr>
          <p:cNvPr id="15" name="Picture 14" descr="Formal_Viterbi_GoldOntrans.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31557" y="233652"/>
            <a:ext cx="1767561" cy="477058"/>
          </a:xfrm>
          <a:prstGeom prst="rect">
            <a:avLst/>
          </a:prstGeom>
        </p:spPr>
      </p:pic>
      <p:sp>
        <p:nvSpPr>
          <p:cNvPr id="19" name="Title 1"/>
          <p:cNvSpPr>
            <a:spLocks noGrp="1"/>
          </p:cNvSpPr>
          <p:nvPr>
            <p:ph type="title" hasCustomPrompt="1"/>
          </p:nvPr>
        </p:nvSpPr>
        <p:spPr>
          <a:xfrm>
            <a:off x="457200" y="2327961"/>
            <a:ext cx="8229600" cy="1126348"/>
          </a:xfrm>
          <a:prstGeom prst="rect">
            <a:avLst/>
          </a:prstGeom>
        </p:spPr>
        <p:txBody>
          <a:bodyPr>
            <a:noAutofit/>
          </a:bodyPr>
          <a:lstStyle>
            <a:lvl1pPr algn="ctr">
              <a:defRPr sz="3400">
                <a:solidFill>
                  <a:srgbClr val="FFFFFF"/>
                </a:solidFill>
              </a:defRPr>
            </a:lvl1pPr>
          </a:lstStyle>
          <a:p>
            <a:r>
              <a:rPr lang="en-US" dirty="0"/>
              <a:t>SECTION</a:t>
            </a:r>
            <a:br>
              <a:rPr lang="en-US" dirty="0"/>
            </a:br>
            <a:r>
              <a:rPr lang="en-US" dirty="0"/>
              <a:t>title</a:t>
            </a:r>
          </a:p>
        </p:txBody>
      </p:sp>
    </p:spTree>
    <p:extLst>
      <p:ext uri="{BB962C8B-B14F-4D97-AF65-F5344CB8AC3E}">
        <p14:creationId xmlns:p14="http://schemas.microsoft.com/office/powerpoint/2010/main" val="4057143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125733" y="163473"/>
            <a:ext cx="8864243" cy="6558002"/>
          </a:xfrm>
          <a:prstGeom prst="rect">
            <a:avLst/>
          </a:prstGeom>
          <a:no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0" name="Rectangle 9"/>
          <p:cNvSpPr/>
          <p:nvPr userDrawn="1"/>
        </p:nvSpPr>
        <p:spPr>
          <a:xfrm>
            <a:off x="125733" y="163474"/>
            <a:ext cx="8864243" cy="634814"/>
          </a:xfrm>
          <a:prstGeom prst="rect">
            <a:avLst/>
          </a:prstGeom>
          <a:no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1" name="Rectangle 10"/>
          <p:cNvSpPr/>
          <p:nvPr userDrawn="1"/>
        </p:nvSpPr>
        <p:spPr>
          <a:xfrm>
            <a:off x="8381074" y="163474"/>
            <a:ext cx="608903" cy="634813"/>
          </a:xfrm>
          <a:prstGeom prst="rect">
            <a:avLst/>
          </a:prstGeom>
          <a:solidFill>
            <a:schemeClr val="bg1"/>
          </a:solidFill>
          <a:ln w="1270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Helvetica"/>
            </a:endParaRPr>
          </a:p>
        </p:txBody>
      </p:sp>
      <p:pic>
        <p:nvPicPr>
          <p:cNvPr id="14" name="Picture 13" descr="Small Use Shield_CardOnTrans.eps"/>
          <p:cNvPicPr>
            <a:picLocks noChangeAspect="1"/>
          </p:cNvPicPr>
          <p:nvPr userDrawn="1"/>
        </p:nvPicPr>
        <p:blipFill rotWithShape="1">
          <a:blip r:embed="rId2" cstate="email">
            <a:extLst>
              <a:ext uri="{28A0092B-C50C-407E-A947-70E740481C1C}">
                <a14:useLocalDpi xmlns:a14="http://schemas.microsoft.com/office/drawing/2010/main"/>
              </a:ext>
            </a:extLst>
          </a:blip>
          <a:srcRect l="15027" r="15158"/>
          <a:stretch/>
        </p:blipFill>
        <p:spPr>
          <a:xfrm>
            <a:off x="8451170" y="155634"/>
            <a:ext cx="470380" cy="673751"/>
          </a:xfrm>
          <a:prstGeom prst="rect">
            <a:avLst/>
          </a:prstGeom>
        </p:spPr>
      </p:pic>
      <p:pic>
        <p:nvPicPr>
          <p:cNvPr id="15" name="Picture 14" descr="Formal_Viterbi_GoldOntrans.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31557" y="233652"/>
            <a:ext cx="1767561" cy="477058"/>
          </a:xfrm>
          <a:prstGeom prst="rect">
            <a:avLst/>
          </a:prstGeom>
        </p:spPr>
      </p:pic>
      <p:sp>
        <p:nvSpPr>
          <p:cNvPr id="17" name="Title 1"/>
          <p:cNvSpPr>
            <a:spLocks noGrp="1"/>
          </p:cNvSpPr>
          <p:nvPr>
            <p:ph type="title" hasCustomPrompt="1"/>
          </p:nvPr>
        </p:nvSpPr>
        <p:spPr>
          <a:xfrm>
            <a:off x="2169622" y="233652"/>
            <a:ext cx="6143025" cy="521370"/>
          </a:xfrm>
          <a:prstGeom prst="rect">
            <a:avLst/>
          </a:prstGeom>
        </p:spPr>
        <p:txBody>
          <a:bodyPr>
            <a:normAutofit/>
          </a:bodyPr>
          <a:lstStyle>
            <a:lvl1pPr algn="ctr">
              <a:defRPr sz="2400">
                <a:solidFill>
                  <a:srgbClr val="FFFFFF"/>
                </a:solidFill>
              </a:defRPr>
            </a:lvl1pPr>
          </a:lstStyle>
          <a:p>
            <a:r>
              <a:rPr lang="en-US" dirty="0"/>
              <a:t>Slide title</a:t>
            </a:r>
          </a:p>
        </p:txBody>
      </p:sp>
      <p:sp>
        <p:nvSpPr>
          <p:cNvPr id="18" name="Text Placeholder 15"/>
          <p:cNvSpPr>
            <a:spLocks noGrp="1"/>
          </p:cNvSpPr>
          <p:nvPr>
            <p:ph type="body" sz="quarter" idx="12"/>
          </p:nvPr>
        </p:nvSpPr>
        <p:spPr>
          <a:xfrm>
            <a:off x="443054" y="980052"/>
            <a:ext cx="8229600" cy="4924844"/>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69076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125733" y="163473"/>
            <a:ext cx="8864243" cy="6558002"/>
          </a:xfrm>
          <a:prstGeom prst="rect">
            <a:avLst/>
          </a:prstGeom>
          <a:no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0" name="Rectangle 9"/>
          <p:cNvSpPr/>
          <p:nvPr userDrawn="1"/>
        </p:nvSpPr>
        <p:spPr>
          <a:xfrm>
            <a:off x="125733" y="163474"/>
            <a:ext cx="8864243" cy="634814"/>
          </a:xfrm>
          <a:prstGeom prst="rect">
            <a:avLst/>
          </a:prstGeom>
          <a:no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1" name="Rectangle 10"/>
          <p:cNvSpPr/>
          <p:nvPr userDrawn="1"/>
        </p:nvSpPr>
        <p:spPr>
          <a:xfrm>
            <a:off x="8381074" y="163474"/>
            <a:ext cx="608903" cy="634813"/>
          </a:xfrm>
          <a:prstGeom prst="rect">
            <a:avLst/>
          </a:prstGeom>
          <a:solidFill>
            <a:schemeClr val="bg1"/>
          </a:solidFill>
          <a:ln w="1270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Helvetica"/>
            </a:endParaRPr>
          </a:p>
        </p:txBody>
      </p:sp>
      <p:sp>
        <p:nvSpPr>
          <p:cNvPr id="16" name="Text Placeholder 15"/>
          <p:cNvSpPr>
            <a:spLocks noGrp="1"/>
          </p:cNvSpPr>
          <p:nvPr>
            <p:ph type="body" sz="quarter" idx="12" hasCustomPrompt="1"/>
          </p:nvPr>
        </p:nvSpPr>
        <p:spPr>
          <a:xfrm>
            <a:off x="1379783" y="1810613"/>
            <a:ext cx="6350136" cy="2736561"/>
          </a:xfrm>
          <a:prstGeom prst="rect">
            <a:avLst/>
          </a:prstGeom>
        </p:spPr>
        <p:txBody>
          <a:bodyPr/>
          <a:lstStyle>
            <a:lvl1pPr marL="0" indent="0" algn="ctr">
              <a:buNone/>
              <a:defRPr sz="4000" b="1" i="0" baseline="0">
                <a:solidFill>
                  <a:schemeClr val="bg1"/>
                </a:solidFill>
                <a:latin typeface="Helvetica"/>
                <a:cs typeface="Helvetica"/>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l" defTabSz="457200" rtl="0" eaLnBrk="1" fontAlgn="auto" latinLnBrk="0" hangingPunct="1">
              <a:lnSpc>
                <a:spcPct val="100000"/>
              </a:lnSpc>
              <a:spcBef>
                <a:spcPct val="20000"/>
              </a:spcBef>
              <a:spcAft>
                <a:spcPts val="0"/>
              </a:spcAft>
              <a:buClrTx/>
              <a:buSzTx/>
              <a:buFont typeface="Lucida Grande"/>
              <a:buNone/>
              <a:tabLst/>
              <a:defRPr/>
            </a:pPr>
            <a:r>
              <a:rPr lang="en-US" b="1" i="0" dirty="0">
                <a:latin typeface="Helvetica"/>
                <a:cs typeface="Helvetica"/>
              </a:rPr>
              <a:t>“Pull quote here...</a:t>
            </a:r>
            <a:r>
              <a:rPr lang="en-US" b="1" i="0" dirty="0" err="1">
                <a:latin typeface="Helvetica"/>
                <a:cs typeface="Helvetica"/>
              </a:rPr>
              <a:t>lorem</a:t>
            </a:r>
            <a:r>
              <a:rPr lang="en-US" b="1" i="0" dirty="0">
                <a:latin typeface="Helvetica"/>
                <a:cs typeface="Helvetica"/>
              </a:rPr>
              <a:t> </a:t>
            </a:r>
            <a:r>
              <a:rPr lang="en-US" b="1" i="0" dirty="0" err="1">
                <a:latin typeface="Helvetica"/>
                <a:cs typeface="Helvetica"/>
              </a:rPr>
              <a:t>ipsum</a:t>
            </a:r>
            <a:r>
              <a:rPr lang="en-US" b="1" i="0" dirty="0">
                <a:latin typeface="Helvetica"/>
                <a:cs typeface="Helvetica"/>
              </a:rPr>
              <a:t> dolor sit </a:t>
            </a:r>
            <a:r>
              <a:rPr lang="en-US" b="1" i="0" dirty="0" err="1">
                <a:latin typeface="Helvetica"/>
                <a:cs typeface="Helvetica"/>
              </a:rPr>
              <a:t>amet</a:t>
            </a:r>
            <a:r>
              <a:rPr lang="en-US" b="1" i="0" dirty="0">
                <a:latin typeface="Helvetica"/>
                <a:cs typeface="Helvetica"/>
              </a:rPr>
              <a:t>, </a:t>
            </a:r>
            <a:r>
              <a:rPr lang="en-US" b="1" i="0" dirty="0" err="1">
                <a:latin typeface="Helvetica"/>
                <a:cs typeface="Helvetica"/>
              </a:rPr>
              <a:t>Consectetur</a:t>
            </a:r>
            <a:r>
              <a:rPr lang="en-US" b="1" i="0" dirty="0">
                <a:latin typeface="Helvetica"/>
                <a:cs typeface="Helvetica"/>
              </a:rPr>
              <a:t> </a:t>
            </a:r>
            <a:r>
              <a:rPr lang="en-US" b="1" i="0" dirty="0" err="1">
                <a:latin typeface="Helvetica"/>
                <a:cs typeface="Helvetica"/>
              </a:rPr>
              <a:t>adipisicing</a:t>
            </a:r>
            <a:r>
              <a:rPr lang="en-US" b="1" i="0" dirty="0">
                <a:latin typeface="Helvetica"/>
                <a:cs typeface="Helvetica"/>
              </a:rPr>
              <a:t> </a:t>
            </a:r>
            <a:r>
              <a:rPr lang="en-US" b="1" i="0" dirty="0" err="1">
                <a:latin typeface="Helvetica"/>
                <a:cs typeface="Helvetica"/>
              </a:rPr>
              <a:t>elit</a:t>
            </a:r>
            <a:r>
              <a:rPr lang="en-US" b="1" i="0" dirty="0">
                <a:latin typeface="Helvetica"/>
                <a:cs typeface="Helvetica"/>
              </a:rPr>
              <a:t>…”</a:t>
            </a:r>
            <a:endParaRPr lang="en-US" dirty="0"/>
          </a:p>
        </p:txBody>
      </p:sp>
      <p:pic>
        <p:nvPicPr>
          <p:cNvPr id="14" name="Picture 13" descr="Small Use Shield_CardOnTrans.eps"/>
          <p:cNvPicPr>
            <a:picLocks noChangeAspect="1"/>
          </p:cNvPicPr>
          <p:nvPr userDrawn="1"/>
        </p:nvPicPr>
        <p:blipFill rotWithShape="1">
          <a:blip r:embed="rId2" cstate="email">
            <a:extLst>
              <a:ext uri="{28A0092B-C50C-407E-A947-70E740481C1C}">
                <a14:useLocalDpi xmlns:a14="http://schemas.microsoft.com/office/drawing/2010/main"/>
              </a:ext>
            </a:extLst>
          </a:blip>
          <a:srcRect l="15027" r="15158"/>
          <a:stretch/>
        </p:blipFill>
        <p:spPr>
          <a:xfrm>
            <a:off x="8451170" y="155634"/>
            <a:ext cx="470380" cy="673751"/>
          </a:xfrm>
          <a:prstGeom prst="rect">
            <a:avLst/>
          </a:prstGeom>
        </p:spPr>
      </p:pic>
      <p:pic>
        <p:nvPicPr>
          <p:cNvPr id="15" name="Picture 14" descr="Formal_Viterbi_GoldOntrans.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31557" y="233652"/>
            <a:ext cx="1767561" cy="477058"/>
          </a:xfrm>
          <a:prstGeom prst="rect">
            <a:avLst/>
          </a:prstGeom>
        </p:spPr>
      </p:pic>
      <p:sp>
        <p:nvSpPr>
          <p:cNvPr id="6" name="Text Placeholder 5"/>
          <p:cNvSpPr>
            <a:spLocks noGrp="1"/>
          </p:cNvSpPr>
          <p:nvPr>
            <p:ph type="body" sz="quarter" idx="13" hasCustomPrompt="1"/>
          </p:nvPr>
        </p:nvSpPr>
        <p:spPr>
          <a:xfrm>
            <a:off x="1379539" y="4645026"/>
            <a:ext cx="2436661" cy="471488"/>
          </a:xfrm>
          <a:prstGeom prst="rect">
            <a:avLst/>
          </a:prstGeom>
        </p:spPr>
        <p:txBody>
          <a:bodyPr vert="horz"/>
          <a:lstStyle>
            <a:lvl1pPr marL="0" indent="0">
              <a:buNone/>
              <a:defRPr/>
            </a:lvl1pPr>
          </a:lstStyle>
          <a:p>
            <a:r>
              <a:rPr lang="en-US" b="1" i="0" dirty="0">
                <a:solidFill>
                  <a:srgbClr val="FFFFFF"/>
                </a:solidFill>
                <a:latin typeface="Helvetica"/>
                <a:cs typeface="Helvetica"/>
              </a:rPr>
              <a:t>Quoted Person</a:t>
            </a:r>
          </a:p>
          <a:p>
            <a:r>
              <a:rPr lang="en-US" b="0" i="0" dirty="0">
                <a:solidFill>
                  <a:srgbClr val="FFFFFF"/>
                </a:solidFill>
                <a:latin typeface="Helvetica Light"/>
                <a:cs typeface="Helvetica Light"/>
              </a:rPr>
              <a:t>Title/Position</a:t>
            </a:r>
          </a:p>
        </p:txBody>
      </p:sp>
    </p:spTree>
    <p:extLst>
      <p:ext uri="{BB962C8B-B14F-4D97-AF65-F5344CB8AC3E}">
        <p14:creationId xmlns:p14="http://schemas.microsoft.com/office/powerpoint/2010/main" val="992290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Images +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904494"/>
            <a:ext cx="8229600" cy="521370"/>
          </a:xfrm>
          <a:prstGeom prst="rect">
            <a:avLst/>
          </a:prstGeom>
        </p:spPr>
        <p:txBody>
          <a:bodyPr>
            <a:normAutofit/>
          </a:bodyPr>
          <a:lstStyle>
            <a:lvl1pPr>
              <a:defRPr sz="2400">
                <a:solidFill>
                  <a:srgbClr val="990000"/>
                </a:solidFill>
              </a:defRPr>
            </a:lvl1pPr>
          </a:lstStyle>
          <a:p>
            <a:r>
              <a:rPr lang="en-US" dirty="0"/>
              <a:t>Slide title</a:t>
            </a:r>
          </a:p>
        </p:txBody>
      </p:sp>
      <p:sp>
        <p:nvSpPr>
          <p:cNvPr id="16" name="Rectangle 15"/>
          <p:cNvSpPr/>
          <p:nvPr userDrawn="1"/>
        </p:nvSpPr>
        <p:spPr>
          <a:xfrm>
            <a:off x="125733" y="163473"/>
            <a:ext cx="8864243" cy="6558002"/>
          </a:xfrm>
          <a:prstGeom prst="rect">
            <a:avLst/>
          </a:prstGeom>
          <a:noFill/>
          <a:ln w="1270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7" name="Rectangle 16"/>
          <p:cNvSpPr/>
          <p:nvPr userDrawn="1"/>
        </p:nvSpPr>
        <p:spPr>
          <a:xfrm>
            <a:off x="125733" y="163474"/>
            <a:ext cx="8864243" cy="634814"/>
          </a:xfrm>
          <a:prstGeom prst="rect">
            <a:avLst/>
          </a:prstGeom>
          <a:noFill/>
          <a:ln w="1270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8" name="Rectangle 17"/>
          <p:cNvSpPr/>
          <p:nvPr userDrawn="1"/>
        </p:nvSpPr>
        <p:spPr>
          <a:xfrm>
            <a:off x="8381074" y="163474"/>
            <a:ext cx="608903" cy="634813"/>
          </a:xfrm>
          <a:prstGeom prst="rect">
            <a:avLst/>
          </a:prstGeom>
          <a:solidFill>
            <a:schemeClr val="bg2"/>
          </a:solidFill>
          <a:ln w="12700">
            <a:solidFill>
              <a:srgbClr val="99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Helvetica"/>
            </a:endParaRPr>
          </a:p>
        </p:txBody>
      </p:sp>
      <p:pic>
        <p:nvPicPr>
          <p:cNvPr id="30" name="Picture 29" descr="Small Use Shield_WhiteOnTrans.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492619" y="231585"/>
            <a:ext cx="385812" cy="498588"/>
          </a:xfrm>
          <a:prstGeom prst="rect">
            <a:avLst/>
          </a:prstGeom>
        </p:spPr>
      </p:pic>
      <p:pic>
        <p:nvPicPr>
          <p:cNvPr id="31" name="Picture 30" descr="Formal_Viterbi_CardOnTrans.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 y="91985"/>
            <a:ext cx="2222500" cy="777875"/>
          </a:xfrm>
          <a:prstGeom prst="rect">
            <a:avLst/>
          </a:prstGeom>
        </p:spPr>
      </p:pic>
      <p:sp>
        <p:nvSpPr>
          <p:cNvPr id="36" name="Text Placeholder 35"/>
          <p:cNvSpPr>
            <a:spLocks noGrp="1"/>
          </p:cNvSpPr>
          <p:nvPr>
            <p:ph type="body" sz="quarter" idx="15" hasCustomPrompt="1"/>
          </p:nvPr>
        </p:nvSpPr>
        <p:spPr>
          <a:xfrm>
            <a:off x="4045385" y="1538896"/>
            <a:ext cx="4641417" cy="2301875"/>
          </a:xfrm>
          <a:prstGeom prst="rect">
            <a:avLst/>
          </a:prstGeom>
        </p:spPr>
        <p:txBody>
          <a:bodyPr/>
          <a:lstStyle>
            <a:lvl4pPr marL="55563" indent="0">
              <a:buNone/>
              <a:defRPr/>
            </a:lvl4pPr>
            <a:lvl5pPr marL="228600" indent="-228600">
              <a:defRPr/>
            </a:lvl5pPr>
          </a:lstStyle>
          <a:p>
            <a:pPr lvl="4"/>
            <a:r>
              <a:rPr lang="en-US" dirty="0"/>
              <a:t>Bullet </a:t>
            </a:r>
          </a:p>
          <a:p>
            <a:pPr lvl="4"/>
            <a:endParaRPr lang="en-US" dirty="0"/>
          </a:p>
        </p:txBody>
      </p:sp>
      <p:sp>
        <p:nvSpPr>
          <p:cNvPr id="37" name="Text Placeholder 35"/>
          <p:cNvSpPr>
            <a:spLocks noGrp="1"/>
          </p:cNvSpPr>
          <p:nvPr>
            <p:ph type="body" sz="quarter" idx="16" hasCustomPrompt="1"/>
          </p:nvPr>
        </p:nvSpPr>
        <p:spPr>
          <a:xfrm>
            <a:off x="4045385" y="3939120"/>
            <a:ext cx="4641417" cy="2436226"/>
          </a:xfrm>
          <a:prstGeom prst="rect">
            <a:avLst/>
          </a:prstGeom>
        </p:spPr>
        <p:txBody>
          <a:bodyPr/>
          <a:lstStyle>
            <a:lvl4pPr marL="55563" indent="0">
              <a:buNone/>
              <a:defRPr/>
            </a:lvl4pPr>
            <a:lvl5pPr marL="228600" indent="-228600">
              <a:defRPr/>
            </a:lvl5pPr>
          </a:lstStyle>
          <a:p>
            <a:pPr lvl="4"/>
            <a:r>
              <a:rPr lang="en-US" dirty="0"/>
              <a:t>Bullet </a:t>
            </a:r>
          </a:p>
          <a:p>
            <a:pPr lvl="4"/>
            <a:endParaRPr lang="en-US" dirty="0"/>
          </a:p>
        </p:txBody>
      </p:sp>
      <p:sp>
        <p:nvSpPr>
          <p:cNvPr id="39" name="Picture Placeholder 38"/>
          <p:cNvSpPr>
            <a:spLocks noGrp="1"/>
          </p:cNvSpPr>
          <p:nvPr>
            <p:ph type="pic" sz="quarter" idx="17"/>
          </p:nvPr>
        </p:nvSpPr>
        <p:spPr>
          <a:xfrm>
            <a:off x="457200" y="1538896"/>
            <a:ext cx="3479800" cy="2301875"/>
          </a:xfrm>
          <a:prstGeom prst="rect">
            <a:avLst/>
          </a:prstGeom>
        </p:spPr>
        <p:txBody>
          <a:bodyPr/>
          <a:lstStyle>
            <a:lvl1pPr marL="0" indent="0">
              <a:buNone/>
              <a:defRPr/>
            </a:lvl1pPr>
          </a:lstStyle>
          <a:p>
            <a:endParaRPr lang="en-US" dirty="0"/>
          </a:p>
        </p:txBody>
      </p:sp>
      <p:sp>
        <p:nvSpPr>
          <p:cNvPr id="41" name="Picture Placeholder 40"/>
          <p:cNvSpPr>
            <a:spLocks noGrp="1"/>
          </p:cNvSpPr>
          <p:nvPr>
            <p:ph type="pic" sz="quarter" idx="18"/>
          </p:nvPr>
        </p:nvSpPr>
        <p:spPr>
          <a:xfrm>
            <a:off x="457200" y="3939119"/>
            <a:ext cx="3479800" cy="2436813"/>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3963345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3689" y="831926"/>
            <a:ext cx="8584743" cy="521370"/>
          </a:xfrm>
          <a:prstGeom prst="rect">
            <a:avLst/>
          </a:prstGeom>
        </p:spPr>
        <p:txBody>
          <a:bodyPr>
            <a:normAutofit/>
          </a:bodyPr>
          <a:lstStyle>
            <a:lvl1pPr>
              <a:defRPr sz="2400">
                <a:solidFill>
                  <a:srgbClr val="990000"/>
                </a:solidFill>
              </a:defRPr>
            </a:lvl1pPr>
          </a:lstStyle>
          <a:p>
            <a:r>
              <a:rPr lang="en-US" dirty="0"/>
              <a:t>Chart title</a:t>
            </a:r>
          </a:p>
        </p:txBody>
      </p:sp>
      <p:sp>
        <p:nvSpPr>
          <p:cNvPr id="16" name="Rectangle 15"/>
          <p:cNvSpPr/>
          <p:nvPr userDrawn="1"/>
        </p:nvSpPr>
        <p:spPr>
          <a:xfrm>
            <a:off x="125733" y="163473"/>
            <a:ext cx="8864243" cy="6558002"/>
          </a:xfrm>
          <a:prstGeom prst="rect">
            <a:avLst/>
          </a:prstGeom>
          <a:noFill/>
          <a:ln w="1270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7" name="Rectangle 16"/>
          <p:cNvSpPr/>
          <p:nvPr userDrawn="1"/>
        </p:nvSpPr>
        <p:spPr>
          <a:xfrm>
            <a:off x="125733" y="163474"/>
            <a:ext cx="8864243" cy="634814"/>
          </a:xfrm>
          <a:prstGeom prst="rect">
            <a:avLst/>
          </a:prstGeom>
          <a:noFill/>
          <a:ln w="1270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8" name="Rectangle 17"/>
          <p:cNvSpPr/>
          <p:nvPr userDrawn="1"/>
        </p:nvSpPr>
        <p:spPr>
          <a:xfrm>
            <a:off x="8381074" y="163474"/>
            <a:ext cx="608903" cy="634813"/>
          </a:xfrm>
          <a:prstGeom prst="rect">
            <a:avLst/>
          </a:prstGeom>
          <a:solidFill>
            <a:schemeClr val="bg2"/>
          </a:solidFill>
          <a:ln w="12700">
            <a:solidFill>
              <a:srgbClr val="99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Helvetica"/>
            </a:endParaRPr>
          </a:p>
        </p:txBody>
      </p:sp>
      <p:pic>
        <p:nvPicPr>
          <p:cNvPr id="30" name="Picture 29" descr="Small Use Shield_WhiteOnTrans.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492619" y="231585"/>
            <a:ext cx="385812" cy="498588"/>
          </a:xfrm>
          <a:prstGeom prst="rect">
            <a:avLst/>
          </a:prstGeom>
        </p:spPr>
      </p:pic>
      <p:pic>
        <p:nvPicPr>
          <p:cNvPr id="31" name="Picture 30" descr="Formal_Viterbi_CardOnTrans.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 y="91985"/>
            <a:ext cx="2222500" cy="777875"/>
          </a:xfrm>
          <a:prstGeom prst="rect">
            <a:avLst/>
          </a:prstGeom>
        </p:spPr>
      </p:pic>
      <p:sp>
        <p:nvSpPr>
          <p:cNvPr id="37" name="Text Placeholder 35"/>
          <p:cNvSpPr>
            <a:spLocks noGrp="1"/>
          </p:cNvSpPr>
          <p:nvPr>
            <p:ph type="body" sz="quarter" idx="16" hasCustomPrompt="1"/>
          </p:nvPr>
        </p:nvSpPr>
        <p:spPr>
          <a:xfrm>
            <a:off x="294106" y="5577039"/>
            <a:ext cx="8584325" cy="915904"/>
          </a:xfrm>
          <a:prstGeom prst="rect">
            <a:avLst/>
          </a:prstGeom>
        </p:spPr>
        <p:txBody>
          <a:bodyPr/>
          <a:lstStyle>
            <a:lvl4pPr marL="55563" indent="0">
              <a:buNone/>
              <a:defRPr/>
            </a:lvl4pPr>
            <a:lvl5pPr marL="0" indent="0">
              <a:buNone/>
              <a:defRPr/>
            </a:lvl5pPr>
          </a:lstStyle>
          <a:p>
            <a:pPr lvl="4"/>
            <a:r>
              <a:rPr lang="en-US" dirty="0"/>
              <a:t>Bullet </a:t>
            </a:r>
          </a:p>
          <a:p>
            <a:pPr lvl="4"/>
            <a:endParaRPr lang="en-US" dirty="0"/>
          </a:p>
        </p:txBody>
      </p:sp>
      <p:sp>
        <p:nvSpPr>
          <p:cNvPr id="6" name="Content Placeholder 5"/>
          <p:cNvSpPr>
            <a:spLocks noGrp="1"/>
          </p:cNvSpPr>
          <p:nvPr>
            <p:ph sz="quarter" idx="17"/>
          </p:nvPr>
        </p:nvSpPr>
        <p:spPr>
          <a:xfrm>
            <a:off x="293688" y="1519944"/>
            <a:ext cx="8585200" cy="3908136"/>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3315489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rimary image">
    <p:bg>
      <p:bgRef idx="1001">
        <a:schemeClr val="bg1"/>
      </p:bgRef>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 y="-1"/>
            <a:ext cx="9144000" cy="6858001"/>
          </a:xfrm>
          <a:prstGeom prst="rect">
            <a:avLst/>
          </a:prstGeom>
        </p:spPr>
        <p:txBody>
          <a:bodyPr/>
          <a:lstStyle>
            <a:lvl1pPr marL="0" indent="0">
              <a:buNone/>
              <a:defRPr/>
            </a:lvl1pPr>
          </a:lstStyle>
          <a:p>
            <a:endParaRPr lang="en-US" dirty="0"/>
          </a:p>
        </p:txBody>
      </p:sp>
      <p:sp>
        <p:nvSpPr>
          <p:cNvPr id="12" name="Rectangle 11"/>
          <p:cNvSpPr/>
          <p:nvPr userDrawn="1"/>
        </p:nvSpPr>
        <p:spPr>
          <a:xfrm>
            <a:off x="552882" y="4973054"/>
            <a:ext cx="2709015" cy="1884947"/>
          </a:xfrm>
          <a:prstGeom prst="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Helvetica"/>
            </a:endParaRPr>
          </a:p>
        </p:txBody>
      </p:sp>
      <p:sp>
        <p:nvSpPr>
          <p:cNvPr id="15" name="Text Placeholder 14"/>
          <p:cNvSpPr>
            <a:spLocks noGrp="1"/>
          </p:cNvSpPr>
          <p:nvPr>
            <p:ph type="body" sz="quarter" idx="11" hasCustomPrompt="1"/>
          </p:nvPr>
        </p:nvSpPr>
        <p:spPr>
          <a:xfrm>
            <a:off x="552881" y="4973639"/>
            <a:ext cx="2709433" cy="462538"/>
          </a:xfrm>
          <a:prstGeom prst="rect">
            <a:avLst/>
          </a:prstGeom>
          <a:solidFill>
            <a:schemeClr val="bg2"/>
          </a:solidFill>
          <a:ln>
            <a:noFill/>
          </a:ln>
        </p:spPr>
        <p:txBody>
          <a:bodyPr>
            <a:noAutofit/>
          </a:bodyPr>
          <a:lstStyle>
            <a:lvl1pPr marL="0" indent="0">
              <a:buNone/>
              <a:defRPr sz="2000" b="0" i="0" cap="all" baseline="0">
                <a:solidFill>
                  <a:schemeClr val="bg1"/>
                </a:solidFill>
                <a:latin typeface="Helvetica"/>
                <a:cs typeface="Helvetica"/>
              </a:defRPr>
            </a:lvl1pPr>
            <a:lvl2pPr>
              <a:defRPr sz="2000" b="0" i="0" cap="all">
                <a:solidFill>
                  <a:schemeClr val="bg1"/>
                </a:solidFill>
                <a:latin typeface="National-Medium"/>
              </a:defRPr>
            </a:lvl2pPr>
            <a:lvl3pPr>
              <a:defRPr sz="2000" b="0" i="0" cap="all">
                <a:solidFill>
                  <a:schemeClr val="bg1"/>
                </a:solidFill>
                <a:latin typeface="National-Medium"/>
              </a:defRPr>
            </a:lvl3pPr>
            <a:lvl4pPr>
              <a:defRPr sz="2000" b="0" i="0" cap="all">
                <a:solidFill>
                  <a:schemeClr val="bg1"/>
                </a:solidFill>
                <a:latin typeface="National-Medium"/>
              </a:defRPr>
            </a:lvl4pPr>
            <a:lvl5pPr>
              <a:defRPr sz="2000" b="0" i="0" cap="all">
                <a:solidFill>
                  <a:schemeClr val="bg1"/>
                </a:solidFill>
                <a:latin typeface="National-Medium"/>
              </a:defRPr>
            </a:lvl5pPr>
          </a:lstStyle>
          <a:p>
            <a:pPr lvl="0"/>
            <a:r>
              <a:rPr lang="en-US" dirty="0"/>
              <a:t>Image Title</a:t>
            </a:r>
          </a:p>
        </p:txBody>
      </p:sp>
      <p:sp>
        <p:nvSpPr>
          <p:cNvPr id="18" name="Text Placeholder 14"/>
          <p:cNvSpPr>
            <a:spLocks noGrp="1"/>
          </p:cNvSpPr>
          <p:nvPr>
            <p:ph type="body" sz="quarter" idx="12" hasCustomPrompt="1"/>
          </p:nvPr>
        </p:nvSpPr>
        <p:spPr>
          <a:xfrm>
            <a:off x="552882" y="5436177"/>
            <a:ext cx="2709015" cy="1421824"/>
          </a:xfrm>
          <a:prstGeom prst="rect">
            <a:avLst/>
          </a:prstGeom>
          <a:solidFill>
            <a:schemeClr val="bg2"/>
          </a:solidFill>
          <a:ln>
            <a:noFill/>
          </a:ln>
        </p:spPr>
        <p:txBody>
          <a:bodyPr>
            <a:noAutofit/>
          </a:bodyPr>
          <a:lstStyle>
            <a:lvl1pPr marL="0" indent="0">
              <a:buNone/>
              <a:defRPr sz="2000" b="0" i="0" cap="none" baseline="0">
                <a:ln>
                  <a:noFill/>
                </a:ln>
                <a:solidFill>
                  <a:schemeClr val="bg1"/>
                </a:solidFill>
                <a:latin typeface="Helvetica Light"/>
                <a:cs typeface="Helvetica Light"/>
              </a:defRPr>
            </a:lvl1pPr>
            <a:lvl2pPr>
              <a:defRPr sz="2000" b="0" i="0" cap="all">
                <a:solidFill>
                  <a:schemeClr val="bg1"/>
                </a:solidFill>
                <a:latin typeface="National-Medium"/>
              </a:defRPr>
            </a:lvl2pPr>
            <a:lvl3pPr>
              <a:defRPr sz="2000" b="0" i="0" cap="all">
                <a:solidFill>
                  <a:schemeClr val="bg1"/>
                </a:solidFill>
                <a:latin typeface="National-Medium"/>
              </a:defRPr>
            </a:lvl3pPr>
            <a:lvl4pPr>
              <a:defRPr sz="2000" b="0" i="0" cap="all">
                <a:solidFill>
                  <a:schemeClr val="bg1"/>
                </a:solidFill>
                <a:latin typeface="National-Medium"/>
              </a:defRPr>
            </a:lvl4pPr>
            <a:lvl5pPr>
              <a:defRPr sz="2000" b="0" i="0" cap="all">
                <a:solidFill>
                  <a:schemeClr val="bg1"/>
                </a:solidFill>
                <a:latin typeface="National-Medium"/>
              </a:defRPr>
            </a:lvl5pPr>
          </a:lstStyle>
          <a:p>
            <a:pPr lvl="0"/>
            <a:r>
              <a:rPr lang="en-US" dirty="0"/>
              <a:t>Extended caption</a:t>
            </a:r>
          </a:p>
        </p:txBody>
      </p:sp>
    </p:spTree>
    <p:extLst>
      <p:ext uri="{BB962C8B-B14F-4D97-AF65-F5344CB8AC3E}">
        <p14:creationId xmlns:p14="http://schemas.microsoft.com/office/powerpoint/2010/main" val="22357314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87E1F2-F124-ECBA-6DAC-CF68B243D362}"/>
              </a:ext>
            </a:extLst>
          </p:cNvPr>
          <p:cNvSpPr txBox="1"/>
          <p:nvPr userDrawn="1"/>
        </p:nvSpPr>
        <p:spPr>
          <a:xfrm>
            <a:off x="8146473" y="6370366"/>
            <a:ext cx="914400" cy="276999"/>
          </a:xfrm>
          <a:prstGeom prst="rect">
            <a:avLst/>
          </a:prstGeom>
          <a:noFill/>
        </p:spPr>
        <p:txBody>
          <a:bodyPr wrap="square" rtlCol="0">
            <a:spAutoFit/>
          </a:bodyPr>
          <a:lstStyle/>
          <a:p>
            <a:r>
              <a:rPr lang="en-US" sz="1200" dirty="0"/>
              <a:t>Slide </a:t>
            </a:r>
            <a:fld id="{CF8C5517-6187-4692-BBCE-26007FCAA870}" type="slidenum">
              <a:rPr lang="en-US" sz="1200" smtClean="0"/>
              <a:t>‹#›</a:t>
            </a:fld>
            <a:endParaRPr lang="en-US" sz="1200" dirty="0"/>
          </a:p>
        </p:txBody>
      </p:sp>
    </p:spTree>
    <p:extLst>
      <p:ext uri="{BB962C8B-B14F-4D97-AF65-F5344CB8AC3E}">
        <p14:creationId xmlns:p14="http://schemas.microsoft.com/office/powerpoint/2010/main" val="37903684"/>
      </p:ext>
    </p:extLst>
  </p:cSld>
  <p:clrMap bg1="lt1" tx1="dk1" bg2="lt2" tx2="dk2" accent1="accent1" accent2="accent2" accent3="accent3" accent4="accent4" accent5="accent5" accent6="accent6" hlink="hlink" folHlink="folHlink"/>
  <p:sldLayoutIdLst>
    <p:sldLayoutId id="2147483649" r:id="rId1"/>
    <p:sldLayoutId id="2147483745" r:id="rId2"/>
    <p:sldLayoutId id="2147483659" r:id="rId3"/>
    <p:sldLayoutId id="2147483746" r:id="rId4"/>
    <p:sldLayoutId id="2147483747" r:id="rId5"/>
    <p:sldLayoutId id="2147483748" r:id="rId6"/>
    <p:sldLayoutId id="2147483650" r:id="rId7"/>
    <p:sldLayoutId id="2147483657" r:id="rId8"/>
    <p:sldLayoutId id="2147483655" r:id="rId9"/>
    <p:sldLayoutId id="2147483658" r:id="rId10"/>
    <p:sldLayoutId id="2147483660" r:id="rId11"/>
    <p:sldLayoutId id="2147483749" r:id="rId12"/>
    <p:sldLayoutId id="2147483750" r:id="rId13"/>
    <p:sldLayoutId id="2147483751" r:id="rId14"/>
  </p:sldLayoutIdLst>
  <p:hf sldNum="0" hdr="0" ftr="0" dt="0"/>
  <p:txStyles>
    <p:titleStyle>
      <a:lvl1pPr algn="l" defTabSz="457200" rtl="0" eaLnBrk="1" latinLnBrk="0" hangingPunct="1">
        <a:spcBef>
          <a:spcPct val="0"/>
        </a:spcBef>
        <a:buNone/>
        <a:defRPr sz="2800" b="1" i="0" kern="1200" cap="all">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1pPr>
      <a:lvl2pPr marL="742950" indent="-28575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2pPr>
      <a:lvl3pPr marL="1143000" indent="-2286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3pPr>
      <a:lvl4pPr marL="1600200" indent="-2286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4pPr>
      <a:lvl5pPr marL="2057400" indent="-2286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EE4BE9-2601-4809-A03D-197F2707679F}"/>
              </a:ext>
            </a:extLst>
          </p:cNvPr>
          <p:cNvSpPr>
            <a:spLocks noGrp="1"/>
          </p:cNvSpPr>
          <p:nvPr>
            <p:ph type="title"/>
          </p:nvPr>
        </p:nvSpPr>
        <p:spPr/>
        <p:txBody>
          <a:bodyPr/>
          <a:lstStyle/>
          <a:p>
            <a:r>
              <a:rPr lang="en-US" dirty="0"/>
              <a:t>Final Project Report</a:t>
            </a:r>
          </a:p>
        </p:txBody>
      </p:sp>
      <p:sp>
        <p:nvSpPr>
          <p:cNvPr id="2" name="TextBox 1">
            <a:extLst>
              <a:ext uri="{FF2B5EF4-FFF2-40B4-BE49-F238E27FC236}">
                <a16:creationId xmlns:a16="http://schemas.microsoft.com/office/drawing/2014/main" id="{B01CD4FF-F05D-2982-F134-23C244CF9997}"/>
              </a:ext>
            </a:extLst>
          </p:cNvPr>
          <p:cNvSpPr txBox="1"/>
          <p:nvPr/>
        </p:nvSpPr>
        <p:spPr>
          <a:xfrm>
            <a:off x="2029096" y="3422188"/>
            <a:ext cx="4876800" cy="646331"/>
          </a:xfrm>
          <a:prstGeom prst="rect">
            <a:avLst/>
          </a:prstGeom>
          <a:noFill/>
        </p:spPr>
        <p:txBody>
          <a:bodyPr wrap="square" rtlCol="0">
            <a:spAutoFit/>
          </a:bodyPr>
          <a:lstStyle/>
          <a:p>
            <a:pPr algn="ctr"/>
            <a:r>
              <a:rPr lang="en-US" dirty="0">
                <a:solidFill>
                  <a:schemeClr val="bg1"/>
                </a:solidFill>
              </a:rPr>
              <a:t>Prajna Gopal Hardikar</a:t>
            </a:r>
          </a:p>
          <a:p>
            <a:pPr algn="ctr"/>
            <a:r>
              <a:rPr lang="en-US" b="0" i="0" dirty="0">
                <a:solidFill>
                  <a:schemeClr val="bg1"/>
                </a:solidFill>
                <a:effectLst/>
                <a:latin typeface="Roboto" panose="02000000000000000000" pitchFamily="2" charset="0"/>
              </a:rPr>
              <a:t>7459305747</a:t>
            </a:r>
            <a:endParaRPr lang="en-US" dirty="0">
              <a:solidFill>
                <a:schemeClr val="bg1"/>
              </a:solidFill>
            </a:endParaRPr>
          </a:p>
        </p:txBody>
      </p:sp>
    </p:spTree>
    <p:extLst>
      <p:ext uri="{BB962C8B-B14F-4D97-AF65-F5344CB8AC3E}">
        <p14:creationId xmlns:p14="http://schemas.microsoft.com/office/powerpoint/2010/main" val="230227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9BF72-7B61-6EF9-C7D3-719FBE5CD73A}"/>
              </a:ext>
            </a:extLst>
          </p:cNvPr>
          <p:cNvSpPr>
            <a:spLocks noGrp="1"/>
          </p:cNvSpPr>
          <p:nvPr>
            <p:ph type="title"/>
          </p:nvPr>
        </p:nvSpPr>
        <p:spPr/>
        <p:txBody>
          <a:bodyPr>
            <a:normAutofit fontScale="90000"/>
          </a:bodyPr>
          <a:lstStyle/>
          <a:p>
            <a:r>
              <a:rPr lang="en-US" dirty="0"/>
              <a:t>EDA Report</a:t>
            </a:r>
          </a:p>
        </p:txBody>
      </p:sp>
      <p:sp>
        <p:nvSpPr>
          <p:cNvPr id="4" name="Text Placeholder 3">
            <a:extLst>
              <a:ext uri="{FF2B5EF4-FFF2-40B4-BE49-F238E27FC236}">
                <a16:creationId xmlns:a16="http://schemas.microsoft.com/office/drawing/2014/main" id="{8E8A6466-B94C-24D6-907D-62785BE741CB}"/>
              </a:ext>
            </a:extLst>
          </p:cNvPr>
          <p:cNvSpPr>
            <a:spLocks noGrp="1"/>
          </p:cNvSpPr>
          <p:nvPr>
            <p:ph type="body" sz="quarter" idx="12"/>
          </p:nvPr>
        </p:nvSpPr>
        <p:spPr/>
        <p:txBody>
          <a:bodyPr/>
          <a:lstStyle/>
          <a:p>
            <a:pPr marL="0" indent="0">
              <a:buNone/>
            </a:pPr>
            <a:r>
              <a:rPr lang="en-US" dirty="0"/>
              <a:t>Data types:</a:t>
            </a:r>
          </a:p>
        </p:txBody>
      </p:sp>
      <p:sp>
        <p:nvSpPr>
          <p:cNvPr id="5" name="Text Placeholder 4">
            <a:extLst>
              <a:ext uri="{FF2B5EF4-FFF2-40B4-BE49-F238E27FC236}">
                <a16:creationId xmlns:a16="http://schemas.microsoft.com/office/drawing/2014/main" id="{B0C86E6B-431F-C746-2973-F45716A7E63A}"/>
              </a:ext>
            </a:extLst>
          </p:cNvPr>
          <p:cNvSpPr>
            <a:spLocks noGrp="1"/>
          </p:cNvSpPr>
          <p:nvPr>
            <p:ph type="body" sz="quarter" idx="13"/>
          </p:nvPr>
        </p:nvSpPr>
        <p:spPr/>
        <p:txBody>
          <a:bodyPr/>
          <a:lstStyle/>
          <a:p>
            <a:r>
              <a:rPr lang="en-US" dirty="0"/>
              <a:t>Data Quality Summary</a:t>
            </a:r>
          </a:p>
        </p:txBody>
      </p:sp>
      <p:sp>
        <p:nvSpPr>
          <p:cNvPr id="6" name="TextBox 5">
            <a:extLst>
              <a:ext uri="{FF2B5EF4-FFF2-40B4-BE49-F238E27FC236}">
                <a16:creationId xmlns:a16="http://schemas.microsoft.com/office/drawing/2014/main" id="{73AB4C90-47FD-C90F-5BF5-380B064AB4EA}"/>
              </a:ext>
            </a:extLst>
          </p:cNvPr>
          <p:cNvSpPr txBox="1"/>
          <p:nvPr/>
        </p:nvSpPr>
        <p:spPr>
          <a:xfrm>
            <a:off x="4138707" y="2162254"/>
            <a:ext cx="3449878"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Helvetica Light"/>
              </a:rPr>
              <a:t>All variables are numeric – int/float</a:t>
            </a:r>
          </a:p>
          <a:p>
            <a:pPr marL="285750" indent="-285750">
              <a:buFont typeface="Arial" panose="020B0604020202020204" pitchFamily="34" charset="0"/>
              <a:buChar char="•"/>
            </a:pPr>
            <a:r>
              <a:rPr lang="en-US" sz="1400" dirty="0">
                <a:latin typeface="Helvetica Light"/>
              </a:rPr>
              <a:t>Education is treated as a categorical variable as it indicates </a:t>
            </a:r>
            <a:r>
              <a:rPr lang="en-US" sz="1400" kern="1200" dirty="0">
                <a:solidFill>
                  <a:schemeClr val="dk1"/>
                </a:solidFill>
                <a:latin typeface="Helvetica Light"/>
                <a:ea typeface="+mn-ea"/>
                <a:cs typeface="+mn-cs"/>
              </a:rPr>
              <a:t>Educational level of the participant (1 = less than high school, 2 = completed high school or equivalent, 3 = some college, 4= completed college or higher)</a:t>
            </a:r>
          </a:p>
          <a:p>
            <a:pPr marL="285750" indent="-285750">
              <a:buFont typeface="Arial" panose="020B0604020202020204" pitchFamily="34" charset="0"/>
              <a:buChar char="•"/>
            </a:pPr>
            <a:endParaRPr lang="en-US" sz="1400" dirty="0">
              <a:latin typeface="Helvetica Light"/>
            </a:endParaRPr>
          </a:p>
        </p:txBody>
      </p:sp>
      <p:pic>
        <p:nvPicPr>
          <p:cNvPr id="8" name="Picture 7">
            <a:extLst>
              <a:ext uri="{FF2B5EF4-FFF2-40B4-BE49-F238E27FC236}">
                <a16:creationId xmlns:a16="http://schemas.microsoft.com/office/drawing/2014/main" id="{0193ECBE-AE63-13B1-FE9A-E663E2176F56}"/>
              </a:ext>
            </a:extLst>
          </p:cNvPr>
          <p:cNvPicPr>
            <a:picLocks noChangeAspect="1"/>
          </p:cNvPicPr>
          <p:nvPr/>
        </p:nvPicPr>
        <p:blipFill>
          <a:blip r:embed="rId2"/>
          <a:stretch>
            <a:fillRect/>
          </a:stretch>
        </p:blipFill>
        <p:spPr>
          <a:xfrm>
            <a:off x="704917" y="1950071"/>
            <a:ext cx="2438802" cy="3919505"/>
          </a:xfrm>
          <a:prstGeom prst="rect">
            <a:avLst/>
          </a:prstGeom>
        </p:spPr>
      </p:pic>
    </p:spTree>
    <p:extLst>
      <p:ext uri="{BB962C8B-B14F-4D97-AF65-F5344CB8AC3E}">
        <p14:creationId xmlns:p14="http://schemas.microsoft.com/office/powerpoint/2010/main" val="1796774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9BF72-7B61-6EF9-C7D3-719FBE5CD73A}"/>
              </a:ext>
            </a:extLst>
          </p:cNvPr>
          <p:cNvSpPr>
            <a:spLocks noGrp="1"/>
          </p:cNvSpPr>
          <p:nvPr>
            <p:ph type="title"/>
          </p:nvPr>
        </p:nvSpPr>
        <p:spPr/>
        <p:txBody>
          <a:bodyPr>
            <a:normAutofit fontScale="90000"/>
          </a:bodyPr>
          <a:lstStyle/>
          <a:p>
            <a:r>
              <a:rPr lang="en-US" dirty="0"/>
              <a:t>EDA Report – Univariate Analysis</a:t>
            </a:r>
          </a:p>
        </p:txBody>
      </p:sp>
      <p:sp>
        <p:nvSpPr>
          <p:cNvPr id="5" name="Text Placeholder 4">
            <a:extLst>
              <a:ext uri="{FF2B5EF4-FFF2-40B4-BE49-F238E27FC236}">
                <a16:creationId xmlns:a16="http://schemas.microsoft.com/office/drawing/2014/main" id="{B0C86E6B-431F-C746-2973-F45716A7E63A}"/>
              </a:ext>
            </a:extLst>
          </p:cNvPr>
          <p:cNvSpPr>
            <a:spLocks noGrp="1"/>
          </p:cNvSpPr>
          <p:nvPr>
            <p:ph type="body" sz="quarter" idx="13"/>
          </p:nvPr>
        </p:nvSpPr>
        <p:spPr/>
        <p:txBody>
          <a:bodyPr/>
          <a:lstStyle/>
          <a:p>
            <a:r>
              <a:rPr lang="en-US" dirty="0"/>
              <a:t>Response Variables</a:t>
            </a:r>
          </a:p>
        </p:txBody>
      </p:sp>
      <p:pic>
        <p:nvPicPr>
          <p:cNvPr id="8" name="Picture 7">
            <a:extLst>
              <a:ext uri="{FF2B5EF4-FFF2-40B4-BE49-F238E27FC236}">
                <a16:creationId xmlns:a16="http://schemas.microsoft.com/office/drawing/2014/main" id="{77672DA5-BAAE-F3B2-5EED-9FF3A740E3CC}"/>
              </a:ext>
            </a:extLst>
          </p:cNvPr>
          <p:cNvPicPr>
            <a:picLocks noChangeAspect="1"/>
          </p:cNvPicPr>
          <p:nvPr/>
        </p:nvPicPr>
        <p:blipFill>
          <a:blip r:embed="rId2"/>
          <a:stretch>
            <a:fillRect/>
          </a:stretch>
        </p:blipFill>
        <p:spPr>
          <a:xfrm>
            <a:off x="278675" y="1216309"/>
            <a:ext cx="8151222" cy="5013963"/>
          </a:xfrm>
          <a:prstGeom prst="rect">
            <a:avLst/>
          </a:prstGeom>
        </p:spPr>
      </p:pic>
      <p:sp>
        <p:nvSpPr>
          <p:cNvPr id="9" name="TextBox 8">
            <a:extLst>
              <a:ext uri="{FF2B5EF4-FFF2-40B4-BE49-F238E27FC236}">
                <a16:creationId xmlns:a16="http://schemas.microsoft.com/office/drawing/2014/main" id="{DDC3777D-A893-1F3B-9F57-4486F7917F05}"/>
              </a:ext>
            </a:extLst>
          </p:cNvPr>
          <p:cNvSpPr txBox="1"/>
          <p:nvPr/>
        </p:nvSpPr>
        <p:spPr>
          <a:xfrm>
            <a:off x="4842226" y="2596752"/>
            <a:ext cx="3105761" cy="461665"/>
          </a:xfrm>
          <a:prstGeom prst="rect">
            <a:avLst/>
          </a:prstGeom>
          <a:noFill/>
        </p:spPr>
        <p:txBody>
          <a:bodyPr wrap="square" rtlCol="0">
            <a:spAutoFit/>
          </a:bodyPr>
          <a:lstStyle/>
          <a:p>
            <a:r>
              <a:rPr lang="en-US" sz="1200" dirty="0"/>
              <a:t>Highly imbalance data. Hence, will perform SMOTE on training data</a:t>
            </a:r>
          </a:p>
        </p:txBody>
      </p:sp>
    </p:spTree>
    <p:extLst>
      <p:ext uri="{BB962C8B-B14F-4D97-AF65-F5344CB8AC3E}">
        <p14:creationId xmlns:p14="http://schemas.microsoft.com/office/powerpoint/2010/main" val="3686013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9BF72-7B61-6EF9-C7D3-719FBE5CD73A}"/>
              </a:ext>
            </a:extLst>
          </p:cNvPr>
          <p:cNvSpPr>
            <a:spLocks noGrp="1"/>
          </p:cNvSpPr>
          <p:nvPr>
            <p:ph type="title"/>
          </p:nvPr>
        </p:nvSpPr>
        <p:spPr/>
        <p:txBody>
          <a:bodyPr>
            <a:normAutofit fontScale="90000"/>
          </a:bodyPr>
          <a:lstStyle/>
          <a:p>
            <a:r>
              <a:rPr lang="en-US" dirty="0"/>
              <a:t>EDA Report – Univariate Analysis</a:t>
            </a:r>
          </a:p>
        </p:txBody>
      </p:sp>
      <p:sp>
        <p:nvSpPr>
          <p:cNvPr id="5" name="Text Placeholder 4">
            <a:extLst>
              <a:ext uri="{FF2B5EF4-FFF2-40B4-BE49-F238E27FC236}">
                <a16:creationId xmlns:a16="http://schemas.microsoft.com/office/drawing/2014/main" id="{B0C86E6B-431F-C746-2973-F45716A7E63A}"/>
              </a:ext>
            </a:extLst>
          </p:cNvPr>
          <p:cNvSpPr>
            <a:spLocks noGrp="1"/>
          </p:cNvSpPr>
          <p:nvPr>
            <p:ph type="body" sz="quarter" idx="13"/>
          </p:nvPr>
        </p:nvSpPr>
        <p:spPr/>
        <p:txBody>
          <a:bodyPr/>
          <a:lstStyle/>
          <a:p>
            <a:r>
              <a:rPr lang="en-US" dirty="0"/>
              <a:t>Participant Demographics</a:t>
            </a:r>
          </a:p>
        </p:txBody>
      </p:sp>
      <p:pic>
        <p:nvPicPr>
          <p:cNvPr id="7" name="Picture 6">
            <a:extLst>
              <a:ext uri="{FF2B5EF4-FFF2-40B4-BE49-F238E27FC236}">
                <a16:creationId xmlns:a16="http://schemas.microsoft.com/office/drawing/2014/main" id="{F4D93A62-A766-ED70-2DAF-02910D6525CE}"/>
              </a:ext>
            </a:extLst>
          </p:cNvPr>
          <p:cNvPicPr>
            <a:picLocks noChangeAspect="1"/>
          </p:cNvPicPr>
          <p:nvPr/>
        </p:nvPicPr>
        <p:blipFill>
          <a:blip r:embed="rId2"/>
          <a:stretch>
            <a:fillRect/>
          </a:stretch>
        </p:blipFill>
        <p:spPr>
          <a:xfrm>
            <a:off x="226421" y="1060594"/>
            <a:ext cx="8543110" cy="5322789"/>
          </a:xfrm>
          <a:prstGeom prst="rect">
            <a:avLst/>
          </a:prstGeom>
        </p:spPr>
      </p:pic>
      <p:sp>
        <p:nvSpPr>
          <p:cNvPr id="8" name="TextBox 7">
            <a:extLst>
              <a:ext uri="{FF2B5EF4-FFF2-40B4-BE49-F238E27FC236}">
                <a16:creationId xmlns:a16="http://schemas.microsoft.com/office/drawing/2014/main" id="{CE012FEB-3874-897B-E792-06837EBEADED}"/>
              </a:ext>
            </a:extLst>
          </p:cNvPr>
          <p:cNvSpPr txBox="1"/>
          <p:nvPr/>
        </p:nvSpPr>
        <p:spPr>
          <a:xfrm>
            <a:off x="3004457" y="4014651"/>
            <a:ext cx="1393372" cy="769441"/>
          </a:xfrm>
          <a:prstGeom prst="rect">
            <a:avLst/>
          </a:prstGeom>
          <a:noFill/>
        </p:spPr>
        <p:txBody>
          <a:bodyPr wrap="square" rtlCol="0">
            <a:spAutoFit/>
          </a:bodyPr>
          <a:lstStyle/>
          <a:p>
            <a:r>
              <a:rPr lang="en-US" sz="1100" dirty="0"/>
              <a:t>Contains null category. Will treat all nulls as 5</a:t>
            </a:r>
            <a:r>
              <a:rPr lang="en-US" sz="1100" baseline="30000" dirty="0"/>
              <a:t>th</a:t>
            </a:r>
            <a:r>
              <a:rPr lang="en-US" sz="1100" dirty="0"/>
              <a:t> category</a:t>
            </a:r>
          </a:p>
        </p:txBody>
      </p:sp>
      <p:sp>
        <p:nvSpPr>
          <p:cNvPr id="9" name="TextBox 8">
            <a:extLst>
              <a:ext uri="{FF2B5EF4-FFF2-40B4-BE49-F238E27FC236}">
                <a16:creationId xmlns:a16="http://schemas.microsoft.com/office/drawing/2014/main" id="{96F7351D-22A2-13F5-2285-901B1A715161}"/>
              </a:ext>
            </a:extLst>
          </p:cNvPr>
          <p:cNvSpPr txBox="1"/>
          <p:nvPr/>
        </p:nvSpPr>
        <p:spPr>
          <a:xfrm>
            <a:off x="6727370" y="4399371"/>
            <a:ext cx="1393372" cy="769441"/>
          </a:xfrm>
          <a:prstGeom prst="rect">
            <a:avLst/>
          </a:prstGeom>
          <a:noFill/>
        </p:spPr>
        <p:txBody>
          <a:bodyPr wrap="square" rtlCol="0">
            <a:spAutoFit/>
          </a:bodyPr>
          <a:lstStyle/>
          <a:p>
            <a:r>
              <a:rPr lang="en-US" sz="1100" dirty="0"/>
              <a:t>Strong positive skew. Hence, perform log transformation. Contains outliers.</a:t>
            </a:r>
          </a:p>
        </p:txBody>
      </p:sp>
    </p:spTree>
    <p:extLst>
      <p:ext uri="{BB962C8B-B14F-4D97-AF65-F5344CB8AC3E}">
        <p14:creationId xmlns:p14="http://schemas.microsoft.com/office/powerpoint/2010/main" val="3192629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9BF72-7B61-6EF9-C7D3-719FBE5CD73A}"/>
              </a:ext>
            </a:extLst>
          </p:cNvPr>
          <p:cNvSpPr>
            <a:spLocks noGrp="1"/>
          </p:cNvSpPr>
          <p:nvPr>
            <p:ph type="title"/>
          </p:nvPr>
        </p:nvSpPr>
        <p:spPr/>
        <p:txBody>
          <a:bodyPr>
            <a:normAutofit fontScale="90000"/>
          </a:bodyPr>
          <a:lstStyle/>
          <a:p>
            <a:r>
              <a:rPr lang="en-US" dirty="0"/>
              <a:t>EDA Report – Univariate Analysis</a:t>
            </a:r>
          </a:p>
        </p:txBody>
      </p:sp>
      <p:sp>
        <p:nvSpPr>
          <p:cNvPr id="5" name="Text Placeholder 4">
            <a:extLst>
              <a:ext uri="{FF2B5EF4-FFF2-40B4-BE49-F238E27FC236}">
                <a16:creationId xmlns:a16="http://schemas.microsoft.com/office/drawing/2014/main" id="{B0C86E6B-431F-C746-2973-F45716A7E63A}"/>
              </a:ext>
            </a:extLst>
          </p:cNvPr>
          <p:cNvSpPr>
            <a:spLocks noGrp="1"/>
          </p:cNvSpPr>
          <p:nvPr>
            <p:ph type="body" sz="quarter" idx="13"/>
          </p:nvPr>
        </p:nvSpPr>
        <p:spPr/>
        <p:txBody>
          <a:bodyPr/>
          <a:lstStyle/>
          <a:p>
            <a:r>
              <a:rPr lang="en-US" dirty="0"/>
              <a:t>Categorical variables</a:t>
            </a:r>
          </a:p>
        </p:txBody>
      </p:sp>
      <p:pic>
        <p:nvPicPr>
          <p:cNvPr id="11" name="Picture 10">
            <a:extLst>
              <a:ext uri="{FF2B5EF4-FFF2-40B4-BE49-F238E27FC236}">
                <a16:creationId xmlns:a16="http://schemas.microsoft.com/office/drawing/2014/main" id="{3A14DF83-CAA7-FA73-0C83-D2014F0AB5AE}"/>
              </a:ext>
            </a:extLst>
          </p:cNvPr>
          <p:cNvPicPr>
            <a:picLocks noChangeAspect="1"/>
          </p:cNvPicPr>
          <p:nvPr/>
        </p:nvPicPr>
        <p:blipFill>
          <a:blip r:embed="rId2"/>
          <a:stretch>
            <a:fillRect/>
          </a:stretch>
        </p:blipFill>
        <p:spPr>
          <a:xfrm>
            <a:off x="174170" y="1148178"/>
            <a:ext cx="8780683" cy="4878154"/>
          </a:xfrm>
          <a:prstGeom prst="rect">
            <a:avLst/>
          </a:prstGeom>
        </p:spPr>
      </p:pic>
      <p:sp>
        <p:nvSpPr>
          <p:cNvPr id="13" name="TextBox 12">
            <a:extLst>
              <a:ext uri="{FF2B5EF4-FFF2-40B4-BE49-F238E27FC236}">
                <a16:creationId xmlns:a16="http://schemas.microsoft.com/office/drawing/2014/main" id="{FB090512-6046-9ABD-D240-E15B8E94049C}"/>
              </a:ext>
            </a:extLst>
          </p:cNvPr>
          <p:cNvSpPr txBox="1"/>
          <p:nvPr/>
        </p:nvSpPr>
        <p:spPr>
          <a:xfrm>
            <a:off x="357051" y="6217920"/>
            <a:ext cx="6923315" cy="461665"/>
          </a:xfrm>
          <a:prstGeom prst="rect">
            <a:avLst/>
          </a:prstGeom>
          <a:noFill/>
        </p:spPr>
        <p:txBody>
          <a:bodyPr wrap="square" rtlCol="0">
            <a:spAutoFit/>
          </a:bodyPr>
          <a:lstStyle/>
          <a:p>
            <a:r>
              <a:rPr lang="en-US" sz="1200" dirty="0"/>
              <a:t>Diabetes, </a:t>
            </a:r>
            <a:r>
              <a:rPr lang="en-US" sz="1200" dirty="0" err="1"/>
              <a:t>PrevalentStroke</a:t>
            </a:r>
            <a:r>
              <a:rPr lang="en-US" sz="1200" dirty="0"/>
              <a:t> and BP Medications have very less 1’s over 0’s which implies most of the participants don’t have diabetes and prevalent stroke and will not take BP Medicines</a:t>
            </a:r>
          </a:p>
        </p:txBody>
      </p:sp>
    </p:spTree>
    <p:extLst>
      <p:ext uri="{BB962C8B-B14F-4D97-AF65-F5344CB8AC3E}">
        <p14:creationId xmlns:p14="http://schemas.microsoft.com/office/powerpoint/2010/main" val="576270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9BF72-7B61-6EF9-C7D3-719FBE5CD73A}"/>
              </a:ext>
            </a:extLst>
          </p:cNvPr>
          <p:cNvSpPr>
            <a:spLocks noGrp="1"/>
          </p:cNvSpPr>
          <p:nvPr>
            <p:ph type="title"/>
          </p:nvPr>
        </p:nvSpPr>
        <p:spPr/>
        <p:txBody>
          <a:bodyPr>
            <a:normAutofit fontScale="90000"/>
          </a:bodyPr>
          <a:lstStyle/>
          <a:p>
            <a:r>
              <a:rPr lang="en-US" dirty="0"/>
              <a:t>EDA Report – Univariate Analysis</a:t>
            </a:r>
          </a:p>
        </p:txBody>
      </p:sp>
      <p:sp>
        <p:nvSpPr>
          <p:cNvPr id="5" name="Text Placeholder 4">
            <a:extLst>
              <a:ext uri="{FF2B5EF4-FFF2-40B4-BE49-F238E27FC236}">
                <a16:creationId xmlns:a16="http://schemas.microsoft.com/office/drawing/2014/main" id="{B0C86E6B-431F-C746-2973-F45716A7E63A}"/>
              </a:ext>
            </a:extLst>
          </p:cNvPr>
          <p:cNvSpPr>
            <a:spLocks noGrp="1"/>
          </p:cNvSpPr>
          <p:nvPr>
            <p:ph type="body" sz="quarter" idx="13"/>
          </p:nvPr>
        </p:nvSpPr>
        <p:spPr/>
        <p:txBody>
          <a:bodyPr/>
          <a:lstStyle/>
          <a:p>
            <a:r>
              <a:rPr lang="en-US" dirty="0"/>
              <a:t>Numeric variables</a:t>
            </a:r>
          </a:p>
        </p:txBody>
      </p:sp>
      <p:pic>
        <p:nvPicPr>
          <p:cNvPr id="6" name="Picture 5">
            <a:extLst>
              <a:ext uri="{FF2B5EF4-FFF2-40B4-BE49-F238E27FC236}">
                <a16:creationId xmlns:a16="http://schemas.microsoft.com/office/drawing/2014/main" id="{9024928E-DA8A-050B-10B6-C674F82749B4}"/>
              </a:ext>
            </a:extLst>
          </p:cNvPr>
          <p:cNvPicPr>
            <a:picLocks noChangeAspect="1"/>
          </p:cNvPicPr>
          <p:nvPr/>
        </p:nvPicPr>
        <p:blipFill>
          <a:blip r:embed="rId2"/>
          <a:stretch>
            <a:fillRect/>
          </a:stretch>
        </p:blipFill>
        <p:spPr>
          <a:xfrm>
            <a:off x="113211" y="1060595"/>
            <a:ext cx="8813075" cy="5595652"/>
          </a:xfrm>
          <a:prstGeom prst="rect">
            <a:avLst/>
          </a:prstGeom>
        </p:spPr>
      </p:pic>
      <p:sp>
        <p:nvSpPr>
          <p:cNvPr id="9" name="TextBox 8">
            <a:extLst>
              <a:ext uri="{FF2B5EF4-FFF2-40B4-BE49-F238E27FC236}">
                <a16:creationId xmlns:a16="http://schemas.microsoft.com/office/drawing/2014/main" id="{DF072843-648F-60E4-5738-BAAB823AA6F8}"/>
              </a:ext>
            </a:extLst>
          </p:cNvPr>
          <p:cNvSpPr txBox="1"/>
          <p:nvPr/>
        </p:nvSpPr>
        <p:spPr>
          <a:xfrm>
            <a:off x="5978434" y="2194561"/>
            <a:ext cx="1811383" cy="276999"/>
          </a:xfrm>
          <a:prstGeom prst="rect">
            <a:avLst/>
          </a:prstGeom>
          <a:noFill/>
        </p:spPr>
        <p:txBody>
          <a:bodyPr wrap="square" rtlCol="0">
            <a:spAutoFit/>
          </a:bodyPr>
          <a:lstStyle/>
          <a:p>
            <a:r>
              <a:rPr lang="en-US" sz="1200" dirty="0"/>
              <a:t>Contains heavy outliers</a:t>
            </a:r>
          </a:p>
        </p:txBody>
      </p:sp>
      <p:sp>
        <p:nvSpPr>
          <p:cNvPr id="10" name="TextBox 9">
            <a:extLst>
              <a:ext uri="{FF2B5EF4-FFF2-40B4-BE49-F238E27FC236}">
                <a16:creationId xmlns:a16="http://schemas.microsoft.com/office/drawing/2014/main" id="{6BF8B770-B366-C3B6-4CC6-8F0999A3AD28}"/>
              </a:ext>
            </a:extLst>
          </p:cNvPr>
          <p:cNvSpPr txBox="1"/>
          <p:nvPr/>
        </p:nvSpPr>
        <p:spPr>
          <a:xfrm>
            <a:off x="2351314" y="4693920"/>
            <a:ext cx="1828800" cy="461665"/>
          </a:xfrm>
          <a:prstGeom prst="rect">
            <a:avLst/>
          </a:prstGeom>
          <a:noFill/>
        </p:spPr>
        <p:txBody>
          <a:bodyPr wrap="square" rtlCol="0">
            <a:spAutoFit/>
          </a:bodyPr>
          <a:lstStyle/>
          <a:p>
            <a:r>
              <a:rPr lang="en-US" sz="1200" dirty="0"/>
              <a:t>Moderately positive skewed and has outliers</a:t>
            </a:r>
          </a:p>
        </p:txBody>
      </p:sp>
      <p:sp>
        <p:nvSpPr>
          <p:cNvPr id="11" name="TextBox 10">
            <a:extLst>
              <a:ext uri="{FF2B5EF4-FFF2-40B4-BE49-F238E27FC236}">
                <a16:creationId xmlns:a16="http://schemas.microsoft.com/office/drawing/2014/main" id="{13650029-9851-EB85-D269-F394E5402AF7}"/>
              </a:ext>
            </a:extLst>
          </p:cNvPr>
          <p:cNvSpPr txBox="1"/>
          <p:nvPr/>
        </p:nvSpPr>
        <p:spPr>
          <a:xfrm>
            <a:off x="2477588" y="2070855"/>
            <a:ext cx="1828800" cy="276999"/>
          </a:xfrm>
          <a:prstGeom prst="rect">
            <a:avLst/>
          </a:prstGeom>
          <a:noFill/>
        </p:spPr>
        <p:txBody>
          <a:bodyPr wrap="square" rtlCol="0">
            <a:spAutoFit/>
          </a:bodyPr>
          <a:lstStyle/>
          <a:p>
            <a:r>
              <a:rPr lang="en-US" sz="1200" dirty="0"/>
              <a:t>Contains outliers</a:t>
            </a:r>
          </a:p>
        </p:txBody>
      </p:sp>
    </p:spTree>
    <p:extLst>
      <p:ext uri="{BB962C8B-B14F-4D97-AF65-F5344CB8AC3E}">
        <p14:creationId xmlns:p14="http://schemas.microsoft.com/office/powerpoint/2010/main" val="184472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9BF72-7B61-6EF9-C7D3-719FBE5CD73A}"/>
              </a:ext>
            </a:extLst>
          </p:cNvPr>
          <p:cNvSpPr>
            <a:spLocks noGrp="1"/>
          </p:cNvSpPr>
          <p:nvPr>
            <p:ph type="title"/>
          </p:nvPr>
        </p:nvSpPr>
        <p:spPr/>
        <p:txBody>
          <a:bodyPr>
            <a:normAutofit fontScale="90000"/>
          </a:bodyPr>
          <a:lstStyle/>
          <a:p>
            <a:r>
              <a:rPr lang="en-US" dirty="0"/>
              <a:t>EDA Report – Univariate Analysis</a:t>
            </a:r>
          </a:p>
        </p:txBody>
      </p:sp>
      <p:sp>
        <p:nvSpPr>
          <p:cNvPr id="5" name="Text Placeholder 4">
            <a:extLst>
              <a:ext uri="{FF2B5EF4-FFF2-40B4-BE49-F238E27FC236}">
                <a16:creationId xmlns:a16="http://schemas.microsoft.com/office/drawing/2014/main" id="{B0C86E6B-431F-C746-2973-F45716A7E63A}"/>
              </a:ext>
            </a:extLst>
          </p:cNvPr>
          <p:cNvSpPr>
            <a:spLocks noGrp="1"/>
          </p:cNvSpPr>
          <p:nvPr>
            <p:ph type="body" sz="quarter" idx="13"/>
          </p:nvPr>
        </p:nvSpPr>
        <p:spPr/>
        <p:txBody>
          <a:bodyPr/>
          <a:lstStyle/>
          <a:p>
            <a:r>
              <a:rPr lang="en-US" dirty="0"/>
              <a:t>Numeric variables</a:t>
            </a:r>
          </a:p>
        </p:txBody>
      </p:sp>
      <p:pic>
        <p:nvPicPr>
          <p:cNvPr id="6" name="Picture 5">
            <a:extLst>
              <a:ext uri="{FF2B5EF4-FFF2-40B4-BE49-F238E27FC236}">
                <a16:creationId xmlns:a16="http://schemas.microsoft.com/office/drawing/2014/main" id="{AC0BC8BC-11B3-3B59-F36B-596769E50B47}"/>
              </a:ext>
            </a:extLst>
          </p:cNvPr>
          <p:cNvPicPr>
            <a:picLocks noChangeAspect="1"/>
          </p:cNvPicPr>
          <p:nvPr/>
        </p:nvPicPr>
        <p:blipFill>
          <a:blip r:embed="rId2"/>
          <a:stretch>
            <a:fillRect/>
          </a:stretch>
        </p:blipFill>
        <p:spPr>
          <a:xfrm>
            <a:off x="113211" y="1165098"/>
            <a:ext cx="8847910" cy="5313705"/>
          </a:xfrm>
          <a:prstGeom prst="rect">
            <a:avLst/>
          </a:prstGeom>
        </p:spPr>
      </p:pic>
      <p:sp>
        <p:nvSpPr>
          <p:cNvPr id="9" name="TextBox 8">
            <a:extLst>
              <a:ext uri="{FF2B5EF4-FFF2-40B4-BE49-F238E27FC236}">
                <a16:creationId xmlns:a16="http://schemas.microsoft.com/office/drawing/2014/main" id="{76012B54-0C2A-493A-9870-752841AC4643}"/>
              </a:ext>
            </a:extLst>
          </p:cNvPr>
          <p:cNvSpPr txBox="1"/>
          <p:nvPr/>
        </p:nvSpPr>
        <p:spPr>
          <a:xfrm>
            <a:off x="2856412" y="1968137"/>
            <a:ext cx="1680754" cy="276999"/>
          </a:xfrm>
          <a:prstGeom prst="rect">
            <a:avLst/>
          </a:prstGeom>
          <a:noFill/>
        </p:spPr>
        <p:txBody>
          <a:bodyPr wrap="square" rtlCol="0">
            <a:spAutoFit/>
          </a:bodyPr>
          <a:lstStyle/>
          <a:p>
            <a:r>
              <a:rPr lang="en-US" sz="1200" dirty="0"/>
              <a:t>Contains outliers</a:t>
            </a:r>
          </a:p>
        </p:txBody>
      </p:sp>
      <p:sp>
        <p:nvSpPr>
          <p:cNvPr id="10" name="TextBox 9">
            <a:extLst>
              <a:ext uri="{FF2B5EF4-FFF2-40B4-BE49-F238E27FC236}">
                <a16:creationId xmlns:a16="http://schemas.microsoft.com/office/drawing/2014/main" id="{89962CB6-E216-6A7C-7D20-D05DFB635DC9}"/>
              </a:ext>
            </a:extLst>
          </p:cNvPr>
          <p:cNvSpPr txBox="1"/>
          <p:nvPr/>
        </p:nvSpPr>
        <p:spPr>
          <a:xfrm>
            <a:off x="2660469" y="4776651"/>
            <a:ext cx="1680754" cy="461665"/>
          </a:xfrm>
          <a:prstGeom prst="rect">
            <a:avLst/>
          </a:prstGeom>
          <a:noFill/>
        </p:spPr>
        <p:txBody>
          <a:bodyPr wrap="square" rtlCol="0">
            <a:spAutoFit/>
          </a:bodyPr>
          <a:lstStyle/>
          <a:p>
            <a:r>
              <a:rPr lang="en-US" sz="1200" dirty="0"/>
              <a:t>Contains heavy outliers. Low positive skew</a:t>
            </a:r>
          </a:p>
        </p:txBody>
      </p:sp>
      <p:sp>
        <p:nvSpPr>
          <p:cNvPr id="11" name="TextBox 10">
            <a:extLst>
              <a:ext uri="{FF2B5EF4-FFF2-40B4-BE49-F238E27FC236}">
                <a16:creationId xmlns:a16="http://schemas.microsoft.com/office/drawing/2014/main" id="{EA5E81F3-16CF-CB7F-FB01-1E47910D4707}"/>
              </a:ext>
            </a:extLst>
          </p:cNvPr>
          <p:cNvSpPr txBox="1"/>
          <p:nvPr/>
        </p:nvSpPr>
        <p:spPr>
          <a:xfrm>
            <a:off x="6574972" y="4783684"/>
            <a:ext cx="1680754" cy="461665"/>
          </a:xfrm>
          <a:prstGeom prst="rect">
            <a:avLst/>
          </a:prstGeom>
          <a:noFill/>
        </p:spPr>
        <p:txBody>
          <a:bodyPr wrap="square" rtlCol="0">
            <a:spAutoFit/>
          </a:bodyPr>
          <a:lstStyle/>
          <a:p>
            <a:r>
              <a:rPr lang="en-US" sz="1200" dirty="0"/>
              <a:t>Contains heavy outliers and low positive skew</a:t>
            </a:r>
          </a:p>
        </p:txBody>
      </p:sp>
    </p:spTree>
    <p:extLst>
      <p:ext uri="{BB962C8B-B14F-4D97-AF65-F5344CB8AC3E}">
        <p14:creationId xmlns:p14="http://schemas.microsoft.com/office/powerpoint/2010/main" val="1377927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9BF72-7B61-6EF9-C7D3-719FBE5CD73A}"/>
              </a:ext>
            </a:extLst>
          </p:cNvPr>
          <p:cNvSpPr>
            <a:spLocks noGrp="1"/>
          </p:cNvSpPr>
          <p:nvPr>
            <p:ph type="title"/>
          </p:nvPr>
        </p:nvSpPr>
        <p:spPr/>
        <p:txBody>
          <a:bodyPr>
            <a:normAutofit fontScale="90000"/>
          </a:bodyPr>
          <a:lstStyle/>
          <a:p>
            <a:r>
              <a:rPr lang="en-US" dirty="0"/>
              <a:t>Bivariate Analysis</a:t>
            </a:r>
          </a:p>
        </p:txBody>
      </p:sp>
      <p:sp>
        <p:nvSpPr>
          <p:cNvPr id="5" name="Text Placeholder 4">
            <a:extLst>
              <a:ext uri="{FF2B5EF4-FFF2-40B4-BE49-F238E27FC236}">
                <a16:creationId xmlns:a16="http://schemas.microsoft.com/office/drawing/2014/main" id="{B0C86E6B-431F-C746-2973-F45716A7E63A}"/>
              </a:ext>
            </a:extLst>
          </p:cNvPr>
          <p:cNvSpPr>
            <a:spLocks noGrp="1"/>
          </p:cNvSpPr>
          <p:nvPr>
            <p:ph type="body" sz="quarter" idx="13"/>
          </p:nvPr>
        </p:nvSpPr>
        <p:spPr/>
        <p:txBody>
          <a:bodyPr/>
          <a:lstStyle/>
          <a:p>
            <a:r>
              <a:rPr lang="en-US" dirty="0"/>
              <a:t>Demographic vs Response variable</a:t>
            </a:r>
          </a:p>
        </p:txBody>
      </p:sp>
      <p:pic>
        <p:nvPicPr>
          <p:cNvPr id="4" name="Picture 3">
            <a:extLst>
              <a:ext uri="{FF2B5EF4-FFF2-40B4-BE49-F238E27FC236}">
                <a16:creationId xmlns:a16="http://schemas.microsoft.com/office/drawing/2014/main" id="{FE1ED393-F82C-5488-F9B4-0987CD9086AC}"/>
              </a:ext>
            </a:extLst>
          </p:cNvPr>
          <p:cNvPicPr>
            <a:picLocks noChangeAspect="1"/>
          </p:cNvPicPr>
          <p:nvPr/>
        </p:nvPicPr>
        <p:blipFill>
          <a:blip r:embed="rId2"/>
          <a:stretch>
            <a:fillRect/>
          </a:stretch>
        </p:blipFill>
        <p:spPr>
          <a:xfrm>
            <a:off x="165462" y="1060595"/>
            <a:ext cx="8638903" cy="5595652"/>
          </a:xfrm>
          <a:prstGeom prst="rect">
            <a:avLst/>
          </a:prstGeom>
        </p:spPr>
      </p:pic>
      <p:sp>
        <p:nvSpPr>
          <p:cNvPr id="2" name="TextBox 1">
            <a:extLst>
              <a:ext uri="{FF2B5EF4-FFF2-40B4-BE49-F238E27FC236}">
                <a16:creationId xmlns:a16="http://schemas.microsoft.com/office/drawing/2014/main" id="{786CCDE6-7603-C58F-4DA3-D3515977A10B}"/>
              </a:ext>
            </a:extLst>
          </p:cNvPr>
          <p:cNvSpPr txBox="1"/>
          <p:nvPr/>
        </p:nvSpPr>
        <p:spPr>
          <a:xfrm>
            <a:off x="2034988" y="3108960"/>
            <a:ext cx="1709698" cy="430887"/>
          </a:xfrm>
          <a:prstGeom prst="rect">
            <a:avLst/>
          </a:prstGeom>
          <a:noFill/>
        </p:spPr>
        <p:txBody>
          <a:bodyPr wrap="square" rtlCol="0">
            <a:spAutoFit/>
          </a:bodyPr>
          <a:lstStyle/>
          <a:p>
            <a:r>
              <a:rPr lang="en-US" sz="1100" dirty="0"/>
              <a:t>Age is lightly correlated with response variable</a:t>
            </a:r>
          </a:p>
        </p:txBody>
      </p:sp>
      <p:sp>
        <p:nvSpPr>
          <p:cNvPr id="7" name="TextBox 6">
            <a:extLst>
              <a:ext uri="{FF2B5EF4-FFF2-40B4-BE49-F238E27FC236}">
                <a16:creationId xmlns:a16="http://schemas.microsoft.com/office/drawing/2014/main" id="{4C880F64-0FE2-D699-1F63-BF427E643E15}"/>
              </a:ext>
            </a:extLst>
          </p:cNvPr>
          <p:cNvSpPr txBox="1"/>
          <p:nvPr/>
        </p:nvSpPr>
        <p:spPr>
          <a:xfrm>
            <a:off x="7092878" y="1615440"/>
            <a:ext cx="1709698" cy="430887"/>
          </a:xfrm>
          <a:prstGeom prst="rect">
            <a:avLst/>
          </a:prstGeom>
          <a:noFill/>
        </p:spPr>
        <p:txBody>
          <a:bodyPr wrap="square" rtlCol="0">
            <a:spAutoFit/>
          </a:bodyPr>
          <a:lstStyle/>
          <a:p>
            <a:r>
              <a:rPr lang="en-US" sz="1100" dirty="0"/>
              <a:t>No significant correlation with response variable</a:t>
            </a:r>
          </a:p>
        </p:txBody>
      </p:sp>
      <p:sp>
        <p:nvSpPr>
          <p:cNvPr id="9" name="TextBox 8">
            <a:extLst>
              <a:ext uri="{FF2B5EF4-FFF2-40B4-BE49-F238E27FC236}">
                <a16:creationId xmlns:a16="http://schemas.microsoft.com/office/drawing/2014/main" id="{1C27B786-B943-84EA-32AE-ED537D111488}"/>
              </a:ext>
            </a:extLst>
          </p:cNvPr>
          <p:cNvSpPr txBox="1"/>
          <p:nvPr/>
        </p:nvSpPr>
        <p:spPr>
          <a:xfrm>
            <a:off x="6437171" y="4846320"/>
            <a:ext cx="1709698" cy="430887"/>
          </a:xfrm>
          <a:prstGeom prst="rect">
            <a:avLst/>
          </a:prstGeom>
          <a:noFill/>
        </p:spPr>
        <p:txBody>
          <a:bodyPr wrap="square" rtlCol="0">
            <a:spAutoFit/>
          </a:bodyPr>
          <a:lstStyle/>
          <a:p>
            <a:r>
              <a:rPr lang="en-US" sz="1100" dirty="0"/>
              <a:t>Heavy outliers and hard to notice correlation</a:t>
            </a:r>
          </a:p>
        </p:txBody>
      </p:sp>
    </p:spTree>
    <p:extLst>
      <p:ext uri="{BB962C8B-B14F-4D97-AF65-F5344CB8AC3E}">
        <p14:creationId xmlns:p14="http://schemas.microsoft.com/office/powerpoint/2010/main" val="3324416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9BF72-7B61-6EF9-C7D3-719FBE5CD73A}"/>
              </a:ext>
            </a:extLst>
          </p:cNvPr>
          <p:cNvSpPr>
            <a:spLocks noGrp="1"/>
          </p:cNvSpPr>
          <p:nvPr>
            <p:ph type="title"/>
          </p:nvPr>
        </p:nvSpPr>
        <p:spPr/>
        <p:txBody>
          <a:bodyPr>
            <a:normAutofit fontScale="90000"/>
          </a:bodyPr>
          <a:lstStyle/>
          <a:p>
            <a:r>
              <a:rPr lang="en-US" dirty="0"/>
              <a:t>Bivariate Analysis</a:t>
            </a:r>
          </a:p>
        </p:txBody>
      </p:sp>
      <p:sp>
        <p:nvSpPr>
          <p:cNvPr id="5" name="Text Placeholder 4">
            <a:extLst>
              <a:ext uri="{FF2B5EF4-FFF2-40B4-BE49-F238E27FC236}">
                <a16:creationId xmlns:a16="http://schemas.microsoft.com/office/drawing/2014/main" id="{B0C86E6B-431F-C746-2973-F45716A7E63A}"/>
              </a:ext>
            </a:extLst>
          </p:cNvPr>
          <p:cNvSpPr>
            <a:spLocks noGrp="1"/>
          </p:cNvSpPr>
          <p:nvPr>
            <p:ph type="body" sz="quarter" idx="13"/>
          </p:nvPr>
        </p:nvSpPr>
        <p:spPr/>
        <p:txBody>
          <a:bodyPr/>
          <a:lstStyle/>
          <a:p>
            <a:r>
              <a:rPr lang="en-US" dirty="0"/>
              <a:t>Categorical Variable vs Response</a:t>
            </a:r>
          </a:p>
        </p:txBody>
      </p:sp>
      <p:pic>
        <p:nvPicPr>
          <p:cNvPr id="9" name="Picture 8">
            <a:extLst>
              <a:ext uri="{FF2B5EF4-FFF2-40B4-BE49-F238E27FC236}">
                <a16:creationId xmlns:a16="http://schemas.microsoft.com/office/drawing/2014/main" id="{F12FDB17-EC30-D15C-7D88-090DE86A0FAA}"/>
              </a:ext>
            </a:extLst>
          </p:cNvPr>
          <p:cNvPicPr>
            <a:picLocks noChangeAspect="1"/>
          </p:cNvPicPr>
          <p:nvPr/>
        </p:nvPicPr>
        <p:blipFill>
          <a:blip r:embed="rId2"/>
          <a:stretch>
            <a:fillRect/>
          </a:stretch>
        </p:blipFill>
        <p:spPr>
          <a:xfrm>
            <a:off x="191589" y="1060595"/>
            <a:ext cx="8743405" cy="5595652"/>
          </a:xfrm>
          <a:prstGeom prst="rect">
            <a:avLst/>
          </a:prstGeom>
        </p:spPr>
      </p:pic>
      <p:sp>
        <p:nvSpPr>
          <p:cNvPr id="2" name="TextBox 1">
            <a:extLst>
              <a:ext uri="{FF2B5EF4-FFF2-40B4-BE49-F238E27FC236}">
                <a16:creationId xmlns:a16="http://schemas.microsoft.com/office/drawing/2014/main" id="{5BAF881B-3909-23DB-27E3-A5C771B3F4EC}"/>
              </a:ext>
            </a:extLst>
          </p:cNvPr>
          <p:cNvSpPr txBox="1"/>
          <p:nvPr/>
        </p:nvSpPr>
        <p:spPr>
          <a:xfrm>
            <a:off x="1763232" y="4480560"/>
            <a:ext cx="1709698" cy="430887"/>
          </a:xfrm>
          <a:prstGeom prst="rect">
            <a:avLst/>
          </a:prstGeom>
          <a:noFill/>
        </p:spPr>
        <p:txBody>
          <a:bodyPr wrap="square" rtlCol="0">
            <a:spAutoFit/>
          </a:bodyPr>
          <a:lstStyle/>
          <a:p>
            <a:r>
              <a:rPr lang="en-US" sz="1100" dirty="0"/>
              <a:t>No significant correlation with response variable</a:t>
            </a:r>
          </a:p>
        </p:txBody>
      </p:sp>
      <p:sp>
        <p:nvSpPr>
          <p:cNvPr id="4" name="TextBox 3">
            <a:extLst>
              <a:ext uri="{FF2B5EF4-FFF2-40B4-BE49-F238E27FC236}">
                <a16:creationId xmlns:a16="http://schemas.microsoft.com/office/drawing/2014/main" id="{CF2D0FA4-498C-628F-315D-BB2C53CB7265}"/>
              </a:ext>
            </a:extLst>
          </p:cNvPr>
          <p:cNvSpPr txBox="1"/>
          <p:nvPr/>
        </p:nvSpPr>
        <p:spPr>
          <a:xfrm>
            <a:off x="4136205" y="2072640"/>
            <a:ext cx="1709698" cy="430887"/>
          </a:xfrm>
          <a:prstGeom prst="rect">
            <a:avLst/>
          </a:prstGeom>
          <a:noFill/>
        </p:spPr>
        <p:txBody>
          <a:bodyPr wrap="square" rtlCol="0">
            <a:spAutoFit/>
          </a:bodyPr>
          <a:lstStyle/>
          <a:p>
            <a:r>
              <a:rPr lang="en-US" sz="1100" dirty="0"/>
              <a:t>No significant correlation with response variable</a:t>
            </a:r>
          </a:p>
        </p:txBody>
      </p:sp>
    </p:spTree>
    <p:extLst>
      <p:ext uri="{BB962C8B-B14F-4D97-AF65-F5344CB8AC3E}">
        <p14:creationId xmlns:p14="http://schemas.microsoft.com/office/powerpoint/2010/main" val="475351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9BF72-7B61-6EF9-C7D3-719FBE5CD73A}"/>
              </a:ext>
            </a:extLst>
          </p:cNvPr>
          <p:cNvSpPr>
            <a:spLocks noGrp="1"/>
          </p:cNvSpPr>
          <p:nvPr>
            <p:ph type="title"/>
          </p:nvPr>
        </p:nvSpPr>
        <p:spPr/>
        <p:txBody>
          <a:bodyPr>
            <a:normAutofit fontScale="90000"/>
          </a:bodyPr>
          <a:lstStyle/>
          <a:p>
            <a:r>
              <a:rPr lang="en-US" dirty="0"/>
              <a:t>Bivariate Analysis</a:t>
            </a:r>
          </a:p>
        </p:txBody>
      </p:sp>
      <p:sp>
        <p:nvSpPr>
          <p:cNvPr id="5" name="Text Placeholder 4">
            <a:extLst>
              <a:ext uri="{FF2B5EF4-FFF2-40B4-BE49-F238E27FC236}">
                <a16:creationId xmlns:a16="http://schemas.microsoft.com/office/drawing/2014/main" id="{B0C86E6B-431F-C746-2973-F45716A7E63A}"/>
              </a:ext>
            </a:extLst>
          </p:cNvPr>
          <p:cNvSpPr>
            <a:spLocks noGrp="1"/>
          </p:cNvSpPr>
          <p:nvPr>
            <p:ph type="body" sz="quarter" idx="13"/>
          </p:nvPr>
        </p:nvSpPr>
        <p:spPr/>
        <p:txBody>
          <a:bodyPr/>
          <a:lstStyle/>
          <a:p>
            <a:r>
              <a:rPr lang="en-US" dirty="0"/>
              <a:t>Numeric vs Response</a:t>
            </a:r>
          </a:p>
        </p:txBody>
      </p:sp>
      <p:pic>
        <p:nvPicPr>
          <p:cNvPr id="18" name="Picture 17">
            <a:extLst>
              <a:ext uri="{FF2B5EF4-FFF2-40B4-BE49-F238E27FC236}">
                <a16:creationId xmlns:a16="http://schemas.microsoft.com/office/drawing/2014/main" id="{7DF6B008-5A60-D273-E72F-E4E30519F9C2}"/>
              </a:ext>
            </a:extLst>
          </p:cNvPr>
          <p:cNvPicPr>
            <a:picLocks noChangeAspect="1"/>
          </p:cNvPicPr>
          <p:nvPr/>
        </p:nvPicPr>
        <p:blipFill>
          <a:blip r:embed="rId2"/>
          <a:stretch>
            <a:fillRect/>
          </a:stretch>
        </p:blipFill>
        <p:spPr>
          <a:xfrm>
            <a:off x="121920" y="1075858"/>
            <a:ext cx="8647611" cy="5580389"/>
          </a:xfrm>
          <a:prstGeom prst="rect">
            <a:avLst/>
          </a:prstGeom>
        </p:spPr>
      </p:pic>
      <p:sp>
        <p:nvSpPr>
          <p:cNvPr id="4" name="TextBox 3">
            <a:extLst>
              <a:ext uri="{FF2B5EF4-FFF2-40B4-BE49-F238E27FC236}">
                <a16:creationId xmlns:a16="http://schemas.microsoft.com/office/drawing/2014/main" id="{C8700F38-3FC3-EC0B-9611-1B2836AFBB32}"/>
              </a:ext>
            </a:extLst>
          </p:cNvPr>
          <p:cNvSpPr txBox="1"/>
          <p:nvPr/>
        </p:nvSpPr>
        <p:spPr>
          <a:xfrm>
            <a:off x="3839071" y="4415432"/>
            <a:ext cx="1709698" cy="430887"/>
          </a:xfrm>
          <a:prstGeom prst="rect">
            <a:avLst/>
          </a:prstGeom>
          <a:noFill/>
        </p:spPr>
        <p:txBody>
          <a:bodyPr wrap="square" rtlCol="0">
            <a:spAutoFit/>
          </a:bodyPr>
          <a:lstStyle/>
          <a:p>
            <a:r>
              <a:rPr lang="en-US" sz="1100" dirty="0"/>
              <a:t>Heavy outliers and hard to notice correlation</a:t>
            </a:r>
          </a:p>
        </p:txBody>
      </p:sp>
    </p:spTree>
    <p:extLst>
      <p:ext uri="{BB962C8B-B14F-4D97-AF65-F5344CB8AC3E}">
        <p14:creationId xmlns:p14="http://schemas.microsoft.com/office/powerpoint/2010/main" val="4117906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9BF72-7B61-6EF9-C7D3-719FBE5CD73A}"/>
              </a:ext>
            </a:extLst>
          </p:cNvPr>
          <p:cNvSpPr>
            <a:spLocks noGrp="1"/>
          </p:cNvSpPr>
          <p:nvPr>
            <p:ph type="title"/>
          </p:nvPr>
        </p:nvSpPr>
        <p:spPr/>
        <p:txBody>
          <a:bodyPr>
            <a:normAutofit fontScale="90000"/>
          </a:bodyPr>
          <a:lstStyle/>
          <a:p>
            <a:r>
              <a:rPr lang="en-US" dirty="0"/>
              <a:t>Bivariate Analysis</a:t>
            </a:r>
          </a:p>
        </p:txBody>
      </p:sp>
      <p:sp>
        <p:nvSpPr>
          <p:cNvPr id="5" name="Text Placeholder 4">
            <a:extLst>
              <a:ext uri="{FF2B5EF4-FFF2-40B4-BE49-F238E27FC236}">
                <a16:creationId xmlns:a16="http://schemas.microsoft.com/office/drawing/2014/main" id="{B0C86E6B-431F-C746-2973-F45716A7E63A}"/>
              </a:ext>
            </a:extLst>
          </p:cNvPr>
          <p:cNvSpPr>
            <a:spLocks noGrp="1"/>
          </p:cNvSpPr>
          <p:nvPr>
            <p:ph type="body" sz="quarter" idx="13"/>
          </p:nvPr>
        </p:nvSpPr>
        <p:spPr/>
        <p:txBody>
          <a:bodyPr/>
          <a:lstStyle/>
          <a:p>
            <a:r>
              <a:rPr lang="en-US" dirty="0"/>
              <a:t>Numeric vs Response</a:t>
            </a:r>
          </a:p>
        </p:txBody>
      </p:sp>
      <p:pic>
        <p:nvPicPr>
          <p:cNvPr id="6" name="Picture 5">
            <a:extLst>
              <a:ext uri="{FF2B5EF4-FFF2-40B4-BE49-F238E27FC236}">
                <a16:creationId xmlns:a16="http://schemas.microsoft.com/office/drawing/2014/main" id="{FA471DC1-0AEB-E588-8DC3-55D2280FBD8E}"/>
              </a:ext>
            </a:extLst>
          </p:cNvPr>
          <p:cNvPicPr>
            <a:picLocks noChangeAspect="1"/>
          </p:cNvPicPr>
          <p:nvPr/>
        </p:nvPicPr>
        <p:blipFill>
          <a:blip r:embed="rId2"/>
          <a:stretch>
            <a:fillRect/>
          </a:stretch>
        </p:blipFill>
        <p:spPr>
          <a:xfrm>
            <a:off x="209006" y="1133272"/>
            <a:ext cx="8752114" cy="5375227"/>
          </a:xfrm>
          <a:prstGeom prst="rect">
            <a:avLst/>
          </a:prstGeom>
        </p:spPr>
      </p:pic>
      <p:sp>
        <p:nvSpPr>
          <p:cNvPr id="2" name="TextBox 1">
            <a:extLst>
              <a:ext uri="{FF2B5EF4-FFF2-40B4-BE49-F238E27FC236}">
                <a16:creationId xmlns:a16="http://schemas.microsoft.com/office/drawing/2014/main" id="{7D2E3372-EC7F-410A-6E88-BFA0E2FF2E4A}"/>
              </a:ext>
            </a:extLst>
          </p:cNvPr>
          <p:cNvSpPr txBox="1"/>
          <p:nvPr/>
        </p:nvSpPr>
        <p:spPr>
          <a:xfrm>
            <a:off x="5937837" y="4630876"/>
            <a:ext cx="1709698" cy="430887"/>
          </a:xfrm>
          <a:prstGeom prst="rect">
            <a:avLst/>
          </a:prstGeom>
          <a:noFill/>
        </p:spPr>
        <p:txBody>
          <a:bodyPr wrap="square" rtlCol="0">
            <a:spAutoFit/>
          </a:bodyPr>
          <a:lstStyle/>
          <a:p>
            <a:r>
              <a:rPr lang="en-US" sz="1100" dirty="0"/>
              <a:t>Heavy outliers and hard to notice correlation</a:t>
            </a:r>
          </a:p>
        </p:txBody>
      </p:sp>
      <p:sp>
        <p:nvSpPr>
          <p:cNvPr id="4" name="TextBox 3">
            <a:extLst>
              <a:ext uri="{FF2B5EF4-FFF2-40B4-BE49-F238E27FC236}">
                <a16:creationId xmlns:a16="http://schemas.microsoft.com/office/drawing/2014/main" id="{4A3AB90D-F088-1448-E099-2EBED6DC5E89}"/>
              </a:ext>
            </a:extLst>
          </p:cNvPr>
          <p:cNvSpPr txBox="1"/>
          <p:nvPr/>
        </p:nvSpPr>
        <p:spPr>
          <a:xfrm>
            <a:off x="1666283" y="3184437"/>
            <a:ext cx="1709698" cy="261610"/>
          </a:xfrm>
          <a:prstGeom prst="rect">
            <a:avLst/>
          </a:prstGeom>
          <a:noFill/>
        </p:spPr>
        <p:txBody>
          <a:bodyPr wrap="square" rtlCol="0">
            <a:spAutoFit/>
          </a:bodyPr>
          <a:lstStyle/>
          <a:p>
            <a:r>
              <a:rPr lang="en-US" sz="1100" dirty="0"/>
              <a:t>No significant correlation</a:t>
            </a:r>
          </a:p>
        </p:txBody>
      </p:sp>
    </p:spTree>
    <p:extLst>
      <p:ext uri="{BB962C8B-B14F-4D97-AF65-F5344CB8AC3E}">
        <p14:creationId xmlns:p14="http://schemas.microsoft.com/office/powerpoint/2010/main" val="1444821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9BF72-7B61-6EF9-C7D3-719FBE5CD73A}"/>
              </a:ext>
            </a:extLst>
          </p:cNvPr>
          <p:cNvSpPr>
            <a:spLocks noGrp="1"/>
          </p:cNvSpPr>
          <p:nvPr>
            <p:ph type="title"/>
          </p:nvPr>
        </p:nvSpPr>
        <p:spPr/>
        <p:txBody>
          <a:bodyPr>
            <a:normAutofit fontScale="90000"/>
          </a:bodyPr>
          <a:lstStyle/>
          <a:p>
            <a:r>
              <a:rPr lang="en-US" dirty="0"/>
              <a:t>Final Project Report</a:t>
            </a:r>
          </a:p>
        </p:txBody>
      </p:sp>
      <p:sp>
        <p:nvSpPr>
          <p:cNvPr id="4" name="Text Placeholder 3">
            <a:extLst>
              <a:ext uri="{FF2B5EF4-FFF2-40B4-BE49-F238E27FC236}">
                <a16:creationId xmlns:a16="http://schemas.microsoft.com/office/drawing/2014/main" id="{8E8A6466-B94C-24D6-907D-62785BE741CB}"/>
              </a:ext>
            </a:extLst>
          </p:cNvPr>
          <p:cNvSpPr>
            <a:spLocks noGrp="1"/>
          </p:cNvSpPr>
          <p:nvPr>
            <p:ph type="body" sz="quarter" idx="12"/>
          </p:nvPr>
        </p:nvSpPr>
        <p:spPr/>
        <p:txBody>
          <a:bodyPr/>
          <a:lstStyle/>
          <a:p>
            <a:r>
              <a:rPr lang="en-US" dirty="0"/>
              <a:t>Exploratory Data Analysis Report</a:t>
            </a:r>
          </a:p>
          <a:p>
            <a:r>
              <a:rPr lang="en-US" dirty="0"/>
              <a:t>Data Preparation Plan</a:t>
            </a:r>
          </a:p>
          <a:p>
            <a:r>
              <a:rPr lang="en-US" dirty="0"/>
              <a:t>Model Pipeline</a:t>
            </a:r>
          </a:p>
          <a:p>
            <a:r>
              <a:rPr lang="en-US" dirty="0"/>
              <a:t>Inference Pipeline</a:t>
            </a:r>
          </a:p>
          <a:p>
            <a:r>
              <a:rPr lang="en-US" dirty="0"/>
              <a:t>Summary Discussion</a:t>
            </a:r>
          </a:p>
        </p:txBody>
      </p:sp>
      <p:sp>
        <p:nvSpPr>
          <p:cNvPr id="5" name="Text Placeholder 4">
            <a:extLst>
              <a:ext uri="{FF2B5EF4-FFF2-40B4-BE49-F238E27FC236}">
                <a16:creationId xmlns:a16="http://schemas.microsoft.com/office/drawing/2014/main" id="{B0C86E6B-431F-C746-2973-F45716A7E63A}"/>
              </a:ext>
            </a:extLst>
          </p:cNvPr>
          <p:cNvSpPr>
            <a:spLocks noGrp="1"/>
          </p:cNvSpPr>
          <p:nvPr>
            <p:ph type="body" sz="quarter" idx="13"/>
          </p:nvPr>
        </p:nvSpPr>
        <p:spPr/>
        <p:txBody>
          <a:bodyPr/>
          <a:lstStyle/>
          <a:p>
            <a:r>
              <a:rPr lang="en-US" dirty="0"/>
              <a:t>Outline</a:t>
            </a:r>
          </a:p>
        </p:txBody>
      </p:sp>
    </p:spTree>
    <p:extLst>
      <p:ext uri="{BB962C8B-B14F-4D97-AF65-F5344CB8AC3E}">
        <p14:creationId xmlns:p14="http://schemas.microsoft.com/office/powerpoint/2010/main" val="2215064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8F54F-B488-004A-48EA-5D54ABBBE5D6}"/>
              </a:ext>
            </a:extLst>
          </p:cNvPr>
          <p:cNvSpPr>
            <a:spLocks noGrp="1"/>
          </p:cNvSpPr>
          <p:nvPr>
            <p:ph type="title"/>
          </p:nvPr>
        </p:nvSpPr>
        <p:spPr/>
        <p:txBody>
          <a:bodyPr>
            <a:normAutofit fontScale="90000"/>
          </a:bodyPr>
          <a:lstStyle/>
          <a:p>
            <a:r>
              <a:rPr lang="en-US" dirty="0"/>
              <a:t>Bivariate Analysis</a:t>
            </a:r>
          </a:p>
        </p:txBody>
      </p:sp>
      <p:sp>
        <p:nvSpPr>
          <p:cNvPr id="4" name="Text Placeholder 3">
            <a:extLst>
              <a:ext uri="{FF2B5EF4-FFF2-40B4-BE49-F238E27FC236}">
                <a16:creationId xmlns:a16="http://schemas.microsoft.com/office/drawing/2014/main" id="{4A1A7764-A4EC-BE1D-024B-D8472ED541FB}"/>
              </a:ext>
            </a:extLst>
          </p:cNvPr>
          <p:cNvSpPr>
            <a:spLocks noGrp="1"/>
          </p:cNvSpPr>
          <p:nvPr>
            <p:ph type="body" sz="quarter" idx="13"/>
          </p:nvPr>
        </p:nvSpPr>
        <p:spPr/>
        <p:txBody>
          <a:bodyPr/>
          <a:lstStyle/>
          <a:p>
            <a:r>
              <a:rPr lang="en-US" dirty="0"/>
              <a:t>Correlation Analysis</a:t>
            </a:r>
          </a:p>
        </p:txBody>
      </p:sp>
      <p:pic>
        <p:nvPicPr>
          <p:cNvPr id="9" name="Picture 8">
            <a:extLst>
              <a:ext uri="{FF2B5EF4-FFF2-40B4-BE49-F238E27FC236}">
                <a16:creationId xmlns:a16="http://schemas.microsoft.com/office/drawing/2014/main" id="{4A00B458-AB82-37AD-24EB-BF3298B80A8F}"/>
              </a:ext>
            </a:extLst>
          </p:cNvPr>
          <p:cNvPicPr>
            <a:picLocks noChangeAspect="1"/>
          </p:cNvPicPr>
          <p:nvPr/>
        </p:nvPicPr>
        <p:blipFill>
          <a:blip r:embed="rId2"/>
          <a:stretch>
            <a:fillRect/>
          </a:stretch>
        </p:blipFill>
        <p:spPr>
          <a:xfrm>
            <a:off x="161713" y="1149532"/>
            <a:ext cx="7127362" cy="5506716"/>
          </a:xfrm>
          <a:prstGeom prst="rect">
            <a:avLst/>
          </a:prstGeom>
        </p:spPr>
      </p:pic>
      <p:sp>
        <p:nvSpPr>
          <p:cNvPr id="10" name="Oval 9">
            <a:extLst>
              <a:ext uri="{FF2B5EF4-FFF2-40B4-BE49-F238E27FC236}">
                <a16:creationId xmlns:a16="http://schemas.microsoft.com/office/drawing/2014/main" id="{3682BB1B-BE96-9727-F25D-32DEDB8342E9}"/>
              </a:ext>
            </a:extLst>
          </p:cNvPr>
          <p:cNvSpPr/>
          <p:nvPr/>
        </p:nvSpPr>
        <p:spPr>
          <a:xfrm>
            <a:off x="4885509" y="2621280"/>
            <a:ext cx="1280160" cy="139337"/>
          </a:xfrm>
          <a:prstGeom prst="ellipse">
            <a:avLst/>
          </a:prstGeom>
          <a:no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0A8FDCD-5462-1627-657E-9665DE09303A}"/>
              </a:ext>
            </a:extLst>
          </p:cNvPr>
          <p:cNvSpPr txBox="1"/>
          <p:nvPr/>
        </p:nvSpPr>
        <p:spPr>
          <a:xfrm>
            <a:off x="5939246" y="3614057"/>
            <a:ext cx="2795451" cy="646331"/>
          </a:xfrm>
          <a:prstGeom prst="rect">
            <a:avLst/>
          </a:prstGeom>
          <a:noFill/>
        </p:spPr>
        <p:txBody>
          <a:bodyPr wrap="square" rtlCol="0">
            <a:spAutoFit/>
          </a:bodyPr>
          <a:lstStyle/>
          <a:p>
            <a:r>
              <a:rPr lang="en-US" dirty="0"/>
              <a:t>Moderately correlated.</a:t>
            </a:r>
          </a:p>
          <a:p>
            <a:r>
              <a:rPr lang="en-US" dirty="0"/>
              <a:t>R2=0.62</a:t>
            </a:r>
          </a:p>
        </p:txBody>
      </p:sp>
    </p:spTree>
    <p:extLst>
      <p:ext uri="{BB962C8B-B14F-4D97-AF65-F5344CB8AC3E}">
        <p14:creationId xmlns:p14="http://schemas.microsoft.com/office/powerpoint/2010/main" val="4225267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8F54F-B488-004A-48EA-5D54ABBBE5D6}"/>
              </a:ext>
            </a:extLst>
          </p:cNvPr>
          <p:cNvSpPr>
            <a:spLocks noGrp="1"/>
          </p:cNvSpPr>
          <p:nvPr>
            <p:ph type="title"/>
          </p:nvPr>
        </p:nvSpPr>
        <p:spPr/>
        <p:txBody>
          <a:bodyPr>
            <a:normAutofit fontScale="90000"/>
          </a:bodyPr>
          <a:lstStyle/>
          <a:p>
            <a:r>
              <a:rPr lang="en-US" dirty="0"/>
              <a:t>Bivariate Analysis</a:t>
            </a:r>
          </a:p>
        </p:txBody>
      </p:sp>
      <p:sp>
        <p:nvSpPr>
          <p:cNvPr id="4" name="Text Placeholder 3">
            <a:extLst>
              <a:ext uri="{FF2B5EF4-FFF2-40B4-BE49-F238E27FC236}">
                <a16:creationId xmlns:a16="http://schemas.microsoft.com/office/drawing/2014/main" id="{4A1A7764-A4EC-BE1D-024B-D8472ED541FB}"/>
              </a:ext>
            </a:extLst>
          </p:cNvPr>
          <p:cNvSpPr>
            <a:spLocks noGrp="1"/>
          </p:cNvSpPr>
          <p:nvPr>
            <p:ph type="body" sz="quarter" idx="13"/>
          </p:nvPr>
        </p:nvSpPr>
        <p:spPr/>
        <p:txBody>
          <a:bodyPr/>
          <a:lstStyle/>
          <a:p>
            <a:r>
              <a:rPr lang="en-US" dirty="0"/>
              <a:t>Correlation Analysis</a:t>
            </a:r>
          </a:p>
        </p:txBody>
      </p:sp>
      <p:pic>
        <p:nvPicPr>
          <p:cNvPr id="12" name="Picture 11">
            <a:extLst>
              <a:ext uri="{FF2B5EF4-FFF2-40B4-BE49-F238E27FC236}">
                <a16:creationId xmlns:a16="http://schemas.microsoft.com/office/drawing/2014/main" id="{13501381-FF2A-153C-34F5-4033111816A5}"/>
              </a:ext>
            </a:extLst>
          </p:cNvPr>
          <p:cNvPicPr>
            <a:picLocks noChangeAspect="1"/>
          </p:cNvPicPr>
          <p:nvPr/>
        </p:nvPicPr>
        <p:blipFill>
          <a:blip r:embed="rId2"/>
          <a:stretch>
            <a:fillRect/>
          </a:stretch>
        </p:blipFill>
        <p:spPr>
          <a:xfrm>
            <a:off x="131404" y="1060595"/>
            <a:ext cx="6208436" cy="5708469"/>
          </a:xfrm>
          <a:prstGeom prst="rect">
            <a:avLst/>
          </a:prstGeom>
        </p:spPr>
      </p:pic>
      <p:sp>
        <p:nvSpPr>
          <p:cNvPr id="13" name="TextBox 12">
            <a:extLst>
              <a:ext uri="{FF2B5EF4-FFF2-40B4-BE49-F238E27FC236}">
                <a16:creationId xmlns:a16="http://schemas.microsoft.com/office/drawing/2014/main" id="{1DBE6D83-265D-C083-3330-BB478EE02922}"/>
              </a:ext>
            </a:extLst>
          </p:cNvPr>
          <p:cNvSpPr txBox="1"/>
          <p:nvPr/>
        </p:nvSpPr>
        <p:spPr>
          <a:xfrm>
            <a:off x="6122126" y="2020389"/>
            <a:ext cx="2211977" cy="1569660"/>
          </a:xfrm>
          <a:prstGeom prst="rect">
            <a:avLst/>
          </a:prstGeom>
          <a:noFill/>
        </p:spPr>
        <p:txBody>
          <a:bodyPr wrap="square" rtlCol="0">
            <a:spAutoFit/>
          </a:bodyPr>
          <a:lstStyle/>
          <a:p>
            <a:r>
              <a:rPr lang="en-US" sz="1200" dirty="0"/>
              <a:t>Highly correlated.</a:t>
            </a:r>
          </a:p>
          <a:p>
            <a:r>
              <a:rPr lang="en-US" sz="1200" dirty="0"/>
              <a:t>R2 = 0.97</a:t>
            </a:r>
          </a:p>
          <a:p>
            <a:r>
              <a:rPr lang="en-US" sz="1200" dirty="0"/>
              <a:t>Will discard Glucose and retain A1c. According to prior knowledge, A1c reflects average blood glucose levels over a period of approximately 2 to 3 months</a:t>
            </a:r>
          </a:p>
        </p:txBody>
      </p:sp>
      <p:sp>
        <p:nvSpPr>
          <p:cNvPr id="14" name="Oval 13">
            <a:extLst>
              <a:ext uri="{FF2B5EF4-FFF2-40B4-BE49-F238E27FC236}">
                <a16:creationId xmlns:a16="http://schemas.microsoft.com/office/drawing/2014/main" id="{F10C50CC-312D-2B87-AA77-68D93B1E95A5}"/>
              </a:ext>
            </a:extLst>
          </p:cNvPr>
          <p:cNvSpPr/>
          <p:nvPr/>
        </p:nvSpPr>
        <p:spPr>
          <a:xfrm>
            <a:off x="3605349" y="3775492"/>
            <a:ext cx="1280160" cy="139337"/>
          </a:xfrm>
          <a:prstGeom prst="ellipse">
            <a:avLst/>
          </a:prstGeom>
          <a:no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3439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9BF72-7B61-6EF9-C7D3-719FBE5CD73A}"/>
              </a:ext>
            </a:extLst>
          </p:cNvPr>
          <p:cNvSpPr>
            <a:spLocks noGrp="1"/>
          </p:cNvSpPr>
          <p:nvPr>
            <p:ph type="title"/>
          </p:nvPr>
        </p:nvSpPr>
        <p:spPr/>
        <p:txBody>
          <a:bodyPr>
            <a:normAutofit fontScale="90000"/>
          </a:bodyPr>
          <a:lstStyle/>
          <a:p>
            <a:r>
              <a:rPr lang="en-US" dirty="0"/>
              <a:t>Data Preparation Plan</a:t>
            </a:r>
          </a:p>
        </p:txBody>
      </p:sp>
      <p:sp>
        <p:nvSpPr>
          <p:cNvPr id="4" name="Text Placeholder 3">
            <a:extLst>
              <a:ext uri="{FF2B5EF4-FFF2-40B4-BE49-F238E27FC236}">
                <a16:creationId xmlns:a16="http://schemas.microsoft.com/office/drawing/2014/main" id="{8E8A6466-B94C-24D6-907D-62785BE741CB}"/>
              </a:ext>
            </a:extLst>
          </p:cNvPr>
          <p:cNvSpPr>
            <a:spLocks noGrp="1"/>
          </p:cNvSpPr>
          <p:nvPr>
            <p:ph type="body" sz="quarter" idx="12"/>
          </p:nvPr>
        </p:nvSpPr>
        <p:spPr/>
        <p:txBody>
          <a:bodyPr/>
          <a:lstStyle/>
          <a:p>
            <a:r>
              <a:rPr lang="en-US" dirty="0"/>
              <a:t>Data quality issues and actions</a:t>
            </a:r>
          </a:p>
          <a:p>
            <a:r>
              <a:rPr lang="en-US" dirty="0"/>
              <a:t>Feature selection decisions</a:t>
            </a:r>
          </a:p>
          <a:p>
            <a:r>
              <a:rPr lang="en-US" dirty="0"/>
              <a:t>Feature engineering decisions</a:t>
            </a:r>
          </a:p>
          <a:p>
            <a:r>
              <a:rPr lang="en-US" dirty="0"/>
              <a:t>Dataset partitioning decisions</a:t>
            </a:r>
          </a:p>
          <a:p>
            <a:r>
              <a:rPr lang="en-US" dirty="0"/>
              <a:t>Dataset split </a:t>
            </a:r>
          </a:p>
          <a:p>
            <a:pPr marL="0" indent="0">
              <a:buNone/>
            </a:pPr>
            <a:endParaRPr lang="en-US" dirty="0"/>
          </a:p>
        </p:txBody>
      </p:sp>
      <p:sp>
        <p:nvSpPr>
          <p:cNvPr id="5" name="Text Placeholder 4">
            <a:extLst>
              <a:ext uri="{FF2B5EF4-FFF2-40B4-BE49-F238E27FC236}">
                <a16:creationId xmlns:a16="http://schemas.microsoft.com/office/drawing/2014/main" id="{B0C86E6B-431F-C746-2973-F45716A7E63A}"/>
              </a:ext>
            </a:extLst>
          </p:cNvPr>
          <p:cNvSpPr>
            <a:spLocks noGrp="1"/>
          </p:cNvSpPr>
          <p:nvPr>
            <p:ph type="body" sz="quarter" idx="13"/>
          </p:nvPr>
        </p:nvSpPr>
        <p:spPr/>
        <p:txBody>
          <a:bodyPr/>
          <a:lstStyle/>
          <a:p>
            <a:r>
              <a:rPr lang="en-US" dirty="0"/>
              <a:t>Overview</a:t>
            </a:r>
          </a:p>
        </p:txBody>
      </p:sp>
    </p:spTree>
    <p:extLst>
      <p:ext uri="{BB962C8B-B14F-4D97-AF65-F5344CB8AC3E}">
        <p14:creationId xmlns:p14="http://schemas.microsoft.com/office/powerpoint/2010/main" val="2079382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9BF72-7B61-6EF9-C7D3-719FBE5CD73A}"/>
              </a:ext>
            </a:extLst>
          </p:cNvPr>
          <p:cNvSpPr>
            <a:spLocks noGrp="1"/>
          </p:cNvSpPr>
          <p:nvPr>
            <p:ph type="title"/>
          </p:nvPr>
        </p:nvSpPr>
        <p:spPr/>
        <p:txBody>
          <a:bodyPr>
            <a:normAutofit fontScale="90000"/>
          </a:bodyPr>
          <a:lstStyle/>
          <a:p>
            <a:r>
              <a:rPr lang="en-US" dirty="0"/>
              <a:t>Data Preparation Plan</a:t>
            </a:r>
          </a:p>
        </p:txBody>
      </p:sp>
      <p:sp>
        <p:nvSpPr>
          <p:cNvPr id="4" name="Text Placeholder 3">
            <a:extLst>
              <a:ext uri="{FF2B5EF4-FFF2-40B4-BE49-F238E27FC236}">
                <a16:creationId xmlns:a16="http://schemas.microsoft.com/office/drawing/2014/main" id="{8E8A6466-B94C-24D6-907D-62785BE741CB}"/>
              </a:ext>
            </a:extLst>
          </p:cNvPr>
          <p:cNvSpPr>
            <a:spLocks noGrp="1"/>
          </p:cNvSpPr>
          <p:nvPr>
            <p:ph type="body" sz="quarter" idx="12"/>
          </p:nvPr>
        </p:nvSpPr>
        <p:spPr/>
        <p:txBody>
          <a:bodyPr/>
          <a:lstStyle/>
          <a:p>
            <a:pPr marL="0" indent="0">
              <a:buNone/>
            </a:pPr>
            <a:r>
              <a:rPr lang="en-US" dirty="0"/>
              <a:t>Missing values :</a:t>
            </a:r>
          </a:p>
          <a:p>
            <a:pPr>
              <a:spcBef>
                <a:spcPts val="600"/>
              </a:spcBef>
            </a:pPr>
            <a:r>
              <a:rPr lang="en-US" sz="2000" u="sng" dirty="0">
                <a:latin typeface="Helvetica Light"/>
              </a:rPr>
              <a:t>8 variables have missing values:</a:t>
            </a:r>
          </a:p>
          <a:p>
            <a:pPr marL="285750" indent="-285750">
              <a:spcBef>
                <a:spcPts val="600"/>
              </a:spcBef>
              <a:buFont typeface="Arial" panose="020B0604020202020204" pitchFamily="34" charset="0"/>
              <a:buChar char="•"/>
            </a:pPr>
            <a:r>
              <a:rPr lang="en-US" sz="2000" dirty="0">
                <a:latin typeface="Helvetica Light"/>
              </a:rPr>
              <a:t>education : Missing value is replaced by a new value ‘5’ </a:t>
            </a:r>
            <a:r>
              <a:rPr lang="en-US" dirty="0"/>
              <a:t>and considered as a separate category.</a:t>
            </a:r>
            <a:endParaRPr lang="en-US" sz="2000" dirty="0">
              <a:latin typeface="Helvetica Light"/>
            </a:endParaRPr>
          </a:p>
          <a:p>
            <a:pPr marL="285750" indent="-285750">
              <a:spcBef>
                <a:spcPts val="600"/>
              </a:spcBef>
              <a:buFont typeface="Arial" panose="020B0604020202020204" pitchFamily="34" charset="0"/>
              <a:buChar char="•"/>
            </a:pPr>
            <a:r>
              <a:rPr lang="en-US" sz="2000" dirty="0" err="1">
                <a:latin typeface="Helvetica Light"/>
              </a:rPr>
              <a:t>cigsPerDay</a:t>
            </a:r>
            <a:endParaRPr lang="en-US" sz="2000" dirty="0">
              <a:latin typeface="Helvetica Light"/>
            </a:endParaRPr>
          </a:p>
          <a:p>
            <a:pPr marL="285750" indent="-285750">
              <a:spcBef>
                <a:spcPts val="600"/>
              </a:spcBef>
              <a:buFont typeface="Arial" panose="020B0604020202020204" pitchFamily="34" charset="0"/>
              <a:buChar char="•"/>
            </a:pPr>
            <a:r>
              <a:rPr lang="en-US" sz="2000" dirty="0" err="1">
                <a:latin typeface="Helvetica Light"/>
              </a:rPr>
              <a:t>BPMeds</a:t>
            </a:r>
            <a:endParaRPr lang="en-US" sz="2000" dirty="0">
              <a:latin typeface="Helvetica Light"/>
            </a:endParaRPr>
          </a:p>
          <a:p>
            <a:pPr marL="285750" indent="-285750">
              <a:spcBef>
                <a:spcPts val="600"/>
              </a:spcBef>
              <a:buFont typeface="Arial" panose="020B0604020202020204" pitchFamily="34" charset="0"/>
              <a:buChar char="•"/>
            </a:pPr>
            <a:r>
              <a:rPr lang="en-US" sz="2000" dirty="0" err="1">
                <a:latin typeface="Helvetica Light"/>
              </a:rPr>
              <a:t>totChol</a:t>
            </a:r>
            <a:endParaRPr lang="en-US" sz="2000" dirty="0">
              <a:latin typeface="Helvetica Light"/>
            </a:endParaRPr>
          </a:p>
          <a:p>
            <a:pPr marL="285750" indent="-285750">
              <a:spcBef>
                <a:spcPts val="600"/>
              </a:spcBef>
              <a:buFont typeface="Arial" panose="020B0604020202020204" pitchFamily="34" charset="0"/>
              <a:buChar char="•"/>
            </a:pPr>
            <a:r>
              <a:rPr lang="en-US" sz="2000" dirty="0">
                <a:latin typeface="Helvetica Light"/>
              </a:rPr>
              <a:t>BMI</a:t>
            </a:r>
          </a:p>
          <a:p>
            <a:pPr marL="285750" indent="-285750">
              <a:spcBef>
                <a:spcPts val="600"/>
              </a:spcBef>
              <a:buFont typeface="Arial" panose="020B0604020202020204" pitchFamily="34" charset="0"/>
              <a:buChar char="•"/>
            </a:pPr>
            <a:r>
              <a:rPr lang="en-US" sz="2000" dirty="0" err="1">
                <a:latin typeface="Helvetica Light"/>
              </a:rPr>
              <a:t>heartRate</a:t>
            </a:r>
            <a:endParaRPr lang="en-US" sz="2000" dirty="0">
              <a:latin typeface="Helvetica Light"/>
            </a:endParaRPr>
          </a:p>
          <a:p>
            <a:pPr marL="285750" indent="-285750">
              <a:spcBef>
                <a:spcPts val="600"/>
              </a:spcBef>
              <a:buFont typeface="Arial" panose="020B0604020202020204" pitchFamily="34" charset="0"/>
              <a:buChar char="•"/>
            </a:pPr>
            <a:r>
              <a:rPr lang="en-US" sz="2000" dirty="0">
                <a:latin typeface="Helvetica Light"/>
              </a:rPr>
              <a:t>glucose</a:t>
            </a:r>
          </a:p>
          <a:p>
            <a:pPr marL="285750" indent="-285750">
              <a:spcBef>
                <a:spcPts val="600"/>
              </a:spcBef>
              <a:buFont typeface="Arial" panose="020B0604020202020204" pitchFamily="34" charset="0"/>
              <a:buChar char="•"/>
            </a:pPr>
            <a:r>
              <a:rPr lang="en-US" sz="2000" dirty="0">
                <a:latin typeface="Helvetica Light"/>
              </a:rPr>
              <a:t>a1c</a:t>
            </a:r>
          </a:p>
          <a:p>
            <a:pPr marL="0" indent="0">
              <a:buNone/>
            </a:pPr>
            <a:r>
              <a:rPr lang="en-US" dirty="0"/>
              <a:t>Rest all variables are filled with median</a:t>
            </a:r>
          </a:p>
          <a:p>
            <a:pPr marL="0" indent="0">
              <a:buNone/>
            </a:pPr>
            <a:endParaRPr lang="en-US" dirty="0"/>
          </a:p>
        </p:txBody>
      </p:sp>
      <p:sp>
        <p:nvSpPr>
          <p:cNvPr id="5" name="Text Placeholder 4">
            <a:extLst>
              <a:ext uri="{FF2B5EF4-FFF2-40B4-BE49-F238E27FC236}">
                <a16:creationId xmlns:a16="http://schemas.microsoft.com/office/drawing/2014/main" id="{B0C86E6B-431F-C746-2973-F45716A7E63A}"/>
              </a:ext>
            </a:extLst>
          </p:cNvPr>
          <p:cNvSpPr>
            <a:spLocks noGrp="1"/>
          </p:cNvSpPr>
          <p:nvPr>
            <p:ph type="body" sz="quarter" idx="13"/>
          </p:nvPr>
        </p:nvSpPr>
        <p:spPr/>
        <p:txBody>
          <a:bodyPr/>
          <a:lstStyle/>
          <a:p>
            <a:r>
              <a:rPr lang="en-US" dirty="0"/>
              <a:t>Data quality issues and actions</a:t>
            </a:r>
          </a:p>
          <a:p>
            <a:endParaRPr lang="en-US" dirty="0"/>
          </a:p>
        </p:txBody>
      </p:sp>
    </p:spTree>
    <p:extLst>
      <p:ext uri="{BB962C8B-B14F-4D97-AF65-F5344CB8AC3E}">
        <p14:creationId xmlns:p14="http://schemas.microsoft.com/office/powerpoint/2010/main" val="1397543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9BF72-7B61-6EF9-C7D3-719FBE5CD73A}"/>
              </a:ext>
            </a:extLst>
          </p:cNvPr>
          <p:cNvSpPr>
            <a:spLocks noGrp="1"/>
          </p:cNvSpPr>
          <p:nvPr>
            <p:ph type="title"/>
          </p:nvPr>
        </p:nvSpPr>
        <p:spPr/>
        <p:txBody>
          <a:bodyPr>
            <a:normAutofit fontScale="90000"/>
          </a:bodyPr>
          <a:lstStyle/>
          <a:p>
            <a:r>
              <a:rPr lang="en-US" dirty="0"/>
              <a:t>Data Preparation Plan</a:t>
            </a:r>
          </a:p>
        </p:txBody>
      </p:sp>
      <p:sp>
        <p:nvSpPr>
          <p:cNvPr id="4" name="Text Placeholder 3">
            <a:extLst>
              <a:ext uri="{FF2B5EF4-FFF2-40B4-BE49-F238E27FC236}">
                <a16:creationId xmlns:a16="http://schemas.microsoft.com/office/drawing/2014/main" id="{8E8A6466-B94C-24D6-907D-62785BE741CB}"/>
              </a:ext>
            </a:extLst>
          </p:cNvPr>
          <p:cNvSpPr>
            <a:spLocks noGrp="1"/>
          </p:cNvSpPr>
          <p:nvPr>
            <p:ph type="body" sz="quarter" idx="12"/>
          </p:nvPr>
        </p:nvSpPr>
        <p:spPr/>
        <p:txBody>
          <a:bodyPr/>
          <a:lstStyle/>
          <a:p>
            <a:pPr marL="0" indent="0">
              <a:buNone/>
            </a:pPr>
            <a:r>
              <a:rPr lang="en-US" b="1" dirty="0"/>
              <a:t>Drop</a:t>
            </a:r>
            <a:r>
              <a:rPr lang="en-US" dirty="0"/>
              <a:t> the following variables:</a:t>
            </a:r>
          </a:p>
          <a:p>
            <a:pPr>
              <a:buFont typeface="Arial" panose="020B0604020202020204" pitchFamily="34" charset="0"/>
              <a:buChar char="•"/>
            </a:pPr>
            <a:r>
              <a:rPr lang="en-US" dirty="0"/>
              <a:t>‘income’</a:t>
            </a:r>
          </a:p>
          <a:p>
            <a:pPr marL="0" indent="0">
              <a:buNone/>
            </a:pPr>
            <a:r>
              <a:rPr lang="en-US" dirty="0"/>
              <a:t>		</a:t>
            </a:r>
            <a:r>
              <a:rPr lang="en-US" b="1" dirty="0"/>
              <a:t>Strong positive skewed variable</a:t>
            </a:r>
            <a:r>
              <a:rPr lang="en-US" dirty="0"/>
              <a:t>. Performed log transformation and created a new feature ‘</a:t>
            </a:r>
            <a:r>
              <a:rPr lang="en-US" dirty="0" err="1"/>
              <a:t>income_log</a:t>
            </a:r>
            <a:r>
              <a:rPr lang="en-US" dirty="0"/>
              <a:t>’</a:t>
            </a:r>
          </a:p>
          <a:p>
            <a:pPr>
              <a:buFont typeface="Arial" panose="020B0604020202020204" pitchFamily="34" charset="0"/>
              <a:buChar char="•"/>
            </a:pPr>
            <a:r>
              <a:rPr lang="en-US" dirty="0"/>
              <a:t>‘glucose’</a:t>
            </a:r>
          </a:p>
          <a:p>
            <a:pPr marL="0" indent="0">
              <a:buNone/>
            </a:pPr>
            <a:r>
              <a:rPr lang="en-US" dirty="0"/>
              <a:t>		</a:t>
            </a:r>
            <a:r>
              <a:rPr lang="en-US" b="1" dirty="0"/>
              <a:t>Highly correlated </a:t>
            </a:r>
            <a:r>
              <a:rPr lang="en-US" dirty="0"/>
              <a:t>with ‘a1c’ variable</a:t>
            </a:r>
          </a:p>
        </p:txBody>
      </p:sp>
      <p:sp>
        <p:nvSpPr>
          <p:cNvPr id="5" name="Text Placeholder 4">
            <a:extLst>
              <a:ext uri="{FF2B5EF4-FFF2-40B4-BE49-F238E27FC236}">
                <a16:creationId xmlns:a16="http://schemas.microsoft.com/office/drawing/2014/main" id="{B0C86E6B-431F-C746-2973-F45716A7E63A}"/>
              </a:ext>
            </a:extLst>
          </p:cNvPr>
          <p:cNvSpPr>
            <a:spLocks noGrp="1"/>
          </p:cNvSpPr>
          <p:nvPr>
            <p:ph type="body" sz="quarter" idx="13"/>
          </p:nvPr>
        </p:nvSpPr>
        <p:spPr/>
        <p:txBody>
          <a:bodyPr/>
          <a:lstStyle/>
          <a:p>
            <a:r>
              <a:rPr lang="en-US" dirty="0"/>
              <a:t>Feature selection decisions</a:t>
            </a:r>
          </a:p>
          <a:p>
            <a:endParaRPr lang="en-US" dirty="0"/>
          </a:p>
        </p:txBody>
      </p:sp>
    </p:spTree>
    <p:extLst>
      <p:ext uri="{BB962C8B-B14F-4D97-AF65-F5344CB8AC3E}">
        <p14:creationId xmlns:p14="http://schemas.microsoft.com/office/powerpoint/2010/main" val="1545293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9BF72-7B61-6EF9-C7D3-719FBE5CD73A}"/>
              </a:ext>
            </a:extLst>
          </p:cNvPr>
          <p:cNvSpPr>
            <a:spLocks noGrp="1"/>
          </p:cNvSpPr>
          <p:nvPr>
            <p:ph type="title"/>
          </p:nvPr>
        </p:nvSpPr>
        <p:spPr/>
        <p:txBody>
          <a:bodyPr>
            <a:normAutofit fontScale="90000"/>
          </a:bodyPr>
          <a:lstStyle/>
          <a:p>
            <a:r>
              <a:rPr lang="en-US" dirty="0"/>
              <a:t>Data Preparation Plan</a:t>
            </a:r>
          </a:p>
        </p:txBody>
      </p:sp>
      <p:sp>
        <p:nvSpPr>
          <p:cNvPr id="4" name="Text Placeholder 3">
            <a:extLst>
              <a:ext uri="{FF2B5EF4-FFF2-40B4-BE49-F238E27FC236}">
                <a16:creationId xmlns:a16="http://schemas.microsoft.com/office/drawing/2014/main" id="{8E8A6466-B94C-24D6-907D-62785BE741CB}"/>
              </a:ext>
            </a:extLst>
          </p:cNvPr>
          <p:cNvSpPr>
            <a:spLocks noGrp="1"/>
          </p:cNvSpPr>
          <p:nvPr>
            <p:ph type="body" sz="quarter" idx="12"/>
          </p:nvPr>
        </p:nvSpPr>
        <p:spPr/>
        <p:txBody>
          <a:bodyPr/>
          <a:lstStyle/>
          <a:p>
            <a:r>
              <a:rPr lang="en-US" b="1" dirty="0"/>
              <a:t>Log-transform</a:t>
            </a:r>
            <a:r>
              <a:rPr lang="en-US" dirty="0"/>
              <a:t> ‘income’ due to strong positive skew and create a new variable ‘</a:t>
            </a:r>
            <a:r>
              <a:rPr lang="en-US" dirty="0" err="1"/>
              <a:t>income_log</a:t>
            </a:r>
            <a:r>
              <a:rPr lang="en-US" dirty="0"/>
              <a:t>’</a:t>
            </a:r>
          </a:p>
          <a:p>
            <a:r>
              <a:rPr lang="en-US" dirty="0"/>
              <a:t>Perform </a:t>
            </a:r>
            <a:r>
              <a:rPr lang="en-US" b="1" dirty="0"/>
              <a:t>one-hot encoding </a:t>
            </a:r>
            <a:r>
              <a:rPr lang="en-US" dirty="0"/>
              <a:t>on ‘education’ as it can be treated as nominal feature</a:t>
            </a:r>
          </a:p>
          <a:p>
            <a:r>
              <a:rPr lang="en-US" dirty="0"/>
              <a:t>Perform </a:t>
            </a:r>
            <a:r>
              <a:rPr lang="en-US" b="1" dirty="0" err="1"/>
              <a:t>Winsorisation</a:t>
            </a:r>
            <a:r>
              <a:rPr lang="en-US" b="1" dirty="0"/>
              <a:t> </a:t>
            </a:r>
            <a:r>
              <a:rPr lang="en-US" dirty="0"/>
              <a:t>to handle outliers on below features. Outliers that exceed the upper bound are replaced with the value at the upper bound, while outliers below the lower bound are replaced with the value at the lower bound.</a:t>
            </a:r>
          </a:p>
          <a:p>
            <a:pPr marL="0" indent="0">
              <a:buNone/>
            </a:pPr>
            <a:r>
              <a:rPr lang="en-US" b="0" dirty="0">
                <a:effectLst/>
                <a:latin typeface="Courier New" panose="02070309020205020404" pitchFamily="49" charset="0"/>
              </a:rPr>
              <a:t>	</a:t>
            </a:r>
            <a:r>
              <a:rPr lang="en-US" dirty="0"/>
              <a:t>	'a1c', '</a:t>
            </a:r>
            <a:r>
              <a:rPr lang="en-US" dirty="0" err="1"/>
              <a:t>cigsPerDay</a:t>
            </a:r>
            <a:r>
              <a:rPr lang="en-US" dirty="0"/>
              <a:t>', '</a:t>
            </a:r>
            <a:r>
              <a:rPr lang="en-US" dirty="0" err="1"/>
              <a:t>income_log</a:t>
            </a:r>
            <a:r>
              <a:rPr lang="en-US" dirty="0"/>
              <a:t>', '</a:t>
            </a:r>
            <a:r>
              <a:rPr lang="en-US" dirty="0" err="1"/>
              <a:t>totChol</a:t>
            </a:r>
            <a:r>
              <a:rPr lang="en-US" dirty="0"/>
              <a:t>', '</a:t>
            </a:r>
            <a:r>
              <a:rPr lang="en-US" dirty="0" err="1"/>
              <a:t>sysBP</a:t>
            </a:r>
            <a:r>
              <a:rPr lang="en-US" dirty="0"/>
              <a:t>',  'BMI'</a:t>
            </a:r>
          </a:p>
          <a:p>
            <a:r>
              <a:rPr lang="en-US" dirty="0"/>
              <a:t>Perform Feature Scaling to standardize the features.</a:t>
            </a:r>
          </a:p>
          <a:p>
            <a:pPr marL="0" indent="0">
              <a:buNone/>
            </a:pPr>
            <a:endParaRPr lang="en-US" dirty="0"/>
          </a:p>
          <a:p>
            <a:endParaRPr lang="en-US" dirty="0"/>
          </a:p>
        </p:txBody>
      </p:sp>
      <p:sp>
        <p:nvSpPr>
          <p:cNvPr id="5" name="Text Placeholder 4">
            <a:extLst>
              <a:ext uri="{FF2B5EF4-FFF2-40B4-BE49-F238E27FC236}">
                <a16:creationId xmlns:a16="http://schemas.microsoft.com/office/drawing/2014/main" id="{B0C86E6B-431F-C746-2973-F45716A7E63A}"/>
              </a:ext>
            </a:extLst>
          </p:cNvPr>
          <p:cNvSpPr>
            <a:spLocks noGrp="1"/>
          </p:cNvSpPr>
          <p:nvPr>
            <p:ph type="body" sz="quarter" idx="13"/>
          </p:nvPr>
        </p:nvSpPr>
        <p:spPr/>
        <p:txBody>
          <a:bodyPr/>
          <a:lstStyle/>
          <a:p>
            <a:r>
              <a:rPr lang="en-US" dirty="0"/>
              <a:t>Feature engineering decisions</a:t>
            </a:r>
          </a:p>
          <a:p>
            <a:endParaRPr lang="en-US" dirty="0"/>
          </a:p>
        </p:txBody>
      </p:sp>
    </p:spTree>
    <p:extLst>
      <p:ext uri="{BB962C8B-B14F-4D97-AF65-F5344CB8AC3E}">
        <p14:creationId xmlns:p14="http://schemas.microsoft.com/office/powerpoint/2010/main" val="3661741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9BF72-7B61-6EF9-C7D3-719FBE5CD73A}"/>
              </a:ext>
            </a:extLst>
          </p:cNvPr>
          <p:cNvSpPr>
            <a:spLocks noGrp="1"/>
          </p:cNvSpPr>
          <p:nvPr>
            <p:ph type="title"/>
          </p:nvPr>
        </p:nvSpPr>
        <p:spPr/>
        <p:txBody>
          <a:bodyPr>
            <a:normAutofit fontScale="90000"/>
          </a:bodyPr>
          <a:lstStyle/>
          <a:p>
            <a:r>
              <a:rPr lang="en-US" dirty="0"/>
              <a:t>Data Preparation Plan</a:t>
            </a:r>
          </a:p>
        </p:txBody>
      </p:sp>
      <p:sp>
        <p:nvSpPr>
          <p:cNvPr id="4" name="Text Placeholder 3">
            <a:extLst>
              <a:ext uri="{FF2B5EF4-FFF2-40B4-BE49-F238E27FC236}">
                <a16:creationId xmlns:a16="http://schemas.microsoft.com/office/drawing/2014/main" id="{8E8A6466-B94C-24D6-907D-62785BE741CB}"/>
              </a:ext>
            </a:extLst>
          </p:cNvPr>
          <p:cNvSpPr>
            <a:spLocks noGrp="1"/>
          </p:cNvSpPr>
          <p:nvPr>
            <p:ph type="body" sz="quarter" idx="12"/>
          </p:nvPr>
        </p:nvSpPr>
        <p:spPr>
          <a:xfrm>
            <a:off x="353974" y="1275012"/>
            <a:ext cx="8229600" cy="4952098"/>
          </a:xfrm>
        </p:spPr>
        <p:txBody>
          <a:bodyPr/>
          <a:lstStyle/>
          <a:p>
            <a:r>
              <a:rPr lang="en-US" dirty="0"/>
              <a:t>Perform SMOTE oversampling due to unbalanced dataset on training data</a:t>
            </a:r>
          </a:p>
        </p:txBody>
      </p:sp>
      <p:sp>
        <p:nvSpPr>
          <p:cNvPr id="5" name="Text Placeholder 4">
            <a:extLst>
              <a:ext uri="{FF2B5EF4-FFF2-40B4-BE49-F238E27FC236}">
                <a16:creationId xmlns:a16="http://schemas.microsoft.com/office/drawing/2014/main" id="{B0C86E6B-431F-C746-2973-F45716A7E63A}"/>
              </a:ext>
            </a:extLst>
          </p:cNvPr>
          <p:cNvSpPr>
            <a:spLocks noGrp="1"/>
          </p:cNvSpPr>
          <p:nvPr>
            <p:ph type="body" sz="quarter" idx="13"/>
          </p:nvPr>
        </p:nvSpPr>
        <p:spPr/>
        <p:txBody>
          <a:bodyPr/>
          <a:lstStyle/>
          <a:p>
            <a:r>
              <a:rPr lang="en-US" dirty="0"/>
              <a:t>Dataset partitioning decisions</a:t>
            </a:r>
          </a:p>
          <a:p>
            <a:endParaRPr lang="en-US" dirty="0"/>
          </a:p>
        </p:txBody>
      </p:sp>
    </p:spTree>
    <p:extLst>
      <p:ext uri="{BB962C8B-B14F-4D97-AF65-F5344CB8AC3E}">
        <p14:creationId xmlns:p14="http://schemas.microsoft.com/office/powerpoint/2010/main" val="2114315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9BF72-7B61-6EF9-C7D3-719FBE5CD73A}"/>
              </a:ext>
            </a:extLst>
          </p:cNvPr>
          <p:cNvSpPr>
            <a:spLocks noGrp="1"/>
          </p:cNvSpPr>
          <p:nvPr>
            <p:ph type="title"/>
          </p:nvPr>
        </p:nvSpPr>
        <p:spPr/>
        <p:txBody>
          <a:bodyPr>
            <a:normAutofit fontScale="90000"/>
          </a:bodyPr>
          <a:lstStyle/>
          <a:p>
            <a:r>
              <a:rPr lang="en-US" dirty="0"/>
              <a:t>Data Preparation Plan</a:t>
            </a:r>
          </a:p>
        </p:txBody>
      </p:sp>
      <p:sp>
        <p:nvSpPr>
          <p:cNvPr id="4" name="Text Placeholder 3">
            <a:extLst>
              <a:ext uri="{FF2B5EF4-FFF2-40B4-BE49-F238E27FC236}">
                <a16:creationId xmlns:a16="http://schemas.microsoft.com/office/drawing/2014/main" id="{8E8A6466-B94C-24D6-907D-62785BE741CB}"/>
              </a:ext>
            </a:extLst>
          </p:cNvPr>
          <p:cNvSpPr>
            <a:spLocks noGrp="1"/>
          </p:cNvSpPr>
          <p:nvPr>
            <p:ph type="body" sz="quarter" idx="12"/>
          </p:nvPr>
        </p:nvSpPr>
        <p:spPr/>
        <p:txBody>
          <a:bodyPr/>
          <a:lstStyle/>
          <a:p>
            <a:pPr marL="0" indent="0">
              <a:buNone/>
            </a:pPr>
            <a:r>
              <a:rPr lang="en-US" dirty="0"/>
              <a:t>“Final Project Dataset.csv” is split into training(80%) and validation dataset(20%) on </a:t>
            </a:r>
            <a:r>
              <a:rPr lang="en-US" dirty="0" err="1"/>
              <a:t>random_state</a:t>
            </a:r>
            <a:r>
              <a:rPr lang="en-US" dirty="0"/>
              <a:t>=42. </a:t>
            </a:r>
          </a:p>
          <a:p>
            <a:pPr marL="0" indent="0">
              <a:buNone/>
            </a:pPr>
            <a:endParaRPr lang="en-US" dirty="0"/>
          </a:p>
        </p:txBody>
      </p:sp>
      <p:sp>
        <p:nvSpPr>
          <p:cNvPr id="5" name="Text Placeholder 4">
            <a:extLst>
              <a:ext uri="{FF2B5EF4-FFF2-40B4-BE49-F238E27FC236}">
                <a16:creationId xmlns:a16="http://schemas.microsoft.com/office/drawing/2014/main" id="{B0C86E6B-431F-C746-2973-F45716A7E63A}"/>
              </a:ext>
            </a:extLst>
          </p:cNvPr>
          <p:cNvSpPr>
            <a:spLocks noGrp="1"/>
          </p:cNvSpPr>
          <p:nvPr>
            <p:ph type="body" sz="quarter" idx="13"/>
          </p:nvPr>
        </p:nvSpPr>
        <p:spPr/>
        <p:txBody>
          <a:bodyPr/>
          <a:lstStyle/>
          <a:p>
            <a:r>
              <a:rPr lang="en-US" dirty="0"/>
              <a:t>Dataset SPLIT</a:t>
            </a:r>
          </a:p>
        </p:txBody>
      </p:sp>
    </p:spTree>
    <p:extLst>
      <p:ext uri="{BB962C8B-B14F-4D97-AF65-F5344CB8AC3E}">
        <p14:creationId xmlns:p14="http://schemas.microsoft.com/office/powerpoint/2010/main" val="32367638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9BF72-7B61-6EF9-C7D3-719FBE5CD73A}"/>
              </a:ext>
            </a:extLst>
          </p:cNvPr>
          <p:cNvSpPr>
            <a:spLocks noGrp="1"/>
          </p:cNvSpPr>
          <p:nvPr>
            <p:ph type="title"/>
          </p:nvPr>
        </p:nvSpPr>
        <p:spPr/>
        <p:txBody>
          <a:bodyPr>
            <a:normAutofit fontScale="90000"/>
          </a:bodyPr>
          <a:lstStyle/>
          <a:p>
            <a:r>
              <a:rPr lang="en-US" dirty="0"/>
              <a:t>Model Pipeline</a:t>
            </a:r>
          </a:p>
        </p:txBody>
      </p:sp>
      <p:sp>
        <p:nvSpPr>
          <p:cNvPr id="5" name="Text Placeholder 4">
            <a:extLst>
              <a:ext uri="{FF2B5EF4-FFF2-40B4-BE49-F238E27FC236}">
                <a16:creationId xmlns:a16="http://schemas.microsoft.com/office/drawing/2014/main" id="{B0C86E6B-431F-C746-2973-F45716A7E63A}"/>
              </a:ext>
            </a:extLst>
          </p:cNvPr>
          <p:cNvSpPr>
            <a:spLocks noGrp="1"/>
          </p:cNvSpPr>
          <p:nvPr>
            <p:ph type="body" sz="quarter" idx="13"/>
          </p:nvPr>
        </p:nvSpPr>
        <p:spPr/>
        <p:txBody>
          <a:bodyPr/>
          <a:lstStyle/>
          <a:p>
            <a:r>
              <a:rPr lang="en-US" dirty="0"/>
              <a:t>Overall Pipeline</a:t>
            </a:r>
          </a:p>
          <a:p>
            <a:endParaRPr lang="en-US" dirty="0"/>
          </a:p>
        </p:txBody>
      </p:sp>
      <p:pic>
        <p:nvPicPr>
          <p:cNvPr id="4" name="Picture 3">
            <a:extLst>
              <a:ext uri="{FF2B5EF4-FFF2-40B4-BE49-F238E27FC236}">
                <a16:creationId xmlns:a16="http://schemas.microsoft.com/office/drawing/2014/main" id="{7B33052C-E97B-B754-E2EA-06BCA2712612}"/>
              </a:ext>
            </a:extLst>
          </p:cNvPr>
          <p:cNvPicPr>
            <a:picLocks noChangeAspect="1"/>
          </p:cNvPicPr>
          <p:nvPr/>
        </p:nvPicPr>
        <p:blipFill>
          <a:blip r:embed="rId2"/>
          <a:stretch>
            <a:fillRect/>
          </a:stretch>
        </p:blipFill>
        <p:spPr>
          <a:xfrm>
            <a:off x="266327" y="1060595"/>
            <a:ext cx="4305673" cy="5524979"/>
          </a:xfrm>
          <a:prstGeom prst="rect">
            <a:avLst/>
          </a:prstGeom>
        </p:spPr>
      </p:pic>
      <p:pic>
        <p:nvPicPr>
          <p:cNvPr id="8" name="Picture 7">
            <a:extLst>
              <a:ext uri="{FF2B5EF4-FFF2-40B4-BE49-F238E27FC236}">
                <a16:creationId xmlns:a16="http://schemas.microsoft.com/office/drawing/2014/main" id="{CA3CDFCD-25D2-F086-2322-4378B35839D1}"/>
              </a:ext>
            </a:extLst>
          </p:cNvPr>
          <p:cNvPicPr>
            <a:picLocks noChangeAspect="1"/>
          </p:cNvPicPr>
          <p:nvPr/>
        </p:nvPicPr>
        <p:blipFill>
          <a:blip r:embed="rId3"/>
          <a:stretch>
            <a:fillRect/>
          </a:stretch>
        </p:blipFill>
        <p:spPr>
          <a:xfrm>
            <a:off x="4835076" y="1131268"/>
            <a:ext cx="3917038" cy="5524979"/>
          </a:xfrm>
          <a:prstGeom prst="rect">
            <a:avLst/>
          </a:prstGeom>
        </p:spPr>
      </p:pic>
    </p:spTree>
    <p:extLst>
      <p:ext uri="{BB962C8B-B14F-4D97-AF65-F5344CB8AC3E}">
        <p14:creationId xmlns:p14="http://schemas.microsoft.com/office/powerpoint/2010/main" val="2955776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9BF72-7B61-6EF9-C7D3-719FBE5CD73A}"/>
              </a:ext>
            </a:extLst>
          </p:cNvPr>
          <p:cNvSpPr>
            <a:spLocks noGrp="1"/>
          </p:cNvSpPr>
          <p:nvPr>
            <p:ph type="title"/>
          </p:nvPr>
        </p:nvSpPr>
        <p:spPr/>
        <p:txBody>
          <a:bodyPr>
            <a:normAutofit fontScale="90000"/>
          </a:bodyPr>
          <a:lstStyle/>
          <a:p>
            <a:r>
              <a:rPr lang="en-US" dirty="0"/>
              <a:t>Model Pipeline</a:t>
            </a:r>
          </a:p>
        </p:txBody>
      </p:sp>
      <p:sp>
        <p:nvSpPr>
          <p:cNvPr id="5" name="Text Placeholder 4">
            <a:extLst>
              <a:ext uri="{FF2B5EF4-FFF2-40B4-BE49-F238E27FC236}">
                <a16:creationId xmlns:a16="http://schemas.microsoft.com/office/drawing/2014/main" id="{B0C86E6B-431F-C746-2973-F45716A7E63A}"/>
              </a:ext>
            </a:extLst>
          </p:cNvPr>
          <p:cNvSpPr>
            <a:spLocks noGrp="1"/>
          </p:cNvSpPr>
          <p:nvPr>
            <p:ph type="body" sz="quarter" idx="13"/>
          </p:nvPr>
        </p:nvSpPr>
        <p:spPr/>
        <p:txBody>
          <a:bodyPr/>
          <a:lstStyle/>
          <a:p>
            <a:r>
              <a:rPr lang="en-US" dirty="0"/>
              <a:t>Model Evaluation Results</a:t>
            </a:r>
          </a:p>
          <a:p>
            <a:endParaRPr lang="en-US" dirty="0"/>
          </a:p>
        </p:txBody>
      </p:sp>
      <p:pic>
        <p:nvPicPr>
          <p:cNvPr id="6" name="Picture 5">
            <a:extLst>
              <a:ext uri="{FF2B5EF4-FFF2-40B4-BE49-F238E27FC236}">
                <a16:creationId xmlns:a16="http://schemas.microsoft.com/office/drawing/2014/main" id="{1E4EC443-27C3-536D-5372-FB31DEA1548E}"/>
              </a:ext>
            </a:extLst>
          </p:cNvPr>
          <p:cNvPicPr>
            <a:picLocks noChangeAspect="1"/>
          </p:cNvPicPr>
          <p:nvPr/>
        </p:nvPicPr>
        <p:blipFill>
          <a:blip r:embed="rId2"/>
          <a:stretch>
            <a:fillRect/>
          </a:stretch>
        </p:blipFill>
        <p:spPr>
          <a:xfrm>
            <a:off x="653144" y="1280422"/>
            <a:ext cx="7672250" cy="4774642"/>
          </a:xfrm>
          <a:prstGeom prst="rect">
            <a:avLst/>
          </a:prstGeom>
        </p:spPr>
      </p:pic>
      <p:sp>
        <p:nvSpPr>
          <p:cNvPr id="7" name="Oval 6">
            <a:extLst>
              <a:ext uri="{FF2B5EF4-FFF2-40B4-BE49-F238E27FC236}">
                <a16:creationId xmlns:a16="http://schemas.microsoft.com/office/drawing/2014/main" id="{25270835-9A5B-C911-A42A-3F98BA37DA83}"/>
              </a:ext>
            </a:extLst>
          </p:cNvPr>
          <p:cNvSpPr/>
          <p:nvPr/>
        </p:nvSpPr>
        <p:spPr>
          <a:xfrm>
            <a:off x="6400800" y="4310743"/>
            <a:ext cx="1471749" cy="87086"/>
          </a:xfrm>
          <a:prstGeom prst="ellipse">
            <a:avLst/>
          </a:prstGeom>
          <a:no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7597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9BF72-7B61-6EF9-C7D3-719FBE5CD73A}"/>
              </a:ext>
            </a:extLst>
          </p:cNvPr>
          <p:cNvSpPr>
            <a:spLocks noGrp="1"/>
          </p:cNvSpPr>
          <p:nvPr>
            <p:ph type="title"/>
          </p:nvPr>
        </p:nvSpPr>
        <p:spPr/>
        <p:txBody>
          <a:bodyPr>
            <a:normAutofit fontScale="90000"/>
          </a:bodyPr>
          <a:lstStyle/>
          <a:p>
            <a:r>
              <a:rPr lang="en-US" dirty="0"/>
              <a:t>EDA Report</a:t>
            </a:r>
          </a:p>
        </p:txBody>
      </p:sp>
      <p:sp>
        <p:nvSpPr>
          <p:cNvPr id="4" name="Text Placeholder 3">
            <a:extLst>
              <a:ext uri="{FF2B5EF4-FFF2-40B4-BE49-F238E27FC236}">
                <a16:creationId xmlns:a16="http://schemas.microsoft.com/office/drawing/2014/main" id="{8E8A6466-B94C-24D6-907D-62785BE741CB}"/>
              </a:ext>
            </a:extLst>
          </p:cNvPr>
          <p:cNvSpPr>
            <a:spLocks noGrp="1"/>
          </p:cNvSpPr>
          <p:nvPr>
            <p:ph type="body" sz="quarter" idx="12"/>
          </p:nvPr>
        </p:nvSpPr>
        <p:spPr/>
        <p:txBody>
          <a:bodyPr/>
          <a:lstStyle/>
          <a:p>
            <a:r>
              <a:rPr lang="en-US" dirty="0"/>
              <a:t>Business objective</a:t>
            </a:r>
          </a:p>
          <a:p>
            <a:r>
              <a:rPr lang="en-US" dirty="0"/>
              <a:t>Dataset summary</a:t>
            </a:r>
          </a:p>
          <a:p>
            <a:r>
              <a:rPr lang="en-US" dirty="0"/>
              <a:t>Data quality summary</a:t>
            </a:r>
          </a:p>
          <a:p>
            <a:r>
              <a:rPr lang="en-US" dirty="0"/>
              <a:t>Univariate analysis</a:t>
            </a:r>
          </a:p>
          <a:p>
            <a:r>
              <a:rPr lang="en-US" dirty="0"/>
              <a:t>Bivariate analysis</a:t>
            </a:r>
          </a:p>
          <a:p>
            <a:endParaRPr lang="en-US"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r>
              <a:rPr lang="en-US" sz="1400" b="1" dirty="0"/>
              <a:t>Note</a:t>
            </a:r>
            <a:r>
              <a:rPr lang="en-US" sz="1400" dirty="0"/>
              <a:t>: Final Project Dataset.csv is split into training and validation dataset with random state=42. Same seed is used in Model pipeline when splitting data. EDA is performed in Tableau only on Training data to avoid data leakage. All decisions are made based on training data only.</a:t>
            </a:r>
          </a:p>
        </p:txBody>
      </p:sp>
      <p:sp>
        <p:nvSpPr>
          <p:cNvPr id="5" name="Text Placeholder 4">
            <a:extLst>
              <a:ext uri="{FF2B5EF4-FFF2-40B4-BE49-F238E27FC236}">
                <a16:creationId xmlns:a16="http://schemas.microsoft.com/office/drawing/2014/main" id="{B0C86E6B-431F-C746-2973-F45716A7E63A}"/>
              </a:ext>
            </a:extLst>
          </p:cNvPr>
          <p:cNvSpPr>
            <a:spLocks noGrp="1"/>
          </p:cNvSpPr>
          <p:nvPr>
            <p:ph type="body" sz="quarter" idx="13"/>
          </p:nvPr>
        </p:nvSpPr>
        <p:spPr/>
        <p:txBody>
          <a:bodyPr/>
          <a:lstStyle/>
          <a:p>
            <a:r>
              <a:rPr lang="en-US" dirty="0"/>
              <a:t>Outline</a:t>
            </a:r>
          </a:p>
        </p:txBody>
      </p:sp>
    </p:spTree>
    <p:extLst>
      <p:ext uri="{BB962C8B-B14F-4D97-AF65-F5344CB8AC3E}">
        <p14:creationId xmlns:p14="http://schemas.microsoft.com/office/powerpoint/2010/main" val="40277124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9BF72-7B61-6EF9-C7D3-719FBE5CD73A}"/>
              </a:ext>
            </a:extLst>
          </p:cNvPr>
          <p:cNvSpPr>
            <a:spLocks noGrp="1"/>
          </p:cNvSpPr>
          <p:nvPr>
            <p:ph type="title"/>
          </p:nvPr>
        </p:nvSpPr>
        <p:spPr/>
        <p:txBody>
          <a:bodyPr>
            <a:normAutofit fontScale="90000"/>
          </a:bodyPr>
          <a:lstStyle/>
          <a:p>
            <a:r>
              <a:rPr lang="en-US" dirty="0"/>
              <a:t>Model Pipeline</a:t>
            </a:r>
          </a:p>
        </p:txBody>
      </p:sp>
      <p:sp>
        <p:nvSpPr>
          <p:cNvPr id="5" name="Text Placeholder 4">
            <a:extLst>
              <a:ext uri="{FF2B5EF4-FFF2-40B4-BE49-F238E27FC236}">
                <a16:creationId xmlns:a16="http://schemas.microsoft.com/office/drawing/2014/main" id="{B0C86E6B-431F-C746-2973-F45716A7E63A}"/>
              </a:ext>
            </a:extLst>
          </p:cNvPr>
          <p:cNvSpPr>
            <a:spLocks noGrp="1"/>
          </p:cNvSpPr>
          <p:nvPr>
            <p:ph type="body" sz="quarter" idx="13"/>
          </p:nvPr>
        </p:nvSpPr>
        <p:spPr/>
        <p:txBody>
          <a:bodyPr/>
          <a:lstStyle/>
          <a:p>
            <a:r>
              <a:rPr lang="en-US" dirty="0"/>
              <a:t>Pipeline Definition Code</a:t>
            </a:r>
          </a:p>
          <a:p>
            <a:endParaRPr lang="en-US" dirty="0"/>
          </a:p>
        </p:txBody>
      </p:sp>
      <p:pic>
        <p:nvPicPr>
          <p:cNvPr id="4" name="Picture 3">
            <a:extLst>
              <a:ext uri="{FF2B5EF4-FFF2-40B4-BE49-F238E27FC236}">
                <a16:creationId xmlns:a16="http://schemas.microsoft.com/office/drawing/2014/main" id="{A8E6B6C6-A549-5F99-2984-9E353586779F}"/>
              </a:ext>
            </a:extLst>
          </p:cNvPr>
          <p:cNvPicPr>
            <a:picLocks noChangeAspect="1"/>
          </p:cNvPicPr>
          <p:nvPr/>
        </p:nvPicPr>
        <p:blipFill>
          <a:blip r:embed="rId2"/>
          <a:stretch>
            <a:fillRect/>
          </a:stretch>
        </p:blipFill>
        <p:spPr>
          <a:xfrm>
            <a:off x="1105989" y="1146354"/>
            <a:ext cx="6429954" cy="5324913"/>
          </a:xfrm>
          <a:prstGeom prst="rect">
            <a:avLst/>
          </a:prstGeom>
        </p:spPr>
      </p:pic>
    </p:spTree>
    <p:extLst>
      <p:ext uri="{BB962C8B-B14F-4D97-AF65-F5344CB8AC3E}">
        <p14:creationId xmlns:p14="http://schemas.microsoft.com/office/powerpoint/2010/main" val="1580813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9BF72-7B61-6EF9-C7D3-719FBE5CD73A}"/>
              </a:ext>
            </a:extLst>
          </p:cNvPr>
          <p:cNvSpPr>
            <a:spLocks noGrp="1"/>
          </p:cNvSpPr>
          <p:nvPr>
            <p:ph type="title"/>
          </p:nvPr>
        </p:nvSpPr>
        <p:spPr/>
        <p:txBody>
          <a:bodyPr>
            <a:normAutofit fontScale="90000"/>
          </a:bodyPr>
          <a:lstStyle/>
          <a:p>
            <a:r>
              <a:rPr lang="en-US" dirty="0"/>
              <a:t>Component Definition </a:t>
            </a:r>
          </a:p>
        </p:txBody>
      </p:sp>
      <p:sp>
        <p:nvSpPr>
          <p:cNvPr id="5" name="Text Placeholder 4">
            <a:extLst>
              <a:ext uri="{FF2B5EF4-FFF2-40B4-BE49-F238E27FC236}">
                <a16:creationId xmlns:a16="http://schemas.microsoft.com/office/drawing/2014/main" id="{B0C86E6B-431F-C746-2973-F45716A7E63A}"/>
              </a:ext>
            </a:extLst>
          </p:cNvPr>
          <p:cNvSpPr>
            <a:spLocks noGrp="1"/>
          </p:cNvSpPr>
          <p:nvPr>
            <p:ph type="body" sz="quarter" idx="13"/>
          </p:nvPr>
        </p:nvSpPr>
        <p:spPr/>
        <p:txBody>
          <a:bodyPr/>
          <a:lstStyle/>
          <a:p>
            <a:r>
              <a:rPr lang="en-US" dirty="0" err="1"/>
              <a:t>perform_Initial_data_Preparation</a:t>
            </a:r>
            <a:endParaRPr lang="en-US" dirty="0"/>
          </a:p>
          <a:p>
            <a:endParaRPr lang="en-US" dirty="0"/>
          </a:p>
        </p:txBody>
      </p:sp>
      <p:pic>
        <p:nvPicPr>
          <p:cNvPr id="4" name="Picture 3">
            <a:extLst>
              <a:ext uri="{FF2B5EF4-FFF2-40B4-BE49-F238E27FC236}">
                <a16:creationId xmlns:a16="http://schemas.microsoft.com/office/drawing/2014/main" id="{67519801-86CB-1254-7282-2B8E6234CE4B}"/>
              </a:ext>
            </a:extLst>
          </p:cNvPr>
          <p:cNvPicPr>
            <a:picLocks noChangeAspect="1"/>
          </p:cNvPicPr>
          <p:nvPr/>
        </p:nvPicPr>
        <p:blipFill>
          <a:blip r:embed="rId2"/>
          <a:stretch>
            <a:fillRect/>
          </a:stretch>
        </p:blipFill>
        <p:spPr>
          <a:xfrm>
            <a:off x="787028" y="1724747"/>
            <a:ext cx="7221919" cy="2890796"/>
          </a:xfrm>
          <a:prstGeom prst="rect">
            <a:avLst/>
          </a:prstGeom>
        </p:spPr>
      </p:pic>
    </p:spTree>
    <p:extLst>
      <p:ext uri="{BB962C8B-B14F-4D97-AF65-F5344CB8AC3E}">
        <p14:creationId xmlns:p14="http://schemas.microsoft.com/office/powerpoint/2010/main" val="20966753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9BF72-7B61-6EF9-C7D3-719FBE5CD73A}"/>
              </a:ext>
            </a:extLst>
          </p:cNvPr>
          <p:cNvSpPr>
            <a:spLocks noGrp="1"/>
          </p:cNvSpPr>
          <p:nvPr>
            <p:ph type="title"/>
          </p:nvPr>
        </p:nvSpPr>
        <p:spPr/>
        <p:txBody>
          <a:bodyPr>
            <a:normAutofit fontScale="90000"/>
          </a:bodyPr>
          <a:lstStyle/>
          <a:p>
            <a:r>
              <a:rPr lang="en-US" dirty="0"/>
              <a:t>Component Definition </a:t>
            </a:r>
          </a:p>
        </p:txBody>
      </p:sp>
      <p:sp>
        <p:nvSpPr>
          <p:cNvPr id="5" name="Text Placeholder 4">
            <a:extLst>
              <a:ext uri="{FF2B5EF4-FFF2-40B4-BE49-F238E27FC236}">
                <a16:creationId xmlns:a16="http://schemas.microsoft.com/office/drawing/2014/main" id="{B0C86E6B-431F-C746-2973-F45716A7E63A}"/>
              </a:ext>
            </a:extLst>
          </p:cNvPr>
          <p:cNvSpPr>
            <a:spLocks noGrp="1"/>
          </p:cNvSpPr>
          <p:nvPr>
            <p:ph type="body" sz="quarter" idx="13"/>
          </p:nvPr>
        </p:nvSpPr>
        <p:spPr/>
        <p:txBody>
          <a:bodyPr/>
          <a:lstStyle/>
          <a:p>
            <a:r>
              <a:rPr lang="en-US" dirty="0"/>
              <a:t>One hot encoding</a:t>
            </a:r>
          </a:p>
          <a:p>
            <a:endParaRPr lang="en-US" dirty="0"/>
          </a:p>
        </p:txBody>
      </p:sp>
      <p:pic>
        <p:nvPicPr>
          <p:cNvPr id="4" name="Picture 3">
            <a:extLst>
              <a:ext uri="{FF2B5EF4-FFF2-40B4-BE49-F238E27FC236}">
                <a16:creationId xmlns:a16="http://schemas.microsoft.com/office/drawing/2014/main" id="{5A157CAD-5B33-98B1-E8E4-8D7DE363C9E5}"/>
              </a:ext>
            </a:extLst>
          </p:cNvPr>
          <p:cNvPicPr>
            <a:picLocks noChangeAspect="1"/>
          </p:cNvPicPr>
          <p:nvPr/>
        </p:nvPicPr>
        <p:blipFill>
          <a:blip r:embed="rId2"/>
          <a:stretch>
            <a:fillRect/>
          </a:stretch>
        </p:blipFill>
        <p:spPr>
          <a:xfrm>
            <a:off x="895991" y="1546219"/>
            <a:ext cx="7142593" cy="3321872"/>
          </a:xfrm>
          <a:prstGeom prst="rect">
            <a:avLst/>
          </a:prstGeom>
        </p:spPr>
      </p:pic>
    </p:spTree>
    <p:extLst>
      <p:ext uri="{BB962C8B-B14F-4D97-AF65-F5344CB8AC3E}">
        <p14:creationId xmlns:p14="http://schemas.microsoft.com/office/powerpoint/2010/main" val="1537966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9BF72-7B61-6EF9-C7D3-719FBE5CD73A}"/>
              </a:ext>
            </a:extLst>
          </p:cNvPr>
          <p:cNvSpPr>
            <a:spLocks noGrp="1"/>
          </p:cNvSpPr>
          <p:nvPr>
            <p:ph type="title"/>
          </p:nvPr>
        </p:nvSpPr>
        <p:spPr/>
        <p:txBody>
          <a:bodyPr>
            <a:normAutofit fontScale="90000"/>
          </a:bodyPr>
          <a:lstStyle/>
          <a:p>
            <a:r>
              <a:rPr lang="en-US" dirty="0"/>
              <a:t>Component Definition </a:t>
            </a:r>
          </a:p>
        </p:txBody>
      </p:sp>
      <p:sp>
        <p:nvSpPr>
          <p:cNvPr id="5" name="Text Placeholder 4">
            <a:extLst>
              <a:ext uri="{FF2B5EF4-FFF2-40B4-BE49-F238E27FC236}">
                <a16:creationId xmlns:a16="http://schemas.microsoft.com/office/drawing/2014/main" id="{B0C86E6B-431F-C746-2973-F45716A7E63A}"/>
              </a:ext>
            </a:extLst>
          </p:cNvPr>
          <p:cNvSpPr>
            <a:spLocks noGrp="1"/>
          </p:cNvSpPr>
          <p:nvPr>
            <p:ph type="body" sz="quarter" idx="13"/>
          </p:nvPr>
        </p:nvSpPr>
        <p:spPr/>
        <p:txBody>
          <a:bodyPr/>
          <a:lstStyle/>
          <a:p>
            <a:r>
              <a:rPr lang="en-US" dirty="0"/>
              <a:t>Train-test split</a:t>
            </a:r>
          </a:p>
          <a:p>
            <a:endParaRPr lang="en-US" dirty="0"/>
          </a:p>
        </p:txBody>
      </p:sp>
      <p:pic>
        <p:nvPicPr>
          <p:cNvPr id="4" name="Picture 3">
            <a:extLst>
              <a:ext uri="{FF2B5EF4-FFF2-40B4-BE49-F238E27FC236}">
                <a16:creationId xmlns:a16="http://schemas.microsoft.com/office/drawing/2014/main" id="{C269CBE8-1F42-2D3D-AE1F-B6DE5ADFFEA7}"/>
              </a:ext>
            </a:extLst>
          </p:cNvPr>
          <p:cNvPicPr>
            <a:picLocks noChangeAspect="1"/>
          </p:cNvPicPr>
          <p:nvPr/>
        </p:nvPicPr>
        <p:blipFill>
          <a:blip r:embed="rId2"/>
          <a:stretch>
            <a:fillRect/>
          </a:stretch>
        </p:blipFill>
        <p:spPr>
          <a:xfrm>
            <a:off x="1130846" y="1766109"/>
            <a:ext cx="6515279" cy="3570180"/>
          </a:xfrm>
          <a:prstGeom prst="rect">
            <a:avLst/>
          </a:prstGeom>
        </p:spPr>
      </p:pic>
    </p:spTree>
    <p:extLst>
      <p:ext uri="{BB962C8B-B14F-4D97-AF65-F5344CB8AC3E}">
        <p14:creationId xmlns:p14="http://schemas.microsoft.com/office/powerpoint/2010/main" val="4070012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9BF72-7B61-6EF9-C7D3-719FBE5CD73A}"/>
              </a:ext>
            </a:extLst>
          </p:cNvPr>
          <p:cNvSpPr>
            <a:spLocks noGrp="1"/>
          </p:cNvSpPr>
          <p:nvPr>
            <p:ph type="title"/>
          </p:nvPr>
        </p:nvSpPr>
        <p:spPr/>
        <p:txBody>
          <a:bodyPr>
            <a:normAutofit fontScale="90000"/>
          </a:bodyPr>
          <a:lstStyle/>
          <a:p>
            <a:r>
              <a:rPr lang="en-US" dirty="0"/>
              <a:t>Component Definition </a:t>
            </a:r>
          </a:p>
        </p:txBody>
      </p:sp>
      <p:sp>
        <p:nvSpPr>
          <p:cNvPr id="5" name="Text Placeholder 4">
            <a:extLst>
              <a:ext uri="{FF2B5EF4-FFF2-40B4-BE49-F238E27FC236}">
                <a16:creationId xmlns:a16="http://schemas.microsoft.com/office/drawing/2014/main" id="{B0C86E6B-431F-C746-2973-F45716A7E63A}"/>
              </a:ext>
            </a:extLst>
          </p:cNvPr>
          <p:cNvSpPr>
            <a:spLocks noGrp="1"/>
          </p:cNvSpPr>
          <p:nvPr>
            <p:ph type="body" sz="quarter" idx="13"/>
          </p:nvPr>
        </p:nvSpPr>
        <p:spPr/>
        <p:txBody>
          <a:bodyPr/>
          <a:lstStyle/>
          <a:p>
            <a:r>
              <a:rPr lang="en-US" dirty="0"/>
              <a:t>Outlier handling – training dataset</a:t>
            </a:r>
          </a:p>
          <a:p>
            <a:endParaRPr lang="en-US" dirty="0"/>
          </a:p>
        </p:txBody>
      </p:sp>
      <p:pic>
        <p:nvPicPr>
          <p:cNvPr id="4" name="Picture 3">
            <a:extLst>
              <a:ext uri="{FF2B5EF4-FFF2-40B4-BE49-F238E27FC236}">
                <a16:creationId xmlns:a16="http://schemas.microsoft.com/office/drawing/2014/main" id="{AA853236-728E-AD32-731C-C2A96E4A435F}"/>
              </a:ext>
            </a:extLst>
          </p:cNvPr>
          <p:cNvPicPr>
            <a:picLocks noChangeAspect="1"/>
          </p:cNvPicPr>
          <p:nvPr/>
        </p:nvPicPr>
        <p:blipFill>
          <a:blip r:embed="rId2"/>
          <a:stretch>
            <a:fillRect/>
          </a:stretch>
        </p:blipFill>
        <p:spPr>
          <a:xfrm>
            <a:off x="1371922" y="1207577"/>
            <a:ext cx="6126158" cy="5306910"/>
          </a:xfrm>
          <a:prstGeom prst="rect">
            <a:avLst/>
          </a:prstGeom>
        </p:spPr>
      </p:pic>
    </p:spTree>
    <p:extLst>
      <p:ext uri="{BB962C8B-B14F-4D97-AF65-F5344CB8AC3E}">
        <p14:creationId xmlns:p14="http://schemas.microsoft.com/office/powerpoint/2010/main" val="24895801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9BF72-7B61-6EF9-C7D3-719FBE5CD73A}"/>
              </a:ext>
            </a:extLst>
          </p:cNvPr>
          <p:cNvSpPr>
            <a:spLocks noGrp="1"/>
          </p:cNvSpPr>
          <p:nvPr>
            <p:ph type="title"/>
          </p:nvPr>
        </p:nvSpPr>
        <p:spPr/>
        <p:txBody>
          <a:bodyPr>
            <a:normAutofit fontScale="90000"/>
          </a:bodyPr>
          <a:lstStyle/>
          <a:p>
            <a:r>
              <a:rPr lang="en-US" dirty="0"/>
              <a:t>Component Definition </a:t>
            </a:r>
          </a:p>
        </p:txBody>
      </p:sp>
      <p:sp>
        <p:nvSpPr>
          <p:cNvPr id="5" name="Text Placeholder 4">
            <a:extLst>
              <a:ext uri="{FF2B5EF4-FFF2-40B4-BE49-F238E27FC236}">
                <a16:creationId xmlns:a16="http://schemas.microsoft.com/office/drawing/2014/main" id="{B0C86E6B-431F-C746-2973-F45716A7E63A}"/>
              </a:ext>
            </a:extLst>
          </p:cNvPr>
          <p:cNvSpPr>
            <a:spLocks noGrp="1"/>
          </p:cNvSpPr>
          <p:nvPr>
            <p:ph type="body" sz="quarter" idx="13"/>
          </p:nvPr>
        </p:nvSpPr>
        <p:spPr/>
        <p:txBody>
          <a:bodyPr/>
          <a:lstStyle/>
          <a:p>
            <a:r>
              <a:rPr lang="en-US" dirty="0"/>
              <a:t>Outlier handling – validation dataset</a:t>
            </a:r>
          </a:p>
          <a:p>
            <a:endParaRPr lang="en-US" dirty="0"/>
          </a:p>
        </p:txBody>
      </p:sp>
      <p:pic>
        <p:nvPicPr>
          <p:cNvPr id="4" name="Picture 3">
            <a:extLst>
              <a:ext uri="{FF2B5EF4-FFF2-40B4-BE49-F238E27FC236}">
                <a16:creationId xmlns:a16="http://schemas.microsoft.com/office/drawing/2014/main" id="{8467BFDE-11FD-37A1-804C-3BDC83E2048D}"/>
              </a:ext>
            </a:extLst>
          </p:cNvPr>
          <p:cNvPicPr>
            <a:picLocks noChangeAspect="1"/>
          </p:cNvPicPr>
          <p:nvPr/>
        </p:nvPicPr>
        <p:blipFill>
          <a:blip r:embed="rId2"/>
          <a:stretch>
            <a:fillRect/>
          </a:stretch>
        </p:blipFill>
        <p:spPr>
          <a:xfrm>
            <a:off x="1335458" y="1060595"/>
            <a:ext cx="6284542" cy="5601028"/>
          </a:xfrm>
          <a:prstGeom prst="rect">
            <a:avLst/>
          </a:prstGeom>
        </p:spPr>
      </p:pic>
    </p:spTree>
    <p:extLst>
      <p:ext uri="{BB962C8B-B14F-4D97-AF65-F5344CB8AC3E}">
        <p14:creationId xmlns:p14="http://schemas.microsoft.com/office/powerpoint/2010/main" val="42501801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9BF72-7B61-6EF9-C7D3-719FBE5CD73A}"/>
              </a:ext>
            </a:extLst>
          </p:cNvPr>
          <p:cNvSpPr>
            <a:spLocks noGrp="1"/>
          </p:cNvSpPr>
          <p:nvPr>
            <p:ph type="title"/>
          </p:nvPr>
        </p:nvSpPr>
        <p:spPr/>
        <p:txBody>
          <a:bodyPr>
            <a:normAutofit fontScale="90000"/>
          </a:bodyPr>
          <a:lstStyle/>
          <a:p>
            <a:r>
              <a:rPr lang="en-US" dirty="0"/>
              <a:t>Component Definition </a:t>
            </a:r>
          </a:p>
        </p:txBody>
      </p:sp>
      <p:sp>
        <p:nvSpPr>
          <p:cNvPr id="5" name="Text Placeholder 4">
            <a:extLst>
              <a:ext uri="{FF2B5EF4-FFF2-40B4-BE49-F238E27FC236}">
                <a16:creationId xmlns:a16="http://schemas.microsoft.com/office/drawing/2014/main" id="{B0C86E6B-431F-C746-2973-F45716A7E63A}"/>
              </a:ext>
            </a:extLst>
          </p:cNvPr>
          <p:cNvSpPr>
            <a:spLocks noGrp="1"/>
          </p:cNvSpPr>
          <p:nvPr>
            <p:ph type="body" sz="quarter" idx="13"/>
          </p:nvPr>
        </p:nvSpPr>
        <p:spPr/>
        <p:txBody>
          <a:bodyPr/>
          <a:lstStyle/>
          <a:p>
            <a:r>
              <a:rPr lang="en-US" dirty="0"/>
              <a:t>Impute training</a:t>
            </a:r>
          </a:p>
          <a:p>
            <a:endParaRPr lang="en-US" dirty="0"/>
          </a:p>
        </p:txBody>
      </p:sp>
      <p:pic>
        <p:nvPicPr>
          <p:cNvPr id="4" name="Picture 3">
            <a:extLst>
              <a:ext uri="{FF2B5EF4-FFF2-40B4-BE49-F238E27FC236}">
                <a16:creationId xmlns:a16="http://schemas.microsoft.com/office/drawing/2014/main" id="{0B557769-9AE1-233A-EC3B-69C957FD9481}"/>
              </a:ext>
            </a:extLst>
          </p:cNvPr>
          <p:cNvPicPr>
            <a:picLocks noChangeAspect="1"/>
          </p:cNvPicPr>
          <p:nvPr/>
        </p:nvPicPr>
        <p:blipFill>
          <a:blip r:embed="rId2"/>
          <a:stretch>
            <a:fillRect/>
          </a:stretch>
        </p:blipFill>
        <p:spPr>
          <a:xfrm>
            <a:off x="1173801" y="1268553"/>
            <a:ext cx="6541994" cy="5169818"/>
          </a:xfrm>
          <a:prstGeom prst="rect">
            <a:avLst/>
          </a:prstGeom>
        </p:spPr>
      </p:pic>
    </p:spTree>
    <p:extLst>
      <p:ext uri="{BB962C8B-B14F-4D97-AF65-F5344CB8AC3E}">
        <p14:creationId xmlns:p14="http://schemas.microsoft.com/office/powerpoint/2010/main" val="40073296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9BF72-7B61-6EF9-C7D3-719FBE5CD73A}"/>
              </a:ext>
            </a:extLst>
          </p:cNvPr>
          <p:cNvSpPr>
            <a:spLocks noGrp="1"/>
          </p:cNvSpPr>
          <p:nvPr>
            <p:ph type="title"/>
          </p:nvPr>
        </p:nvSpPr>
        <p:spPr/>
        <p:txBody>
          <a:bodyPr>
            <a:normAutofit fontScale="90000"/>
          </a:bodyPr>
          <a:lstStyle/>
          <a:p>
            <a:r>
              <a:rPr lang="en-US" dirty="0"/>
              <a:t>Component Definition </a:t>
            </a:r>
          </a:p>
        </p:txBody>
      </p:sp>
      <p:sp>
        <p:nvSpPr>
          <p:cNvPr id="5" name="Text Placeholder 4">
            <a:extLst>
              <a:ext uri="{FF2B5EF4-FFF2-40B4-BE49-F238E27FC236}">
                <a16:creationId xmlns:a16="http://schemas.microsoft.com/office/drawing/2014/main" id="{B0C86E6B-431F-C746-2973-F45716A7E63A}"/>
              </a:ext>
            </a:extLst>
          </p:cNvPr>
          <p:cNvSpPr>
            <a:spLocks noGrp="1"/>
          </p:cNvSpPr>
          <p:nvPr>
            <p:ph type="body" sz="quarter" idx="13"/>
          </p:nvPr>
        </p:nvSpPr>
        <p:spPr/>
        <p:txBody>
          <a:bodyPr/>
          <a:lstStyle/>
          <a:p>
            <a:r>
              <a:rPr lang="en-US" dirty="0"/>
              <a:t>Impute Validation</a:t>
            </a:r>
          </a:p>
          <a:p>
            <a:endParaRPr lang="en-US" dirty="0"/>
          </a:p>
        </p:txBody>
      </p:sp>
      <p:pic>
        <p:nvPicPr>
          <p:cNvPr id="4" name="Picture 3">
            <a:extLst>
              <a:ext uri="{FF2B5EF4-FFF2-40B4-BE49-F238E27FC236}">
                <a16:creationId xmlns:a16="http://schemas.microsoft.com/office/drawing/2014/main" id="{202BBBAC-7876-2362-B240-079D0DC56935}"/>
              </a:ext>
            </a:extLst>
          </p:cNvPr>
          <p:cNvPicPr>
            <a:picLocks noChangeAspect="1"/>
          </p:cNvPicPr>
          <p:nvPr/>
        </p:nvPicPr>
        <p:blipFill>
          <a:blip r:embed="rId2"/>
          <a:stretch>
            <a:fillRect/>
          </a:stretch>
        </p:blipFill>
        <p:spPr>
          <a:xfrm>
            <a:off x="993118" y="1315948"/>
            <a:ext cx="7356905" cy="4841011"/>
          </a:xfrm>
          <a:prstGeom prst="rect">
            <a:avLst/>
          </a:prstGeom>
        </p:spPr>
      </p:pic>
    </p:spTree>
    <p:extLst>
      <p:ext uri="{BB962C8B-B14F-4D97-AF65-F5344CB8AC3E}">
        <p14:creationId xmlns:p14="http://schemas.microsoft.com/office/powerpoint/2010/main" val="35948845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9BF72-7B61-6EF9-C7D3-719FBE5CD73A}"/>
              </a:ext>
            </a:extLst>
          </p:cNvPr>
          <p:cNvSpPr>
            <a:spLocks noGrp="1"/>
          </p:cNvSpPr>
          <p:nvPr>
            <p:ph type="title"/>
          </p:nvPr>
        </p:nvSpPr>
        <p:spPr/>
        <p:txBody>
          <a:bodyPr>
            <a:normAutofit fontScale="90000"/>
          </a:bodyPr>
          <a:lstStyle/>
          <a:p>
            <a:r>
              <a:rPr lang="en-US" dirty="0"/>
              <a:t>Component Definition </a:t>
            </a:r>
          </a:p>
        </p:txBody>
      </p:sp>
      <p:sp>
        <p:nvSpPr>
          <p:cNvPr id="5" name="Text Placeholder 4">
            <a:extLst>
              <a:ext uri="{FF2B5EF4-FFF2-40B4-BE49-F238E27FC236}">
                <a16:creationId xmlns:a16="http://schemas.microsoft.com/office/drawing/2014/main" id="{B0C86E6B-431F-C746-2973-F45716A7E63A}"/>
              </a:ext>
            </a:extLst>
          </p:cNvPr>
          <p:cNvSpPr>
            <a:spLocks noGrp="1"/>
          </p:cNvSpPr>
          <p:nvPr>
            <p:ph type="body" sz="quarter" idx="13"/>
          </p:nvPr>
        </p:nvSpPr>
        <p:spPr/>
        <p:txBody>
          <a:bodyPr/>
          <a:lstStyle/>
          <a:p>
            <a:r>
              <a:rPr lang="en-US" dirty="0" err="1"/>
              <a:t>Normalise</a:t>
            </a:r>
            <a:r>
              <a:rPr lang="en-US" dirty="0"/>
              <a:t> training</a:t>
            </a:r>
          </a:p>
          <a:p>
            <a:endParaRPr lang="en-US" dirty="0"/>
          </a:p>
        </p:txBody>
      </p:sp>
      <p:pic>
        <p:nvPicPr>
          <p:cNvPr id="4" name="Picture 3">
            <a:extLst>
              <a:ext uri="{FF2B5EF4-FFF2-40B4-BE49-F238E27FC236}">
                <a16:creationId xmlns:a16="http://schemas.microsoft.com/office/drawing/2014/main" id="{153DC331-145B-EC3E-EF8B-B3BC2B2E2C6F}"/>
              </a:ext>
            </a:extLst>
          </p:cNvPr>
          <p:cNvPicPr>
            <a:picLocks noChangeAspect="1"/>
          </p:cNvPicPr>
          <p:nvPr/>
        </p:nvPicPr>
        <p:blipFill>
          <a:blip r:embed="rId2"/>
          <a:stretch>
            <a:fillRect/>
          </a:stretch>
        </p:blipFill>
        <p:spPr>
          <a:xfrm>
            <a:off x="710023" y="1130814"/>
            <a:ext cx="6927394" cy="5443558"/>
          </a:xfrm>
          <a:prstGeom prst="rect">
            <a:avLst/>
          </a:prstGeom>
        </p:spPr>
      </p:pic>
    </p:spTree>
    <p:extLst>
      <p:ext uri="{BB962C8B-B14F-4D97-AF65-F5344CB8AC3E}">
        <p14:creationId xmlns:p14="http://schemas.microsoft.com/office/powerpoint/2010/main" val="24691762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9BF72-7B61-6EF9-C7D3-719FBE5CD73A}"/>
              </a:ext>
            </a:extLst>
          </p:cNvPr>
          <p:cNvSpPr>
            <a:spLocks noGrp="1"/>
          </p:cNvSpPr>
          <p:nvPr>
            <p:ph type="title"/>
          </p:nvPr>
        </p:nvSpPr>
        <p:spPr/>
        <p:txBody>
          <a:bodyPr>
            <a:normAutofit fontScale="90000"/>
          </a:bodyPr>
          <a:lstStyle/>
          <a:p>
            <a:r>
              <a:rPr lang="en-US" dirty="0"/>
              <a:t>Component Definition </a:t>
            </a:r>
          </a:p>
        </p:txBody>
      </p:sp>
      <p:sp>
        <p:nvSpPr>
          <p:cNvPr id="5" name="Text Placeholder 4">
            <a:extLst>
              <a:ext uri="{FF2B5EF4-FFF2-40B4-BE49-F238E27FC236}">
                <a16:creationId xmlns:a16="http://schemas.microsoft.com/office/drawing/2014/main" id="{B0C86E6B-431F-C746-2973-F45716A7E63A}"/>
              </a:ext>
            </a:extLst>
          </p:cNvPr>
          <p:cNvSpPr>
            <a:spLocks noGrp="1"/>
          </p:cNvSpPr>
          <p:nvPr>
            <p:ph type="body" sz="quarter" idx="13"/>
          </p:nvPr>
        </p:nvSpPr>
        <p:spPr/>
        <p:txBody>
          <a:bodyPr/>
          <a:lstStyle/>
          <a:p>
            <a:r>
              <a:rPr lang="en-US" dirty="0" err="1"/>
              <a:t>Normalise</a:t>
            </a:r>
            <a:r>
              <a:rPr lang="en-US" dirty="0"/>
              <a:t> Validation</a:t>
            </a:r>
          </a:p>
          <a:p>
            <a:endParaRPr lang="en-US" dirty="0"/>
          </a:p>
        </p:txBody>
      </p:sp>
      <p:pic>
        <p:nvPicPr>
          <p:cNvPr id="6" name="Picture 5">
            <a:extLst>
              <a:ext uri="{FF2B5EF4-FFF2-40B4-BE49-F238E27FC236}">
                <a16:creationId xmlns:a16="http://schemas.microsoft.com/office/drawing/2014/main" id="{0D649F45-DD9E-8846-32C7-C047C95DD064}"/>
              </a:ext>
            </a:extLst>
          </p:cNvPr>
          <p:cNvPicPr>
            <a:picLocks noChangeAspect="1"/>
          </p:cNvPicPr>
          <p:nvPr/>
        </p:nvPicPr>
        <p:blipFill>
          <a:blip r:embed="rId2"/>
          <a:stretch>
            <a:fillRect/>
          </a:stretch>
        </p:blipFill>
        <p:spPr>
          <a:xfrm>
            <a:off x="748662" y="1188526"/>
            <a:ext cx="7359017" cy="5200844"/>
          </a:xfrm>
          <a:prstGeom prst="rect">
            <a:avLst/>
          </a:prstGeom>
        </p:spPr>
      </p:pic>
    </p:spTree>
    <p:extLst>
      <p:ext uri="{BB962C8B-B14F-4D97-AF65-F5344CB8AC3E}">
        <p14:creationId xmlns:p14="http://schemas.microsoft.com/office/powerpoint/2010/main" val="3466286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9BF72-7B61-6EF9-C7D3-719FBE5CD73A}"/>
              </a:ext>
            </a:extLst>
          </p:cNvPr>
          <p:cNvSpPr>
            <a:spLocks noGrp="1"/>
          </p:cNvSpPr>
          <p:nvPr>
            <p:ph type="title"/>
          </p:nvPr>
        </p:nvSpPr>
        <p:spPr/>
        <p:txBody>
          <a:bodyPr>
            <a:normAutofit fontScale="90000"/>
          </a:bodyPr>
          <a:lstStyle/>
          <a:p>
            <a:r>
              <a:rPr lang="en-US" dirty="0"/>
              <a:t>EDA Report</a:t>
            </a:r>
          </a:p>
        </p:txBody>
      </p:sp>
      <p:sp>
        <p:nvSpPr>
          <p:cNvPr id="4" name="Text Placeholder 3">
            <a:extLst>
              <a:ext uri="{FF2B5EF4-FFF2-40B4-BE49-F238E27FC236}">
                <a16:creationId xmlns:a16="http://schemas.microsoft.com/office/drawing/2014/main" id="{8E8A6466-B94C-24D6-907D-62785BE741CB}"/>
              </a:ext>
            </a:extLst>
          </p:cNvPr>
          <p:cNvSpPr>
            <a:spLocks noGrp="1"/>
          </p:cNvSpPr>
          <p:nvPr>
            <p:ph type="body" sz="quarter" idx="12"/>
          </p:nvPr>
        </p:nvSpPr>
        <p:spPr/>
        <p:txBody>
          <a:bodyPr/>
          <a:lstStyle/>
          <a:p>
            <a:r>
              <a:rPr lang="en-US" dirty="0"/>
              <a:t>Develop a model to predict </a:t>
            </a:r>
            <a:r>
              <a:rPr lang="en-US" sz="2000" dirty="0"/>
              <a:t>whether the participant developed coronary heart disease (CHD) within 10 years of the examination </a:t>
            </a:r>
          </a:p>
          <a:p>
            <a:pPr marL="457200" lvl="1" indent="0">
              <a:buNone/>
            </a:pPr>
            <a:endParaRPr lang="en-US" dirty="0"/>
          </a:p>
          <a:p>
            <a:pPr marL="0" indent="0">
              <a:buNone/>
            </a:pPr>
            <a:r>
              <a:rPr lang="en-US" dirty="0"/>
              <a:t>Business Impact:</a:t>
            </a:r>
          </a:p>
          <a:p>
            <a:r>
              <a:rPr lang="en-US" dirty="0"/>
              <a:t>Reduce CHD-related healthcare costs by implementing proactive and preventive measures.</a:t>
            </a:r>
          </a:p>
          <a:p>
            <a:r>
              <a:rPr lang="en-US" dirty="0"/>
              <a:t>Improve patient outcomes by identifying at-risk individuals early and implementing timely interventions.</a:t>
            </a:r>
          </a:p>
        </p:txBody>
      </p:sp>
      <p:sp>
        <p:nvSpPr>
          <p:cNvPr id="5" name="Text Placeholder 4">
            <a:extLst>
              <a:ext uri="{FF2B5EF4-FFF2-40B4-BE49-F238E27FC236}">
                <a16:creationId xmlns:a16="http://schemas.microsoft.com/office/drawing/2014/main" id="{B0C86E6B-431F-C746-2973-F45716A7E63A}"/>
              </a:ext>
            </a:extLst>
          </p:cNvPr>
          <p:cNvSpPr>
            <a:spLocks noGrp="1"/>
          </p:cNvSpPr>
          <p:nvPr>
            <p:ph type="body" sz="quarter" idx="13"/>
          </p:nvPr>
        </p:nvSpPr>
        <p:spPr/>
        <p:txBody>
          <a:bodyPr/>
          <a:lstStyle/>
          <a:p>
            <a:r>
              <a:rPr lang="en-US" dirty="0"/>
              <a:t>Business objective</a:t>
            </a:r>
          </a:p>
        </p:txBody>
      </p:sp>
    </p:spTree>
    <p:extLst>
      <p:ext uri="{BB962C8B-B14F-4D97-AF65-F5344CB8AC3E}">
        <p14:creationId xmlns:p14="http://schemas.microsoft.com/office/powerpoint/2010/main" val="5686261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9BF72-7B61-6EF9-C7D3-719FBE5CD73A}"/>
              </a:ext>
            </a:extLst>
          </p:cNvPr>
          <p:cNvSpPr>
            <a:spLocks noGrp="1"/>
          </p:cNvSpPr>
          <p:nvPr>
            <p:ph type="title"/>
          </p:nvPr>
        </p:nvSpPr>
        <p:spPr/>
        <p:txBody>
          <a:bodyPr>
            <a:normAutofit fontScale="90000"/>
          </a:bodyPr>
          <a:lstStyle/>
          <a:p>
            <a:r>
              <a:rPr lang="en-US" dirty="0"/>
              <a:t>Component Definition </a:t>
            </a:r>
          </a:p>
        </p:txBody>
      </p:sp>
      <p:sp>
        <p:nvSpPr>
          <p:cNvPr id="5" name="Text Placeholder 4">
            <a:extLst>
              <a:ext uri="{FF2B5EF4-FFF2-40B4-BE49-F238E27FC236}">
                <a16:creationId xmlns:a16="http://schemas.microsoft.com/office/drawing/2014/main" id="{B0C86E6B-431F-C746-2973-F45716A7E63A}"/>
              </a:ext>
            </a:extLst>
          </p:cNvPr>
          <p:cNvSpPr>
            <a:spLocks noGrp="1"/>
          </p:cNvSpPr>
          <p:nvPr>
            <p:ph type="body" sz="quarter" idx="13"/>
          </p:nvPr>
        </p:nvSpPr>
        <p:spPr/>
        <p:txBody>
          <a:bodyPr/>
          <a:lstStyle/>
          <a:p>
            <a:r>
              <a:rPr lang="en-US" dirty="0"/>
              <a:t>Perform smote</a:t>
            </a:r>
          </a:p>
          <a:p>
            <a:endParaRPr lang="en-US" dirty="0"/>
          </a:p>
        </p:txBody>
      </p:sp>
      <p:pic>
        <p:nvPicPr>
          <p:cNvPr id="4" name="Picture 3">
            <a:extLst>
              <a:ext uri="{FF2B5EF4-FFF2-40B4-BE49-F238E27FC236}">
                <a16:creationId xmlns:a16="http://schemas.microsoft.com/office/drawing/2014/main" id="{BE415037-78CB-BE8B-BC1C-9354360EE599}"/>
              </a:ext>
            </a:extLst>
          </p:cNvPr>
          <p:cNvPicPr>
            <a:picLocks noChangeAspect="1"/>
          </p:cNvPicPr>
          <p:nvPr/>
        </p:nvPicPr>
        <p:blipFill>
          <a:blip r:embed="rId2"/>
          <a:stretch>
            <a:fillRect/>
          </a:stretch>
        </p:blipFill>
        <p:spPr>
          <a:xfrm>
            <a:off x="1229320" y="1257112"/>
            <a:ext cx="5781079" cy="4940352"/>
          </a:xfrm>
          <a:prstGeom prst="rect">
            <a:avLst/>
          </a:prstGeom>
        </p:spPr>
      </p:pic>
    </p:spTree>
    <p:extLst>
      <p:ext uri="{BB962C8B-B14F-4D97-AF65-F5344CB8AC3E}">
        <p14:creationId xmlns:p14="http://schemas.microsoft.com/office/powerpoint/2010/main" val="31209016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9BF72-7B61-6EF9-C7D3-719FBE5CD73A}"/>
              </a:ext>
            </a:extLst>
          </p:cNvPr>
          <p:cNvSpPr>
            <a:spLocks noGrp="1"/>
          </p:cNvSpPr>
          <p:nvPr>
            <p:ph type="title"/>
          </p:nvPr>
        </p:nvSpPr>
        <p:spPr/>
        <p:txBody>
          <a:bodyPr>
            <a:normAutofit fontScale="90000"/>
          </a:bodyPr>
          <a:lstStyle/>
          <a:p>
            <a:r>
              <a:rPr lang="en-US" dirty="0"/>
              <a:t>Component Definition </a:t>
            </a:r>
          </a:p>
        </p:txBody>
      </p:sp>
      <p:sp>
        <p:nvSpPr>
          <p:cNvPr id="5" name="Text Placeholder 4">
            <a:extLst>
              <a:ext uri="{FF2B5EF4-FFF2-40B4-BE49-F238E27FC236}">
                <a16:creationId xmlns:a16="http://schemas.microsoft.com/office/drawing/2014/main" id="{B0C86E6B-431F-C746-2973-F45716A7E63A}"/>
              </a:ext>
            </a:extLst>
          </p:cNvPr>
          <p:cNvSpPr>
            <a:spLocks noGrp="1"/>
          </p:cNvSpPr>
          <p:nvPr>
            <p:ph type="body" sz="quarter" idx="13"/>
          </p:nvPr>
        </p:nvSpPr>
        <p:spPr/>
        <p:txBody>
          <a:bodyPr/>
          <a:lstStyle/>
          <a:p>
            <a:r>
              <a:rPr lang="en-US" dirty="0"/>
              <a:t>Train Random forest model</a:t>
            </a:r>
          </a:p>
          <a:p>
            <a:endParaRPr lang="en-US" dirty="0"/>
          </a:p>
        </p:txBody>
      </p:sp>
      <p:pic>
        <p:nvPicPr>
          <p:cNvPr id="6" name="Picture 5">
            <a:extLst>
              <a:ext uri="{FF2B5EF4-FFF2-40B4-BE49-F238E27FC236}">
                <a16:creationId xmlns:a16="http://schemas.microsoft.com/office/drawing/2014/main" id="{BD6AC09B-BD91-83B4-E95A-0779060E4D60}"/>
              </a:ext>
            </a:extLst>
          </p:cNvPr>
          <p:cNvPicPr>
            <a:picLocks noChangeAspect="1"/>
          </p:cNvPicPr>
          <p:nvPr/>
        </p:nvPicPr>
        <p:blipFill>
          <a:blip r:embed="rId2"/>
          <a:stretch>
            <a:fillRect/>
          </a:stretch>
        </p:blipFill>
        <p:spPr>
          <a:xfrm>
            <a:off x="1136800" y="1133069"/>
            <a:ext cx="6419391" cy="4065948"/>
          </a:xfrm>
          <a:prstGeom prst="rect">
            <a:avLst/>
          </a:prstGeom>
        </p:spPr>
      </p:pic>
    </p:spTree>
    <p:extLst>
      <p:ext uri="{BB962C8B-B14F-4D97-AF65-F5344CB8AC3E}">
        <p14:creationId xmlns:p14="http://schemas.microsoft.com/office/powerpoint/2010/main" val="9670968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9BF72-7B61-6EF9-C7D3-719FBE5CD73A}"/>
              </a:ext>
            </a:extLst>
          </p:cNvPr>
          <p:cNvSpPr>
            <a:spLocks noGrp="1"/>
          </p:cNvSpPr>
          <p:nvPr>
            <p:ph type="title"/>
          </p:nvPr>
        </p:nvSpPr>
        <p:spPr/>
        <p:txBody>
          <a:bodyPr>
            <a:normAutofit fontScale="90000"/>
          </a:bodyPr>
          <a:lstStyle/>
          <a:p>
            <a:r>
              <a:rPr lang="en-US" dirty="0"/>
              <a:t>Component Definition </a:t>
            </a:r>
          </a:p>
        </p:txBody>
      </p:sp>
      <p:sp>
        <p:nvSpPr>
          <p:cNvPr id="5" name="Text Placeholder 4">
            <a:extLst>
              <a:ext uri="{FF2B5EF4-FFF2-40B4-BE49-F238E27FC236}">
                <a16:creationId xmlns:a16="http://schemas.microsoft.com/office/drawing/2014/main" id="{B0C86E6B-431F-C746-2973-F45716A7E63A}"/>
              </a:ext>
            </a:extLst>
          </p:cNvPr>
          <p:cNvSpPr>
            <a:spLocks noGrp="1"/>
          </p:cNvSpPr>
          <p:nvPr>
            <p:ph type="body" sz="quarter" idx="13"/>
          </p:nvPr>
        </p:nvSpPr>
        <p:spPr/>
        <p:txBody>
          <a:bodyPr/>
          <a:lstStyle/>
          <a:p>
            <a:r>
              <a:rPr lang="en-US" dirty="0"/>
              <a:t>Evaluate model</a:t>
            </a:r>
          </a:p>
          <a:p>
            <a:endParaRPr lang="en-US" dirty="0"/>
          </a:p>
        </p:txBody>
      </p:sp>
      <p:pic>
        <p:nvPicPr>
          <p:cNvPr id="8" name="Picture 7">
            <a:extLst>
              <a:ext uri="{FF2B5EF4-FFF2-40B4-BE49-F238E27FC236}">
                <a16:creationId xmlns:a16="http://schemas.microsoft.com/office/drawing/2014/main" id="{5760BE5B-C63E-0791-9CB2-06538CB75F27}"/>
              </a:ext>
            </a:extLst>
          </p:cNvPr>
          <p:cNvPicPr>
            <a:picLocks noChangeAspect="1"/>
          </p:cNvPicPr>
          <p:nvPr/>
        </p:nvPicPr>
        <p:blipFill>
          <a:blip r:embed="rId2"/>
          <a:stretch>
            <a:fillRect/>
          </a:stretch>
        </p:blipFill>
        <p:spPr>
          <a:xfrm>
            <a:off x="823260" y="1060595"/>
            <a:ext cx="5769129" cy="5604744"/>
          </a:xfrm>
          <a:prstGeom prst="rect">
            <a:avLst/>
          </a:prstGeom>
        </p:spPr>
      </p:pic>
    </p:spTree>
    <p:extLst>
      <p:ext uri="{BB962C8B-B14F-4D97-AF65-F5344CB8AC3E}">
        <p14:creationId xmlns:p14="http://schemas.microsoft.com/office/powerpoint/2010/main" val="4866607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9BF72-7B61-6EF9-C7D3-719FBE5CD73A}"/>
              </a:ext>
            </a:extLst>
          </p:cNvPr>
          <p:cNvSpPr>
            <a:spLocks noGrp="1"/>
          </p:cNvSpPr>
          <p:nvPr>
            <p:ph type="title"/>
          </p:nvPr>
        </p:nvSpPr>
        <p:spPr/>
        <p:txBody>
          <a:bodyPr>
            <a:normAutofit fontScale="90000"/>
          </a:bodyPr>
          <a:lstStyle/>
          <a:p>
            <a:r>
              <a:rPr lang="en-US" dirty="0"/>
              <a:t>Component Definition </a:t>
            </a:r>
          </a:p>
        </p:txBody>
      </p:sp>
      <p:sp>
        <p:nvSpPr>
          <p:cNvPr id="5" name="Text Placeholder 4">
            <a:extLst>
              <a:ext uri="{FF2B5EF4-FFF2-40B4-BE49-F238E27FC236}">
                <a16:creationId xmlns:a16="http://schemas.microsoft.com/office/drawing/2014/main" id="{B0C86E6B-431F-C746-2973-F45716A7E63A}"/>
              </a:ext>
            </a:extLst>
          </p:cNvPr>
          <p:cNvSpPr>
            <a:spLocks noGrp="1"/>
          </p:cNvSpPr>
          <p:nvPr>
            <p:ph type="body" sz="quarter" idx="13"/>
          </p:nvPr>
        </p:nvSpPr>
        <p:spPr/>
        <p:txBody>
          <a:bodyPr/>
          <a:lstStyle/>
          <a:p>
            <a:r>
              <a:rPr lang="en-US" dirty="0"/>
              <a:t>Pipeline compile and run</a:t>
            </a:r>
          </a:p>
          <a:p>
            <a:endParaRPr lang="en-US" dirty="0"/>
          </a:p>
        </p:txBody>
      </p:sp>
      <p:pic>
        <p:nvPicPr>
          <p:cNvPr id="4" name="Picture 3">
            <a:extLst>
              <a:ext uri="{FF2B5EF4-FFF2-40B4-BE49-F238E27FC236}">
                <a16:creationId xmlns:a16="http://schemas.microsoft.com/office/drawing/2014/main" id="{2EC71D96-C651-41A7-D775-10C0C73625F5}"/>
              </a:ext>
            </a:extLst>
          </p:cNvPr>
          <p:cNvPicPr>
            <a:picLocks noChangeAspect="1"/>
          </p:cNvPicPr>
          <p:nvPr/>
        </p:nvPicPr>
        <p:blipFill>
          <a:blip r:embed="rId2"/>
          <a:stretch>
            <a:fillRect/>
          </a:stretch>
        </p:blipFill>
        <p:spPr>
          <a:xfrm>
            <a:off x="262516" y="1687679"/>
            <a:ext cx="8618967" cy="3482642"/>
          </a:xfrm>
          <a:prstGeom prst="rect">
            <a:avLst/>
          </a:prstGeom>
        </p:spPr>
      </p:pic>
    </p:spTree>
    <p:extLst>
      <p:ext uri="{BB962C8B-B14F-4D97-AF65-F5344CB8AC3E}">
        <p14:creationId xmlns:p14="http://schemas.microsoft.com/office/powerpoint/2010/main" val="30123482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6D378-EA02-EE38-6644-EBE04A5AD08B}"/>
              </a:ext>
            </a:extLst>
          </p:cNvPr>
          <p:cNvSpPr>
            <a:spLocks noGrp="1"/>
          </p:cNvSpPr>
          <p:nvPr>
            <p:ph type="title"/>
          </p:nvPr>
        </p:nvSpPr>
        <p:spPr/>
        <p:txBody>
          <a:bodyPr>
            <a:normAutofit fontScale="90000"/>
          </a:bodyPr>
          <a:lstStyle/>
          <a:p>
            <a:r>
              <a:rPr lang="en-US" dirty="0"/>
              <a:t>Inference Pipeline</a:t>
            </a:r>
          </a:p>
        </p:txBody>
      </p:sp>
      <p:sp>
        <p:nvSpPr>
          <p:cNvPr id="4" name="Text Placeholder 3">
            <a:extLst>
              <a:ext uri="{FF2B5EF4-FFF2-40B4-BE49-F238E27FC236}">
                <a16:creationId xmlns:a16="http://schemas.microsoft.com/office/drawing/2014/main" id="{16598428-83A2-28A5-5EC5-CDFE6C42EE41}"/>
              </a:ext>
            </a:extLst>
          </p:cNvPr>
          <p:cNvSpPr>
            <a:spLocks noGrp="1"/>
          </p:cNvSpPr>
          <p:nvPr>
            <p:ph type="body" sz="quarter" idx="13"/>
          </p:nvPr>
        </p:nvSpPr>
        <p:spPr/>
        <p:txBody>
          <a:bodyPr/>
          <a:lstStyle/>
          <a:p>
            <a:r>
              <a:rPr lang="en-US" dirty="0"/>
              <a:t>Pipeline Visualization</a:t>
            </a:r>
          </a:p>
        </p:txBody>
      </p:sp>
      <p:pic>
        <p:nvPicPr>
          <p:cNvPr id="5" name="Picture 4">
            <a:extLst>
              <a:ext uri="{FF2B5EF4-FFF2-40B4-BE49-F238E27FC236}">
                <a16:creationId xmlns:a16="http://schemas.microsoft.com/office/drawing/2014/main" id="{D5EA6D38-7918-B1CA-7A79-F7BF8124E9D6}"/>
              </a:ext>
            </a:extLst>
          </p:cNvPr>
          <p:cNvPicPr>
            <a:picLocks noChangeAspect="1"/>
          </p:cNvPicPr>
          <p:nvPr/>
        </p:nvPicPr>
        <p:blipFill>
          <a:blip r:embed="rId2"/>
          <a:stretch>
            <a:fillRect/>
          </a:stretch>
        </p:blipFill>
        <p:spPr>
          <a:xfrm>
            <a:off x="287383" y="1229109"/>
            <a:ext cx="8610193" cy="4998001"/>
          </a:xfrm>
          <a:prstGeom prst="rect">
            <a:avLst/>
          </a:prstGeom>
        </p:spPr>
      </p:pic>
    </p:spTree>
    <p:extLst>
      <p:ext uri="{BB962C8B-B14F-4D97-AF65-F5344CB8AC3E}">
        <p14:creationId xmlns:p14="http://schemas.microsoft.com/office/powerpoint/2010/main" val="12221367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6D378-EA02-EE38-6644-EBE04A5AD08B}"/>
              </a:ext>
            </a:extLst>
          </p:cNvPr>
          <p:cNvSpPr>
            <a:spLocks noGrp="1"/>
          </p:cNvSpPr>
          <p:nvPr>
            <p:ph type="title"/>
          </p:nvPr>
        </p:nvSpPr>
        <p:spPr/>
        <p:txBody>
          <a:bodyPr>
            <a:normAutofit fontScale="90000"/>
          </a:bodyPr>
          <a:lstStyle/>
          <a:p>
            <a:r>
              <a:rPr lang="en-US" dirty="0"/>
              <a:t>Inference Pipeline</a:t>
            </a:r>
          </a:p>
        </p:txBody>
      </p:sp>
      <p:sp>
        <p:nvSpPr>
          <p:cNvPr id="4" name="Text Placeholder 3">
            <a:extLst>
              <a:ext uri="{FF2B5EF4-FFF2-40B4-BE49-F238E27FC236}">
                <a16:creationId xmlns:a16="http://schemas.microsoft.com/office/drawing/2014/main" id="{16598428-83A2-28A5-5EC5-CDFE6C42EE41}"/>
              </a:ext>
            </a:extLst>
          </p:cNvPr>
          <p:cNvSpPr>
            <a:spLocks noGrp="1"/>
          </p:cNvSpPr>
          <p:nvPr>
            <p:ph type="body" sz="quarter" idx="13"/>
          </p:nvPr>
        </p:nvSpPr>
        <p:spPr/>
        <p:txBody>
          <a:bodyPr/>
          <a:lstStyle/>
          <a:p>
            <a:r>
              <a:rPr lang="en-US" dirty="0"/>
              <a:t>Pipeline Definition</a:t>
            </a:r>
          </a:p>
        </p:txBody>
      </p:sp>
      <p:pic>
        <p:nvPicPr>
          <p:cNvPr id="5" name="Picture 4">
            <a:extLst>
              <a:ext uri="{FF2B5EF4-FFF2-40B4-BE49-F238E27FC236}">
                <a16:creationId xmlns:a16="http://schemas.microsoft.com/office/drawing/2014/main" id="{2F3FBAEB-42FE-17E5-B247-B2486EC5DC1C}"/>
              </a:ext>
            </a:extLst>
          </p:cNvPr>
          <p:cNvPicPr>
            <a:picLocks noChangeAspect="1"/>
          </p:cNvPicPr>
          <p:nvPr/>
        </p:nvPicPr>
        <p:blipFill>
          <a:blip r:embed="rId2"/>
          <a:stretch>
            <a:fillRect/>
          </a:stretch>
        </p:blipFill>
        <p:spPr>
          <a:xfrm>
            <a:off x="319687" y="1168896"/>
            <a:ext cx="8138865" cy="5303980"/>
          </a:xfrm>
          <a:prstGeom prst="rect">
            <a:avLst/>
          </a:prstGeom>
        </p:spPr>
      </p:pic>
    </p:spTree>
    <p:extLst>
      <p:ext uri="{BB962C8B-B14F-4D97-AF65-F5344CB8AC3E}">
        <p14:creationId xmlns:p14="http://schemas.microsoft.com/office/powerpoint/2010/main" val="4505467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6D378-EA02-EE38-6644-EBE04A5AD08B}"/>
              </a:ext>
            </a:extLst>
          </p:cNvPr>
          <p:cNvSpPr>
            <a:spLocks noGrp="1"/>
          </p:cNvSpPr>
          <p:nvPr>
            <p:ph type="title"/>
          </p:nvPr>
        </p:nvSpPr>
        <p:spPr/>
        <p:txBody>
          <a:bodyPr>
            <a:normAutofit fontScale="90000"/>
          </a:bodyPr>
          <a:lstStyle/>
          <a:p>
            <a:r>
              <a:rPr lang="en-US" dirty="0"/>
              <a:t>Inference Pipeline</a:t>
            </a:r>
          </a:p>
        </p:txBody>
      </p:sp>
      <p:sp>
        <p:nvSpPr>
          <p:cNvPr id="4" name="Text Placeholder 3">
            <a:extLst>
              <a:ext uri="{FF2B5EF4-FFF2-40B4-BE49-F238E27FC236}">
                <a16:creationId xmlns:a16="http://schemas.microsoft.com/office/drawing/2014/main" id="{16598428-83A2-28A5-5EC5-CDFE6C42EE41}"/>
              </a:ext>
            </a:extLst>
          </p:cNvPr>
          <p:cNvSpPr>
            <a:spLocks noGrp="1"/>
          </p:cNvSpPr>
          <p:nvPr>
            <p:ph type="body" sz="quarter" idx="13"/>
          </p:nvPr>
        </p:nvSpPr>
        <p:spPr/>
        <p:txBody>
          <a:bodyPr/>
          <a:lstStyle/>
          <a:p>
            <a:r>
              <a:rPr lang="en-US" dirty="0"/>
              <a:t>Initial Data Preparation</a:t>
            </a:r>
          </a:p>
        </p:txBody>
      </p:sp>
      <p:pic>
        <p:nvPicPr>
          <p:cNvPr id="6" name="Picture 5">
            <a:extLst>
              <a:ext uri="{FF2B5EF4-FFF2-40B4-BE49-F238E27FC236}">
                <a16:creationId xmlns:a16="http://schemas.microsoft.com/office/drawing/2014/main" id="{1E0F7786-F226-FF25-3729-16730F442801}"/>
              </a:ext>
            </a:extLst>
          </p:cNvPr>
          <p:cNvPicPr>
            <a:picLocks noChangeAspect="1"/>
          </p:cNvPicPr>
          <p:nvPr/>
        </p:nvPicPr>
        <p:blipFill>
          <a:blip r:embed="rId2"/>
          <a:stretch>
            <a:fillRect/>
          </a:stretch>
        </p:blipFill>
        <p:spPr>
          <a:xfrm>
            <a:off x="745552" y="1433183"/>
            <a:ext cx="7202175" cy="3487160"/>
          </a:xfrm>
          <a:prstGeom prst="rect">
            <a:avLst/>
          </a:prstGeom>
        </p:spPr>
      </p:pic>
    </p:spTree>
    <p:extLst>
      <p:ext uri="{BB962C8B-B14F-4D97-AF65-F5344CB8AC3E}">
        <p14:creationId xmlns:p14="http://schemas.microsoft.com/office/powerpoint/2010/main" val="4874355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6D378-EA02-EE38-6644-EBE04A5AD08B}"/>
              </a:ext>
            </a:extLst>
          </p:cNvPr>
          <p:cNvSpPr>
            <a:spLocks noGrp="1"/>
          </p:cNvSpPr>
          <p:nvPr>
            <p:ph type="title"/>
          </p:nvPr>
        </p:nvSpPr>
        <p:spPr/>
        <p:txBody>
          <a:bodyPr>
            <a:normAutofit fontScale="90000"/>
          </a:bodyPr>
          <a:lstStyle/>
          <a:p>
            <a:r>
              <a:rPr lang="en-US" dirty="0"/>
              <a:t>Inference Pipeline</a:t>
            </a:r>
          </a:p>
        </p:txBody>
      </p:sp>
      <p:sp>
        <p:nvSpPr>
          <p:cNvPr id="4" name="Text Placeholder 3">
            <a:extLst>
              <a:ext uri="{FF2B5EF4-FFF2-40B4-BE49-F238E27FC236}">
                <a16:creationId xmlns:a16="http://schemas.microsoft.com/office/drawing/2014/main" id="{16598428-83A2-28A5-5EC5-CDFE6C42EE41}"/>
              </a:ext>
            </a:extLst>
          </p:cNvPr>
          <p:cNvSpPr>
            <a:spLocks noGrp="1"/>
          </p:cNvSpPr>
          <p:nvPr>
            <p:ph type="body" sz="quarter" idx="13"/>
          </p:nvPr>
        </p:nvSpPr>
        <p:spPr/>
        <p:txBody>
          <a:bodyPr/>
          <a:lstStyle/>
          <a:p>
            <a:r>
              <a:rPr lang="en-US" dirty="0"/>
              <a:t>One hot encoding</a:t>
            </a:r>
          </a:p>
        </p:txBody>
      </p:sp>
      <p:pic>
        <p:nvPicPr>
          <p:cNvPr id="6" name="Picture 5">
            <a:extLst>
              <a:ext uri="{FF2B5EF4-FFF2-40B4-BE49-F238E27FC236}">
                <a16:creationId xmlns:a16="http://schemas.microsoft.com/office/drawing/2014/main" id="{EBF8E1AD-2C14-7E7D-1CB6-9AE286BE1592}"/>
              </a:ext>
            </a:extLst>
          </p:cNvPr>
          <p:cNvPicPr>
            <a:picLocks noChangeAspect="1"/>
          </p:cNvPicPr>
          <p:nvPr/>
        </p:nvPicPr>
        <p:blipFill>
          <a:blip r:embed="rId2"/>
          <a:stretch>
            <a:fillRect/>
          </a:stretch>
        </p:blipFill>
        <p:spPr>
          <a:xfrm>
            <a:off x="931606" y="1795499"/>
            <a:ext cx="6931429" cy="3281598"/>
          </a:xfrm>
          <a:prstGeom prst="rect">
            <a:avLst/>
          </a:prstGeom>
        </p:spPr>
      </p:pic>
    </p:spTree>
    <p:extLst>
      <p:ext uri="{BB962C8B-B14F-4D97-AF65-F5344CB8AC3E}">
        <p14:creationId xmlns:p14="http://schemas.microsoft.com/office/powerpoint/2010/main" val="35851328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6D378-EA02-EE38-6644-EBE04A5AD08B}"/>
              </a:ext>
            </a:extLst>
          </p:cNvPr>
          <p:cNvSpPr>
            <a:spLocks noGrp="1"/>
          </p:cNvSpPr>
          <p:nvPr>
            <p:ph type="title"/>
          </p:nvPr>
        </p:nvSpPr>
        <p:spPr/>
        <p:txBody>
          <a:bodyPr>
            <a:normAutofit fontScale="90000"/>
          </a:bodyPr>
          <a:lstStyle/>
          <a:p>
            <a:r>
              <a:rPr lang="en-US" dirty="0"/>
              <a:t>Inference Pipeline</a:t>
            </a:r>
          </a:p>
        </p:txBody>
      </p:sp>
      <p:sp>
        <p:nvSpPr>
          <p:cNvPr id="4" name="Text Placeholder 3">
            <a:extLst>
              <a:ext uri="{FF2B5EF4-FFF2-40B4-BE49-F238E27FC236}">
                <a16:creationId xmlns:a16="http://schemas.microsoft.com/office/drawing/2014/main" id="{16598428-83A2-28A5-5EC5-CDFE6C42EE41}"/>
              </a:ext>
            </a:extLst>
          </p:cNvPr>
          <p:cNvSpPr>
            <a:spLocks noGrp="1"/>
          </p:cNvSpPr>
          <p:nvPr>
            <p:ph type="body" sz="quarter" idx="13"/>
          </p:nvPr>
        </p:nvSpPr>
        <p:spPr/>
        <p:txBody>
          <a:bodyPr/>
          <a:lstStyle/>
          <a:p>
            <a:r>
              <a:rPr lang="en-US" dirty="0"/>
              <a:t>Outlier handling</a:t>
            </a:r>
          </a:p>
        </p:txBody>
      </p:sp>
      <p:pic>
        <p:nvPicPr>
          <p:cNvPr id="6" name="Picture 5">
            <a:extLst>
              <a:ext uri="{FF2B5EF4-FFF2-40B4-BE49-F238E27FC236}">
                <a16:creationId xmlns:a16="http://schemas.microsoft.com/office/drawing/2014/main" id="{569D14A8-3B80-FD93-0D9F-08988D124568}"/>
              </a:ext>
            </a:extLst>
          </p:cNvPr>
          <p:cNvPicPr>
            <a:picLocks noChangeAspect="1"/>
          </p:cNvPicPr>
          <p:nvPr/>
        </p:nvPicPr>
        <p:blipFill>
          <a:blip r:embed="rId2"/>
          <a:stretch>
            <a:fillRect/>
          </a:stretch>
        </p:blipFill>
        <p:spPr>
          <a:xfrm>
            <a:off x="836831" y="1234250"/>
            <a:ext cx="7110896" cy="4818678"/>
          </a:xfrm>
          <a:prstGeom prst="rect">
            <a:avLst/>
          </a:prstGeom>
        </p:spPr>
      </p:pic>
    </p:spTree>
    <p:extLst>
      <p:ext uri="{BB962C8B-B14F-4D97-AF65-F5344CB8AC3E}">
        <p14:creationId xmlns:p14="http://schemas.microsoft.com/office/powerpoint/2010/main" val="34380483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6D378-EA02-EE38-6644-EBE04A5AD08B}"/>
              </a:ext>
            </a:extLst>
          </p:cNvPr>
          <p:cNvSpPr>
            <a:spLocks noGrp="1"/>
          </p:cNvSpPr>
          <p:nvPr>
            <p:ph type="title"/>
          </p:nvPr>
        </p:nvSpPr>
        <p:spPr/>
        <p:txBody>
          <a:bodyPr>
            <a:normAutofit fontScale="90000"/>
          </a:bodyPr>
          <a:lstStyle/>
          <a:p>
            <a:r>
              <a:rPr lang="en-US" dirty="0"/>
              <a:t>Inference Pipeline</a:t>
            </a:r>
          </a:p>
        </p:txBody>
      </p:sp>
      <p:sp>
        <p:nvSpPr>
          <p:cNvPr id="4" name="Text Placeholder 3">
            <a:extLst>
              <a:ext uri="{FF2B5EF4-FFF2-40B4-BE49-F238E27FC236}">
                <a16:creationId xmlns:a16="http://schemas.microsoft.com/office/drawing/2014/main" id="{16598428-83A2-28A5-5EC5-CDFE6C42EE41}"/>
              </a:ext>
            </a:extLst>
          </p:cNvPr>
          <p:cNvSpPr>
            <a:spLocks noGrp="1"/>
          </p:cNvSpPr>
          <p:nvPr>
            <p:ph type="body" sz="quarter" idx="13"/>
          </p:nvPr>
        </p:nvSpPr>
        <p:spPr/>
        <p:txBody>
          <a:bodyPr/>
          <a:lstStyle/>
          <a:p>
            <a:r>
              <a:rPr lang="en-US" dirty="0"/>
              <a:t>Impute median values</a:t>
            </a:r>
          </a:p>
        </p:txBody>
      </p:sp>
      <p:pic>
        <p:nvPicPr>
          <p:cNvPr id="6" name="Picture 5">
            <a:extLst>
              <a:ext uri="{FF2B5EF4-FFF2-40B4-BE49-F238E27FC236}">
                <a16:creationId xmlns:a16="http://schemas.microsoft.com/office/drawing/2014/main" id="{6CFC1F78-CE73-B9DB-3C47-FFC2C1B0C695}"/>
              </a:ext>
            </a:extLst>
          </p:cNvPr>
          <p:cNvPicPr>
            <a:picLocks noChangeAspect="1"/>
          </p:cNvPicPr>
          <p:nvPr/>
        </p:nvPicPr>
        <p:blipFill>
          <a:blip r:embed="rId2"/>
          <a:stretch>
            <a:fillRect/>
          </a:stretch>
        </p:blipFill>
        <p:spPr>
          <a:xfrm>
            <a:off x="387785" y="1198364"/>
            <a:ext cx="8475888" cy="4444790"/>
          </a:xfrm>
          <a:prstGeom prst="rect">
            <a:avLst/>
          </a:prstGeom>
        </p:spPr>
      </p:pic>
    </p:spTree>
    <p:extLst>
      <p:ext uri="{BB962C8B-B14F-4D97-AF65-F5344CB8AC3E}">
        <p14:creationId xmlns:p14="http://schemas.microsoft.com/office/powerpoint/2010/main" val="3184709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9BF72-7B61-6EF9-C7D3-719FBE5CD73A}"/>
              </a:ext>
            </a:extLst>
          </p:cNvPr>
          <p:cNvSpPr>
            <a:spLocks noGrp="1"/>
          </p:cNvSpPr>
          <p:nvPr>
            <p:ph type="title"/>
          </p:nvPr>
        </p:nvSpPr>
        <p:spPr/>
        <p:txBody>
          <a:bodyPr>
            <a:normAutofit fontScale="90000"/>
          </a:bodyPr>
          <a:lstStyle/>
          <a:p>
            <a:r>
              <a:rPr lang="en-US" dirty="0"/>
              <a:t>EDA Report</a:t>
            </a:r>
          </a:p>
        </p:txBody>
      </p:sp>
      <p:sp>
        <p:nvSpPr>
          <p:cNvPr id="4" name="Text Placeholder 3">
            <a:extLst>
              <a:ext uri="{FF2B5EF4-FFF2-40B4-BE49-F238E27FC236}">
                <a16:creationId xmlns:a16="http://schemas.microsoft.com/office/drawing/2014/main" id="{8E8A6466-B94C-24D6-907D-62785BE741CB}"/>
              </a:ext>
            </a:extLst>
          </p:cNvPr>
          <p:cNvSpPr>
            <a:spLocks noGrp="1"/>
          </p:cNvSpPr>
          <p:nvPr>
            <p:ph type="body" sz="quarter" idx="12"/>
          </p:nvPr>
        </p:nvSpPr>
        <p:spPr/>
        <p:txBody>
          <a:bodyPr/>
          <a:lstStyle/>
          <a:p>
            <a:r>
              <a:rPr lang="en-US" dirty="0"/>
              <a:t>“Final Project Dataset.csv” – dataset with 19 variables and 3,816 observations</a:t>
            </a:r>
          </a:p>
          <a:p>
            <a:r>
              <a:rPr lang="en-US" dirty="0"/>
              <a:t>Dataset contains one potential response variables:</a:t>
            </a:r>
          </a:p>
          <a:p>
            <a:endParaRPr lang="en-US" dirty="0"/>
          </a:p>
        </p:txBody>
      </p:sp>
      <p:sp>
        <p:nvSpPr>
          <p:cNvPr id="5" name="Text Placeholder 4">
            <a:extLst>
              <a:ext uri="{FF2B5EF4-FFF2-40B4-BE49-F238E27FC236}">
                <a16:creationId xmlns:a16="http://schemas.microsoft.com/office/drawing/2014/main" id="{B0C86E6B-431F-C746-2973-F45716A7E63A}"/>
              </a:ext>
            </a:extLst>
          </p:cNvPr>
          <p:cNvSpPr>
            <a:spLocks noGrp="1"/>
          </p:cNvSpPr>
          <p:nvPr>
            <p:ph type="body" sz="quarter" idx="13"/>
          </p:nvPr>
        </p:nvSpPr>
        <p:spPr/>
        <p:txBody>
          <a:bodyPr/>
          <a:lstStyle/>
          <a:p>
            <a:r>
              <a:rPr lang="en-US" dirty="0"/>
              <a:t>Dataset Summary</a:t>
            </a:r>
          </a:p>
        </p:txBody>
      </p:sp>
      <p:graphicFrame>
        <p:nvGraphicFramePr>
          <p:cNvPr id="2" name="Table 6">
            <a:extLst>
              <a:ext uri="{FF2B5EF4-FFF2-40B4-BE49-F238E27FC236}">
                <a16:creationId xmlns:a16="http://schemas.microsoft.com/office/drawing/2014/main" id="{E3BBC2AD-373D-A5BB-3B9F-530D673124AC}"/>
              </a:ext>
            </a:extLst>
          </p:cNvPr>
          <p:cNvGraphicFramePr>
            <a:graphicFrameLocks noGrp="1"/>
          </p:cNvGraphicFramePr>
          <p:nvPr>
            <p:extLst>
              <p:ext uri="{D42A27DB-BD31-4B8C-83A1-F6EECF244321}">
                <p14:modId xmlns:p14="http://schemas.microsoft.com/office/powerpoint/2010/main" val="3439620570"/>
              </p:ext>
            </p:extLst>
          </p:nvPr>
        </p:nvGraphicFramePr>
        <p:xfrm>
          <a:off x="713320" y="2382965"/>
          <a:ext cx="7510907" cy="890501"/>
        </p:xfrm>
        <a:graphic>
          <a:graphicData uri="http://schemas.openxmlformats.org/drawingml/2006/table">
            <a:tbl>
              <a:tblPr firstRow="1" bandRow="1">
                <a:tableStyleId>{073A0DAA-6AF3-43AB-8588-CEC1D06C72B9}</a:tableStyleId>
              </a:tblPr>
              <a:tblGrid>
                <a:gridCol w="1034884">
                  <a:extLst>
                    <a:ext uri="{9D8B030D-6E8A-4147-A177-3AD203B41FA5}">
                      <a16:colId xmlns:a16="http://schemas.microsoft.com/office/drawing/2014/main" val="3837033262"/>
                    </a:ext>
                  </a:extLst>
                </a:gridCol>
                <a:gridCol w="1342420">
                  <a:extLst>
                    <a:ext uri="{9D8B030D-6E8A-4147-A177-3AD203B41FA5}">
                      <a16:colId xmlns:a16="http://schemas.microsoft.com/office/drawing/2014/main" val="3246042879"/>
                    </a:ext>
                  </a:extLst>
                </a:gridCol>
                <a:gridCol w="5133603">
                  <a:extLst>
                    <a:ext uri="{9D8B030D-6E8A-4147-A177-3AD203B41FA5}">
                      <a16:colId xmlns:a16="http://schemas.microsoft.com/office/drawing/2014/main" val="2217410813"/>
                    </a:ext>
                  </a:extLst>
                </a:gridCol>
              </a:tblGrid>
              <a:tr h="278130">
                <a:tc>
                  <a:txBody>
                    <a:bodyPr/>
                    <a:lstStyle/>
                    <a:p>
                      <a:r>
                        <a:rPr lang="en-US" sz="1400" dirty="0"/>
                        <a:t>Name</a:t>
                      </a:r>
                    </a:p>
                  </a:txBody>
                  <a:tcPr marL="68580" marR="68580" marT="34290" marB="34290"/>
                </a:tc>
                <a:tc>
                  <a:txBody>
                    <a:bodyPr/>
                    <a:lstStyle/>
                    <a:p>
                      <a:r>
                        <a:rPr lang="en-US" sz="1400" dirty="0"/>
                        <a:t>Label</a:t>
                      </a:r>
                    </a:p>
                  </a:txBody>
                  <a:tcPr marL="68580" marR="68580" marT="34290" marB="34290"/>
                </a:tc>
                <a:tc>
                  <a:txBody>
                    <a:bodyPr/>
                    <a:lstStyle/>
                    <a:p>
                      <a:r>
                        <a:rPr lang="en-US" sz="1400" dirty="0"/>
                        <a:t>Description</a:t>
                      </a:r>
                    </a:p>
                  </a:txBody>
                  <a:tcPr marL="68580" marR="68580" marT="34290" marB="34290"/>
                </a:tc>
                <a:extLst>
                  <a:ext uri="{0D108BD9-81ED-4DB2-BD59-A6C34878D82A}">
                    <a16:rowId xmlns:a16="http://schemas.microsoft.com/office/drawing/2014/main" val="4236169628"/>
                  </a:ext>
                </a:extLst>
              </a:tr>
              <a:tr h="608561">
                <a:tc>
                  <a:txBody>
                    <a:bodyPr/>
                    <a:lstStyle/>
                    <a:p>
                      <a:r>
                        <a:rPr lang="en-US" sz="1100" dirty="0" err="1"/>
                        <a:t>TenYearCHD</a:t>
                      </a:r>
                      <a:endParaRPr lang="en-US" sz="1100" dirty="0"/>
                    </a:p>
                  </a:txBody>
                  <a:tcPr marL="68580" marR="68580" marT="34290" marB="34290"/>
                </a:tc>
                <a:tc>
                  <a:txBody>
                    <a:bodyPr/>
                    <a:lstStyle/>
                    <a:p>
                      <a:r>
                        <a:rPr lang="en-US" sz="1100" dirty="0"/>
                        <a:t>Ten Year CHD</a:t>
                      </a:r>
                    </a:p>
                  </a:txBody>
                  <a:tcPr marL="68580" marR="68580"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latin typeface="Helvetica Light"/>
                        </a:rPr>
                        <a:t>A binary target variable to indicate </a:t>
                      </a:r>
                      <a:r>
                        <a:rPr lang="en-US" sz="1100" kern="1200" dirty="0">
                          <a:solidFill>
                            <a:schemeClr val="dk1"/>
                          </a:solidFill>
                          <a:latin typeface="Helvetica Light"/>
                          <a:ea typeface="+mn-ea"/>
                          <a:cs typeface="+mn-cs"/>
                        </a:rPr>
                        <a:t>whether the participant developed coronary heart disease (CHD) within 10 years of the examination (yes or no)</a:t>
                      </a:r>
                    </a:p>
                    <a:p>
                      <a:r>
                        <a:rPr lang="en-US" sz="1100" dirty="0">
                          <a:latin typeface="Helvetica Light"/>
                        </a:rPr>
                        <a:t>.</a:t>
                      </a:r>
                    </a:p>
                  </a:txBody>
                  <a:tcPr marL="68580" marR="68580" marT="34290" marB="34290"/>
                </a:tc>
                <a:extLst>
                  <a:ext uri="{0D108BD9-81ED-4DB2-BD59-A6C34878D82A}">
                    <a16:rowId xmlns:a16="http://schemas.microsoft.com/office/drawing/2014/main" val="1051110039"/>
                  </a:ext>
                </a:extLst>
              </a:tr>
            </a:tbl>
          </a:graphicData>
        </a:graphic>
      </p:graphicFrame>
    </p:spTree>
    <p:extLst>
      <p:ext uri="{BB962C8B-B14F-4D97-AF65-F5344CB8AC3E}">
        <p14:creationId xmlns:p14="http://schemas.microsoft.com/office/powerpoint/2010/main" val="22031717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6D378-EA02-EE38-6644-EBE04A5AD08B}"/>
              </a:ext>
            </a:extLst>
          </p:cNvPr>
          <p:cNvSpPr>
            <a:spLocks noGrp="1"/>
          </p:cNvSpPr>
          <p:nvPr>
            <p:ph type="title"/>
          </p:nvPr>
        </p:nvSpPr>
        <p:spPr/>
        <p:txBody>
          <a:bodyPr>
            <a:normAutofit fontScale="90000"/>
          </a:bodyPr>
          <a:lstStyle/>
          <a:p>
            <a:r>
              <a:rPr lang="en-US" dirty="0"/>
              <a:t>Inference Pipeline</a:t>
            </a:r>
          </a:p>
        </p:txBody>
      </p:sp>
      <p:sp>
        <p:nvSpPr>
          <p:cNvPr id="4" name="Text Placeholder 3">
            <a:extLst>
              <a:ext uri="{FF2B5EF4-FFF2-40B4-BE49-F238E27FC236}">
                <a16:creationId xmlns:a16="http://schemas.microsoft.com/office/drawing/2014/main" id="{16598428-83A2-28A5-5EC5-CDFE6C42EE41}"/>
              </a:ext>
            </a:extLst>
          </p:cNvPr>
          <p:cNvSpPr>
            <a:spLocks noGrp="1"/>
          </p:cNvSpPr>
          <p:nvPr>
            <p:ph type="body" sz="quarter" idx="13"/>
          </p:nvPr>
        </p:nvSpPr>
        <p:spPr/>
        <p:txBody>
          <a:bodyPr/>
          <a:lstStyle/>
          <a:p>
            <a:r>
              <a:rPr lang="en-US" dirty="0"/>
              <a:t>Normalize data</a:t>
            </a:r>
          </a:p>
        </p:txBody>
      </p:sp>
      <p:pic>
        <p:nvPicPr>
          <p:cNvPr id="6" name="Picture 5">
            <a:extLst>
              <a:ext uri="{FF2B5EF4-FFF2-40B4-BE49-F238E27FC236}">
                <a16:creationId xmlns:a16="http://schemas.microsoft.com/office/drawing/2014/main" id="{5BAC1759-0E67-E708-9C13-E25B295B21A0}"/>
              </a:ext>
            </a:extLst>
          </p:cNvPr>
          <p:cNvPicPr>
            <a:picLocks noChangeAspect="1"/>
          </p:cNvPicPr>
          <p:nvPr/>
        </p:nvPicPr>
        <p:blipFill>
          <a:blip r:embed="rId2"/>
          <a:stretch>
            <a:fillRect/>
          </a:stretch>
        </p:blipFill>
        <p:spPr>
          <a:xfrm>
            <a:off x="943503" y="1197474"/>
            <a:ext cx="6629975" cy="5029636"/>
          </a:xfrm>
          <a:prstGeom prst="rect">
            <a:avLst/>
          </a:prstGeom>
        </p:spPr>
      </p:pic>
    </p:spTree>
    <p:extLst>
      <p:ext uri="{BB962C8B-B14F-4D97-AF65-F5344CB8AC3E}">
        <p14:creationId xmlns:p14="http://schemas.microsoft.com/office/powerpoint/2010/main" val="18574243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6D378-EA02-EE38-6644-EBE04A5AD08B}"/>
              </a:ext>
            </a:extLst>
          </p:cNvPr>
          <p:cNvSpPr>
            <a:spLocks noGrp="1"/>
          </p:cNvSpPr>
          <p:nvPr>
            <p:ph type="title"/>
          </p:nvPr>
        </p:nvSpPr>
        <p:spPr/>
        <p:txBody>
          <a:bodyPr>
            <a:normAutofit fontScale="90000"/>
          </a:bodyPr>
          <a:lstStyle/>
          <a:p>
            <a:r>
              <a:rPr lang="en-US" dirty="0"/>
              <a:t>Inference Pipeline</a:t>
            </a:r>
          </a:p>
        </p:txBody>
      </p:sp>
      <p:sp>
        <p:nvSpPr>
          <p:cNvPr id="4" name="Text Placeholder 3">
            <a:extLst>
              <a:ext uri="{FF2B5EF4-FFF2-40B4-BE49-F238E27FC236}">
                <a16:creationId xmlns:a16="http://schemas.microsoft.com/office/drawing/2014/main" id="{16598428-83A2-28A5-5EC5-CDFE6C42EE41}"/>
              </a:ext>
            </a:extLst>
          </p:cNvPr>
          <p:cNvSpPr>
            <a:spLocks noGrp="1"/>
          </p:cNvSpPr>
          <p:nvPr>
            <p:ph type="body" sz="quarter" idx="13"/>
          </p:nvPr>
        </p:nvSpPr>
        <p:spPr/>
        <p:txBody>
          <a:bodyPr/>
          <a:lstStyle/>
          <a:p>
            <a:r>
              <a:rPr lang="en-US" dirty="0"/>
              <a:t>Perform predictions</a:t>
            </a:r>
          </a:p>
        </p:txBody>
      </p:sp>
      <p:pic>
        <p:nvPicPr>
          <p:cNvPr id="5" name="Picture 4">
            <a:extLst>
              <a:ext uri="{FF2B5EF4-FFF2-40B4-BE49-F238E27FC236}">
                <a16:creationId xmlns:a16="http://schemas.microsoft.com/office/drawing/2014/main" id="{EE584624-DE7E-4616-AA88-C1FDEEB238C1}"/>
              </a:ext>
            </a:extLst>
          </p:cNvPr>
          <p:cNvPicPr>
            <a:picLocks noChangeAspect="1"/>
          </p:cNvPicPr>
          <p:nvPr/>
        </p:nvPicPr>
        <p:blipFill>
          <a:blip r:embed="rId2"/>
          <a:stretch>
            <a:fillRect/>
          </a:stretch>
        </p:blipFill>
        <p:spPr>
          <a:xfrm>
            <a:off x="739979" y="1276163"/>
            <a:ext cx="6897438" cy="5182250"/>
          </a:xfrm>
          <a:prstGeom prst="rect">
            <a:avLst/>
          </a:prstGeom>
        </p:spPr>
      </p:pic>
    </p:spTree>
    <p:extLst>
      <p:ext uri="{BB962C8B-B14F-4D97-AF65-F5344CB8AC3E}">
        <p14:creationId xmlns:p14="http://schemas.microsoft.com/office/powerpoint/2010/main" val="41998084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6D378-EA02-EE38-6644-EBE04A5AD08B}"/>
              </a:ext>
            </a:extLst>
          </p:cNvPr>
          <p:cNvSpPr>
            <a:spLocks noGrp="1"/>
          </p:cNvSpPr>
          <p:nvPr>
            <p:ph type="title"/>
          </p:nvPr>
        </p:nvSpPr>
        <p:spPr/>
        <p:txBody>
          <a:bodyPr>
            <a:normAutofit fontScale="90000"/>
          </a:bodyPr>
          <a:lstStyle/>
          <a:p>
            <a:r>
              <a:rPr lang="en-US" dirty="0"/>
              <a:t>Inference Pipeline</a:t>
            </a:r>
          </a:p>
        </p:txBody>
      </p:sp>
      <p:sp>
        <p:nvSpPr>
          <p:cNvPr id="4" name="Text Placeholder 3">
            <a:extLst>
              <a:ext uri="{FF2B5EF4-FFF2-40B4-BE49-F238E27FC236}">
                <a16:creationId xmlns:a16="http://schemas.microsoft.com/office/drawing/2014/main" id="{16598428-83A2-28A5-5EC5-CDFE6C42EE41}"/>
              </a:ext>
            </a:extLst>
          </p:cNvPr>
          <p:cNvSpPr>
            <a:spLocks noGrp="1"/>
          </p:cNvSpPr>
          <p:nvPr>
            <p:ph type="body" sz="quarter" idx="13"/>
          </p:nvPr>
        </p:nvSpPr>
        <p:spPr/>
        <p:txBody>
          <a:bodyPr/>
          <a:lstStyle/>
          <a:p>
            <a:r>
              <a:rPr lang="en-US" dirty="0"/>
              <a:t>Compile and run pipeline</a:t>
            </a:r>
          </a:p>
        </p:txBody>
      </p:sp>
      <p:pic>
        <p:nvPicPr>
          <p:cNvPr id="6" name="Picture 5">
            <a:extLst>
              <a:ext uri="{FF2B5EF4-FFF2-40B4-BE49-F238E27FC236}">
                <a16:creationId xmlns:a16="http://schemas.microsoft.com/office/drawing/2014/main" id="{FBA4E220-E5FA-6532-38F8-32D3246FE1A7}"/>
              </a:ext>
            </a:extLst>
          </p:cNvPr>
          <p:cNvPicPr>
            <a:picLocks noChangeAspect="1"/>
          </p:cNvPicPr>
          <p:nvPr/>
        </p:nvPicPr>
        <p:blipFill>
          <a:blip r:embed="rId2"/>
          <a:stretch>
            <a:fillRect/>
          </a:stretch>
        </p:blipFill>
        <p:spPr>
          <a:xfrm>
            <a:off x="255538" y="1433183"/>
            <a:ext cx="8632924" cy="4373728"/>
          </a:xfrm>
          <a:prstGeom prst="rect">
            <a:avLst/>
          </a:prstGeom>
        </p:spPr>
      </p:pic>
    </p:spTree>
    <p:extLst>
      <p:ext uri="{BB962C8B-B14F-4D97-AF65-F5344CB8AC3E}">
        <p14:creationId xmlns:p14="http://schemas.microsoft.com/office/powerpoint/2010/main" val="41296714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6D378-EA02-EE38-6644-EBE04A5AD08B}"/>
              </a:ext>
            </a:extLst>
          </p:cNvPr>
          <p:cNvSpPr>
            <a:spLocks noGrp="1"/>
          </p:cNvSpPr>
          <p:nvPr>
            <p:ph type="title"/>
          </p:nvPr>
        </p:nvSpPr>
        <p:spPr/>
        <p:txBody>
          <a:bodyPr>
            <a:normAutofit fontScale="90000"/>
          </a:bodyPr>
          <a:lstStyle/>
          <a:p>
            <a:r>
              <a:rPr lang="en-US" dirty="0"/>
              <a:t>Inference Pipeline</a:t>
            </a:r>
          </a:p>
        </p:txBody>
      </p:sp>
      <p:sp>
        <p:nvSpPr>
          <p:cNvPr id="4" name="Text Placeholder 3">
            <a:extLst>
              <a:ext uri="{FF2B5EF4-FFF2-40B4-BE49-F238E27FC236}">
                <a16:creationId xmlns:a16="http://schemas.microsoft.com/office/drawing/2014/main" id="{16598428-83A2-28A5-5EC5-CDFE6C42EE41}"/>
              </a:ext>
            </a:extLst>
          </p:cNvPr>
          <p:cNvSpPr>
            <a:spLocks noGrp="1"/>
          </p:cNvSpPr>
          <p:nvPr>
            <p:ph type="body" sz="quarter" idx="13"/>
          </p:nvPr>
        </p:nvSpPr>
        <p:spPr/>
        <p:txBody>
          <a:bodyPr/>
          <a:lstStyle/>
          <a:p>
            <a:r>
              <a:rPr lang="en-US" dirty="0"/>
              <a:t>Cloud storage - buckets</a:t>
            </a:r>
          </a:p>
        </p:txBody>
      </p:sp>
      <p:pic>
        <p:nvPicPr>
          <p:cNvPr id="5" name="Picture 4">
            <a:extLst>
              <a:ext uri="{FF2B5EF4-FFF2-40B4-BE49-F238E27FC236}">
                <a16:creationId xmlns:a16="http://schemas.microsoft.com/office/drawing/2014/main" id="{D74EC40B-3F6E-AADA-C2BE-561BE3CACE8C}"/>
              </a:ext>
            </a:extLst>
          </p:cNvPr>
          <p:cNvPicPr>
            <a:picLocks noChangeAspect="1"/>
          </p:cNvPicPr>
          <p:nvPr/>
        </p:nvPicPr>
        <p:blipFill>
          <a:blip r:embed="rId2"/>
          <a:stretch>
            <a:fillRect/>
          </a:stretch>
        </p:blipFill>
        <p:spPr>
          <a:xfrm>
            <a:off x="339634" y="1748131"/>
            <a:ext cx="8604083" cy="2048805"/>
          </a:xfrm>
          <a:prstGeom prst="rect">
            <a:avLst/>
          </a:prstGeom>
        </p:spPr>
      </p:pic>
      <p:sp>
        <p:nvSpPr>
          <p:cNvPr id="7" name="TextBox 6">
            <a:extLst>
              <a:ext uri="{FF2B5EF4-FFF2-40B4-BE49-F238E27FC236}">
                <a16:creationId xmlns:a16="http://schemas.microsoft.com/office/drawing/2014/main" id="{F8FB2B6F-2B38-601C-A83B-5F746E9900FE}"/>
              </a:ext>
            </a:extLst>
          </p:cNvPr>
          <p:cNvSpPr txBox="1"/>
          <p:nvPr/>
        </p:nvSpPr>
        <p:spPr>
          <a:xfrm>
            <a:off x="2059577" y="3901330"/>
            <a:ext cx="2830286" cy="461665"/>
          </a:xfrm>
          <a:prstGeom prst="rect">
            <a:avLst/>
          </a:prstGeom>
          <a:noFill/>
        </p:spPr>
        <p:txBody>
          <a:bodyPr wrap="square" rtlCol="0">
            <a:spAutoFit/>
          </a:bodyPr>
          <a:lstStyle/>
          <a:p>
            <a:r>
              <a:rPr lang="en-US" sz="1200" dirty="0"/>
              <a:t>Predictions are stored in GCS bucket with the name predictions.csv</a:t>
            </a:r>
          </a:p>
        </p:txBody>
      </p:sp>
      <p:sp>
        <p:nvSpPr>
          <p:cNvPr id="8" name="Oval 7">
            <a:extLst>
              <a:ext uri="{FF2B5EF4-FFF2-40B4-BE49-F238E27FC236}">
                <a16:creationId xmlns:a16="http://schemas.microsoft.com/office/drawing/2014/main" id="{60832E8D-CFBB-B4AE-A700-6C2239F76D46}"/>
              </a:ext>
            </a:extLst>
          </p:cNvPr>
          <p:cNvSpPr/>
          <p:nvPr/>
        </p:nvSpPr>
        <p:spPr>
          <a:xfrm>
            <a:off x="2838994" y="3553097"/>
            <a:ext cx="635726" cy="148046"/>
          </a:xfrm>
          <a:prstGeom prst="ellipse">
            <a:avLst/>
          </a:prstGeom>
          <a:no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09749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6D378-EA02-EE38-6644-EBE04A5AD08B}"/>
              </a:ext>
            </a:extLst>
          </p:cNvPr>
          <p:cNvSpPr>
            <a:spLocks noGrp="1"/>
          </p:cNvSpPr>
          <p:nvPr>
            <p:ph type="title"/>
          </p:nvPr>
        </p:nvSpPr>
        <p:spPr/>
        <p:txBody>
          <a:bodyPr>
            <a:normAutofit fontScale="90000"/>
          </a:bodyPr>
          <a:lstStyle/>
          <a:p>
            <a:r>
              <a:rPr lang="en-US" dirty="0"/>
              <a:t>Inference Pipeline</a:t>
            </a:r>
          </a:p>
        </p:txBody>
      </p:sp>
      <p:sp>
        <p:nvSpPr>
          <p:cNvPr id="4" name="Text Placeholder 3">
            <a:extLst>
              <a:ext uri="{FF2B5EF4-FFF2-40B4-BE49-F238E27FC236}">
                <a16:creationId xmlns:a16="http://schemas.microsoft.com/office/drawing/2014/main" id="{16598428-83A2-28A5-5EC5-CDFE6C42EE41}"/>
              </a:ext>
            </a:extLst>
          </p:cNvPr>
          <p:cNvSpPr>
            <a:spLocks noGrp="1"/>
          </p:cNvSpPr>
          <p:nvPr>
            <p:ph type="body" sz="quarter" idx="13"/>
          </p:nvPr>
        </p:nvSpPr>
        <p:spPr/>
        <p:txBody>
          <a:bodyPr/>
          <a:lstStyle/>
          <a:p>
            <a:r>
              <a:rPr lang="en-US" dirty="0"/>
              <a:t>Screenshot of Predictions CSV</a:t>
            </a:r>
          </a:p>
        </p:txBody>
      </p:sp>
      <p:pic>
        <p:nvPicPr>
          <p:cNvPr id="6" name="Picture 5">
            <a:extLst>
              <a:ext uri="{FF2B5EF4-FFF2-40B4-BE49-F238E27FC236}">
                <a16:creationId xmlns:a16="http://schemas.microsoft.com/office/drawing/2014/main" id="{A19622D2-BFB8-AA1B-2439-B49517CB674A}"/>
              </a:ext>
            </a:extLst>
          </p:cNvPr>
          <p:cNvPicPr>
            <a:picLocks noChangeAspect="1"/>
          </p:cNvPicPr>
          <p:nvPr/>
        </p:nvPicPr>
        <p:blipFill>
          <a:blip r:embed="rId2"/>
          <a:stretch>
            <a:fillRect/>
          </a:stretch>
        </p:blipFill>
        <p:spPr>
          <a:xfrm>
            <a:off x="807173" y="1270075"/>
            <a:ext cx="1700896" cy="5386172"/>
          </a:xfrm>
          <a:prstGeom prst="rect">
            <a:avLst/>
          </a:prstGeom>
        </p:spPr>
      </p:pic>
      <p:sp>
        <p:nvSpPr>
          <p:cNvPr id="7" name="TextBox 6">
            <a:extLst>
              <a:ext uri="{FF2B5EF4-FFF2-40B4-BE49-F238E27FC236}">
                <a16:creationId xmlns:a16="http://schemas.microsoft.com/office/drawing/2014/main" id="{C690364C-B2E6-E822-5AC5-702572D63390}"/>
              </a:ext>
            </a:extLst>
          </p:cNvPr>
          <p:cNvSpPr txBox="1"/>
          <p:nvPr/>
        </p:nvSpPr>
        <p:spPr>
          <a:xfrm>
            <a:off x="3971109" y="2177143"/>
            <a:ext cx="3361508" cy="646331"/>
          </a:xfrm>
          <a:prstGeom prst="rect">
            <a:avLst/>
          </a:prstGeom>
          <a:noFill/>
        </p:spPr>
        <p:txBody>
          <a:bodyPr wrap="square" rtlCol="0">
            <a:spAutoFit/>
          </a:bodyPr>
          <a:lstStyle/>
          <a:p>
            <a:r>
              <a:rPr lang="en-US" sz="1200" dirty="0"/>
              <a:t>Predictions.csv is downloaded from the GCS bucket where all predictions was stored in csv format</a:t>
            </a:r>
          </a:p>
        </p:txBody>
      </p:sp>
    </p:spTree>
    <p:extLst>
      <p:ext uri="{BB962C8B-B14F-4D97-AF65-F5344CB8AC3E}">
        <p14:creationId xmlns:p14="http://schemas.microsoft.com/office/powerpoint/2010/main" val="8352599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52FEB-548B-2A0E-ED37-AAC863805048}"/>
              </a:ext>
            </a:extLst>
          </p:cNvPr>
          <p:cNvSpPr>
            <a:spLocks noGrp="1"/>
          </p:cNvSpPr>
          <p:nvPr>
            <p:ph type="title"/>
          </p:nvPr>
        </p:nvSpPr>
        <p:spPr/>
        <p:txBody>
          <a:bodyPr>
            <a:normAutofit fontScale="90000"/>
          </a:bodyPr>
          <a:lstStyle/>
          <a:p>
            <a:r>
              <a:rPr lang="en-US" dirty="0"/>
              <a:t>Summary Discussion</a:t>
            </a:r>
          </a:p>
        </p:txBody>
      </p:sp>
      <p:sp>
        <p:nvSpPr>
          <p:cNvPr id="3" name="Text Placeholder 2">
            <a:extLst>
              <a:ext uri="{FF2B5EF4-FFF2-40B4-BE49-F238E27FC236}">
                <a16:creationId xmlns:a16="http://schemas.microsoft.com/office/drawing/2014/main" id="{C769BE52-E41D-DA09-5DB4-7BFD2C8F6828}"/>
              </a:ext>
            </a:extLst>
          </p:cNvPr>
          <p:cNvSpPr>
            <a:spLocks noGrp="1"/>
          </p:cNvSpPr>
          <p:nvPr>
            <p:ph type="body" sz="quarter" idx="12"/>
          </p:nvPr>
        </p:nvSpPr>
        <p:spPr/>
        <p:txBody>
          <a:bodyPr/>
          <a:lstStyle/>
          <a:p>
            <a:r>
              <a:rPr lang="en-US" dirty="0"/>
              <a:t>Feature engineering decisions that improved the model</a:t>
            </a:r>
          </a:p>
          <a:p>
            <a:pPr lvl="1"/>
            <a:r>
              <a:rPr lang="en-US" dirty="0"/>
              <a:t>Handling outliers using Winsorization.</a:t>
            </a:r>
          </a:p>
          <a:p>
            <a:pPr lvl="1"/>
            <a:r>
              <a:rPr lang="en-US" dirty="0"/>
              <a:t>Replacing missing values using median.</a:t>
            </a:r>
          </a:p>
          <a:p>
            <a:pPr lvl="1"/>
            <a:r>
              <a:rPr lang="en-US" dirty="0"/>
              <a:t>Dropping highly correlated and strong skewed feature reduced over fitting.</a:t>
            </a:r>
          </a:p>
          <a:p>
            <a:pPr lvl="1"/>
            <a:r>
              <a:rPr lang="en-US" dirty="0"/>
              <a:t>Performing SMOTE on training data helped with data imbalance.</a:t>
            </a:r>
          </a:p>
          <a:p>
            <a:r>
              <a:rPr lang="en-US" dirty="0"/>
              <a:t>The Random Forest model appears to be a moderate fit for this dataset</a:t>
            </a:r>
          </a:p>
          <a:p>
            <a:pPr lvl="1"/>
            <a:r>
              <a:rPr lang="en-US" dirty="0"/>
              <a:t>Considering ensemble models like </a:t>
            </a:r>
            <a:r>
              <a:rPr lang="en-US" dirty="0" err="1"/>
              <a:t>XGBoost</a:t>
            </a:r>
            <a:r>
              <a:rPr lang="en-US" dirty="0"/>
              <a:t>, Voting would help to improve generalization and robustness by leveraging the strengths of different models.</a:t>
            </a:r>
          </a:p>
        </p:txBody>
      </p:sp>
    </p:spTree>
    <p:extLst>
      <p:ext uri="{BB962C8B-B14F-4D97-AF65-F5344CB8AC3E}">
        <p14:creationId xmlns:p14="http://schemas.microsoft.com/office/powerpoint/2010/main" val="3042500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9BF72-7B61-6EF9-C7D3-719FBE5CD73A}"/>
              </a:ext>
            </a:extLst>
          </p:cNvPr>
          <p:cNvSpPr>
            <a:spLocks noGrp="1"/>
          </p:cNvSpPr>
          <p:nvPr>
            <p:ph type="title"/>
          </p:nvPr>
        </p:nvSpPr>
        <p:spPr/>
        <p:txBody>
          <a:bodyPr>
            <a:normAutofit fontScale="90000"/>
          </a:bodyPr>
          <a:lstStyle/>
          <a:p>
            <a:r>
              <a:rPr lang="en-US" dirty="0"/>
              <a:t>Dataset Summary</a:t>
            </a:r>
          </a:p>
        </p:txBody>
      </p:sp>
      <p:sp>
        <p:nvSpPr>
          <p:cNvPr id="5" name="Text Placeholder 4">
            <a:extLst>
              <a:ext uri="{FF2B5EF4-FFF2-40B4-BE49-F238E27FC236}">
                <a16:creationId xmlns:a16="http://schemas.microsoft.com/office/drawing/2014/main" id="{B0C86E6B-431F-C746-2973-F45716A7E63A}"/>
              </a:ext>
            </a:extLst>
          </p:cNvPr>
          <p:cNvSpPr>
            <a:spLocks noGrp="1"/>
          </p:cNvSpPr>
          <p:nvPr>
            <p:ph type="body" sz="quarter" idx="13"/>
          </p:nvPr>
        </p:nvSpPr>
        <p:spPr/>
        <p:txBody>
          <a:bodyPr/>
          <a:lstStyle/>
          <a:p>
            <a:r>
              <a:rPr lang="en-US" dirty="0"/>
              <a:t>Demographic Variables</a:t>
            </a:r>
          </a:p>
        </p:txBody>
      </p:sp>
      <p:sp>
        <p:nvSpPr>
          <p:cNvPr id="8" name="Text Placeholder 2">
            <a:extLst>
              <a:ext uri="{FF2B5EF4-FFF2-40B4-BE49-F238E27FC236}">
                <a16:creationId xmlns:a16="http://schemas.microsoft.com/office/drawing/2014/main" id="{B13A066F-D918-8E93-998E-5951BAFE6375}"/>
              </a:ext>
            </a:extLst>
          </p:cNvPr>
          <p:cNvSpPr>
            <a:spLocks noGrp="1"/>
          </p:cNvSpPr>
          <p:nvPr>
            <p:ph type="body" sz="quarter" idx="12"/>
          </p:nvPr>
        </p:nvSpPr>
        <p:spPr>
          <a:xfrm>
            <a:off x="353974" y="1239152"/>
            <a:ext cx="8229600" cy="761664"/>
          </a:xfrm>
        </p:spPr>
        <p:txBody>
          <a:bodyPr/>
          <a:lstStyle/>
          <a:p>
            <a:pPr marL="0" indent="0">
              <a:buNone/>
            </a:pPr>
            <a:r>
              <a:rPr lang="en-US" dirty="0"/>
              <a:t>Demographic variables describe the profile of each participant in terms of age, gender, education and income</a:t>
            </a:r>
          </a:p>
        </p:txBody>
      </p:sp>
      <p:graphicFrame>
        <p:nvGraphicFramePr>
          <p:cNvPr id="9" name="Table 6">
            <a:extLst>
              <a:ext uri="{FF2B5EF4-FFF2-40B4-BE49-F238E27FC236}">
                <a16:creationId xmlns:a16="http://schemas.microsoft.com/office/drawing/2014/main" id="{989ACBBC-5696-7F12-AB9D-82192EA6D59F}"/>
              </a:ext>
            </a:extLst>
          </p:cNvPr>
          <p:cNvGraphicFramePr>
            <a:graphicFrameLocks noGrp="1"/>
          </p:cNvGraphicFramePr>
          <p:nvPr>
            <p:extLst>
              <p:ext uri="{D42A27DB-BD31-4B8C-83A1-F6EECF244321}">
                <p14:modId xmlns:p14="http://schemas.microsoft.com/office/powerpoint/2010/main" val="3938762792"/>
              </p:ext>
            </p:extLst>
          </p:nvPr>
        </p:nvGraphicFramePr>
        <p:xfrm>
          <a:off x="869950" y="2607264"/>
          <a:ext cx="7404099" cy="1914344"/>
        </p:xfrm>
        <a:graphic>
          <a:graphicData uri="http://schemas.openxmlformats.org/drawingml/2006/table">
            <a:tbl>
              <a:tblPr firstRow="1" bandRow="1">
                <a:tableStyleId>{073A0DAA-6AF3-43AB-8588-CEC1D06C72B9}</a:tableStyleId>
              </a:tblPr>
              <a:tblGrid>
                <a:gridCol w="1429630">
                  <a:extLst>
                    <a:ext uri="{9D8B030D-6E8A-4147-A177-3AD203B41FA5}">
                      <a16:colId xmlns:a16="http://schemas.microsoft.com/office/drawing/2014/main" val="3837033262"/>
                    </a:ext>
                  </a:extLst>
                </a:gridCol>
                <a:gridCol w="1928388">
                  <a:extLst>
                    <a:ext uri="{9D8B030D-6E8A-4147-A177-3AD203B41FA5}">
                      <a16:colId xmlns:a16="http://schemas.microsoft.com/office/drawing/2014/main" val="3246042879"/>
                    </a:ext>
                  </a:extLst>
                </a:gridCol>
                <a:gridCol w="4046081">
                  <a:extLst>
                    <a:ext uri="{9D8B030D-6E8A-4147-A177-3AD203B41FA5}">
                      <a16:colId xmlns:a16="http://schemas.microsoft.com/office/drawing/2014/main" val="2217410813"/>
                    </a:ext>
                  </a:extLst>
                </a:gridCol>
              </a:tblGrid>
              <a:tr h="254667">
                <a:tc>
                  <a:txBody>
                    <a:bodyPr/>
                    <a:lstStyle/>
                    <a:p>
                      <a:r>
                        <a:rPr lang="en-US" sz="1400" dirty="0">
                          <a:latin typeface="Helvetica Light"/>
                        </a:rPr>
                        <a:t>Name</a:t>
                      </a:r>
                    </a:p>
                  </a:txBody>
                  <a:tcPr marL="68580" marR="68580" marT="34290" marB="34290"/>
                </a:tc>
                <a:tc>
                  <a:txBody>
                    <a:bodyPr/>
                    <a:lstStyle/>
                    <a:p>
                      <a:r>
                        <a:rPr lang="en-US" sz="1400" dirty="0">
                          <a:latin typeface="Helvetica Light"/>
                        </a:rPr>
                        <a:t>Label</a:t>
                      </a:r>
                    </a:p>
                  </a:txBody>
                  <a:tcPr marL="68580" marR="68580" marT="34290" marB="34290"/>
                </a:tc>
                <a:tc>
                  <a:txBody>
                    <a:bodyPr/>
                    <a:lstStyle/>
                    <a:p>
                      <a:r>
                        <a:rPr lang="en-US" sz="1400" dirty="0">
                          <a:latin typeface="Helvetica Light"/>
                        </a:rPr>
                        <a:t>Description</a:t>
                      </a:r>
                    </a:p>
                  </a:txBody>
                  <a:tcPr marL="68580" marR="68580" marT="34290" marB="34290"/>
                </a:tc>
                <a:extLst>
                  <a:ext uri="{0D108BD9-81ED-4DB2-BD59-A6C34878D82A}">
                    <a16:rowId xmlns:a16="http://schemas.microsoft.com/office/drawing/2014/main" val="4236169628"/>
                  </a:ext>
                </a:extLst>
              </a:tr>
              <a:tr h="331316">
                <a:tc>
                  <a:txBody>
                    <a:bodyPr/>
                    <a:lstStyle/>
                    <a:p>
                      <a:r>
                        <a:rPr lang="en-US" sz="1100" dirty="0">
                          <a:latin typeface="Helvetica Light"/>
                        </a:rPr>
                        <a:t>age</a:t>
                      </a:r>
                    </a:p>
                  </a:txBody>
                  <a:tcPr marL="68580" marR="68580" marT="34290" marB="34290"/>
                </a:tc>
                <a:tc>
                  <a:txBody>
                    <a:bodyPr/>
                    <a:lstStyle/>
                    <a:p>
                      <a:r>
                        <a:rPr lang="en-US" sz="1100" dirty="0">
                          <a:latin typeface="Helvetica Light"/>
                        </a:rPr>
                        <a:t>Age</a:t>
                      </a:r>
                    </a:p>
                  </a:txBody>
                  <a:tcPr marL="68580" marR="68580" marT="34290" marB="34290"/>
                </a:tc>
                <a:tc>
                  <a:txBody>
                    <a:bodyPr/>
                    <a:lstStyle/>
                    <a:p>
                      <a:pPr marL="0" algn="l" defTabSz="457200" rtl="0" eaLnBrk="1" latinLnBrk="0" hangingPunct="1"/>
                      <a:r>
                        <a:rPr lang="en-US" sz="1100" kern="1200" dirty="0">
                          <a:solidFill>
                            <a:schemeClr val="dk1"/>
                          </a:solidFill>
                          <a:latin typeface="Helvetica Light"/>
                          <a:ea typeface="+mn-ea"/>
                          <a:cs typeface="+mn-cs"/>
                        </a:rPr>
                        <a:t>age of the participant at the time of examination</a:t>
                      </a:r>
                    </a:p>
                  </a:txBody>
                  <a:tcPr marL="68580" marR="68580" marT="34290" marB="34290"/>
                </a:tc>
                <a:extLst>
                  <a:ext uri="{0D108BD9-81ED-4DB2-BD59-A6C34878D82A}">
                    <a16:rowId xmlns:a16="http://schemas.microsoft.com/office/drawing/2014/main" val="1051110039"/>
                  </a:ext>
                </a:extLst>
              </a:tr>
              <a:tr h="364794">
                <a:tc>
                  <a:txBody>
                    <a:bodyPr/>
                    <a:lstStyle/>
                    <a:p>
                      <a:r>
                        <a:rPr lang="en-US" sz="1100" dirty="0">
                          <a:latin typeface="Helvetica Light"/>
                        </a:rPr>
                        <a:t>male</a:t>
                      </a:r>
                    </a:p>
                  </a:txBody>
                  <a:tcPr marL="68580" marR="68580" marT="34290" marB="34290"/>
                </a:tc>
                <a:tc>
                  <a:txBody>
                    <a:bodyPr/>
                    <a:lstStyle/>
                    <a:p>
                      <a:r>
                        <a:rPr lang="en-US" sz="1100" dirty="0">
                          <a:latin typeface="Helvetica Light"/>
                        </a:rPr>
                        <a:t>Gender</a:t>
                      </a:r>
                    </a:p>
                  </a:txBody>
                  <a:tcPr marL="68580" marR="68580" marT="34290" marB="34290"/>
                </a:tc>
                <a:tc>
                  <a:txBody>
                    <a:bodyPr/>
                    <a:lstStyle/>
                    <a:p>
                      <a:pPr marL="0" algn="l" defTabSz="457200" rtl="0" eaLnBrk="1" latinLnBrk="0" hangingPunct="1"/>
                      <a:r>
                        <a:rPr lang="en-US" sz="1100" kern="1200" dirty="0">
                          <a:solidFill>
                            <a:schemeClr val="dk1"/>
                          </a:solidFill>
                          <a:latin typeface="Helvetica Light"/>
                          <a:ea typeface="+mn-ea"/>
                          <a:cs typeface="+mn-cs"/>
                        </a:rPr>
                        <a:t>gender of the participant (male =1, female = 0)</a:t>
                      </a:r>
                    </a:p>
                  </a:txBody>
                  <a:tcPr marL="68580" marR="68580" marT="34290" marB="34290"/>
                </a:tc>
                <a:extLst>
                  <a:ext uri="{0D108BD9-81ED-4DB2-BD59-A6C34878D82A}">
                    <a16:rowId xmlns:a16="http://schemas.microsoft.com/office/drawing/2014/main" val="1655736864"/>
                  </a:ext>
                </a:extLst>
              </a:tr>
              <a:tr h="364794">
                <a:tc>
                  <a:txBody>
                    <a:bodyPr/>
                    <a:lstStyle/>
                    <a:p>
                      <a:r>
                        <a:rPr lang="en-US" sz="1100" dirty="0">
                          <a:latin typeface="Helvetica Light"/>
                        </a:rPr>
                        <a:t>education</a:t>
                      </a:r>
                    </a:p>
                  </a:txBody>
                  <a:tcPr marL="68580" marR="68580" marT="34290" marB="34290"/>
                </a:tc>
                <a:tc>
                  <a:txBody>
                    <a:bodyPr/>
                    <a:lstStyle/>
                    <a:p>
                      <a:r>
                        <a:rPr lang="en-US" sz="1100" dirty="0">
                          <a:latin typeface="Helvetica Light"/>
                        </a:rPr>
                        <a:t>Education</a:t>
                      </a:r>
                    </a:p>
                  </a:txBody>
                  <a:tcPr marL="68580" marR="68580"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Helvetica Light"/>
                          <a:ea typeface="+mn-ea"/>
                          <a:cs typeface="+mn-cs"/>
                        </a:rPr>
                        <a:t>Educational level of the participant (1 = less than high school, 2 = completed high school or equivalent, 3 = some college, 4= completed college or higher)</a:t>
                      </a:r>
                    </a:p>
                  </a:txBody>
                  <a:tcPr marL="68580" marR="68580" marT="34290" marB="34290"/>
                </a:tc>
                <a:extLst>
                  <a:ext uri="{0D108BD9-81ED-4DB2-BD59-A6C34878D82A}">
                    <a16:rowId xmlns:a16="http://schemas.microsoft.com/office/drawing/2014/main" val="2014393263"/>
                  </a:ext>
                </a:extLst>
              </a:tr>
              <a:tr h="364794">
                <a:tc>
                  <a:txBody>
                    <a:bodyPr/>
                    <a:lstStyle/>
                    <a:p>
                      <a:r>
                        <a:rPr lang="en-US" sz="1100" dirty="0">
                          <a:latin typeface="Helvetica Light"/>
                        </a:rPr>
                        <a:t>income</a:t>
                      </a:r>
                    </a:p>
                  </a:txBody>
                  <a:tcPr marL="68580" marR="68580" marT="34290" marB="34290"/>
                </a:tc>
                <a:tc>
                  <a:txBody>
                    <a:bodyPr/>
                    <a:lstStyle/>
                    <a:p>
                      <a:r>
                        <a:rPr lang="en-US" sz="1100" dirty="0">
                          <a:latin typeface="Helvetica Light"/>
                        </a:rPr>
                        <a:t>Income</a:t>
                      </a:r>
                    </a:p>
                  </a:txBody>
                  <a:tcPr marL="68580" marR="68580"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Helvetica Light"/>
                          <a:ea typeface="+mn-ea"/>
                          <a:cs typeface="+mn-cs"/>
                        </a:rPr>
                        <a:t>Income of the participant</a:t>
                      </a:r>
                    </a:p>
                  </a:txBody>
                  <a:tcPr marL="68580" marR="68580" marT="34290" marB="34290"/>
                </a:tc>
                <a:extLst>
                  <a:ext uri="{0D108BD9-81ED-4DB2-BD59-A6C34878D82A}">
                    <a16:rowId xmlns:a16="http://schemas.microsoft.com/office/drawing/2014/main" val="1692231566"/>
                  </a:ext>
                </a:extLst>
              </a:tr>
            </a:tbl>
          </a:graphicData>
        </a:graphic>
      </p:graphicFrame>
    </p:spTree>
    <p:extLst>
      <p:ext uri="{BB962C8B-B14F-4D97-AF65-F5344CB8AC3E}">
        <p14:creationId xmlns:p14="http://schemas.microsoft.com/office/powerpoint/2010/main" val="1110315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9BF72-7B61-6EF9-C7D3-719FBE5CD73A}"/>
              </a:ext>
            </a:extLst>
          </p:cNvPr>
          <p:cNvSpPr>
            <a:spLocks noGrp="1"/>
          </p:cNvSpPr>
          <p:nvPr>
            <p:ph type="title"/>
          </p:nvPr>
        </p:nvSpPr>
        <p:spPr/>
        <p:txBody>
          <a:bodyPr>
            <a:normAutofit fontScale="90000"/>
          </a:bodyPr>
          <a:lstStyle/>
          <a:p>
            <a:r>
              <a:rPr lang="en-US" dirty="0"/>
              <a:t>Dataset Summary</a:t>
            </a:r>
          </a:p>
        </p:txBody>
      </p:sp>
      <p:sp>
        <p:nvSpPr>
          <p:cNvPr id="5" name="Text Placeholder 4">
            <a:extLst>
              <a:ext uri="{FF2B5EF4-FFF2-40B4-BE49-F238E27FC236}">
                <a16:creationId xmlns:a16="http://schemas.microsoft.com/office/drawing/2014/main" id="{B0C86E6B-431F-C746-2973-F45716A7E63A}"/>
              </a:ext>
            </a:extLst>
          </p:cNvPr>
          <p:cNvSpPr>
            <a:spLocks noGrp="1"/>
          </p:cNvSpPr>
          <p:nvPr>
            <p:ph type="body" sz="quarter" idx="13"/>
          </p:nvPr>
        </p:nvSpPr>
        <p:spPr/>
        <p:txBody>
          <a:bodyPr/>
          <a:lstStyle/>
          <a:p>
            <a:r>
              <a:rPr lang="en-US" dirty="0"/>
              <a:t>Categorical Variables</a:t>
            </a:r>
          </a:p>
        </p:txBody>
      </p:sp>
      <p:sp>
        <p:nvSpPr>
          <p:cNvPr id="8" name="Text Placeholder 2">
            <a:extLst>
              <a:ext uri="{FF2B5EF4-FFF2-40B4-BE49-F238E27FC236}">
                <a16:creationId xmlns:a16="http://schemas.microsoft.com/office/drawing/2014/main" id="{B13A066F-D918-8E93-998E-5951BAFE6375}"/>
              </a:ext>
            </a:extLst>
          </p:cNvPr>
          <p:cNvSpPr>
            <a:spLocks noGrp="1"/>
          </p:cNvSpPr>
          <p:nvPr>
            <p:ph type="body" sz="quarter" idx="12"/>
          </p:nvPr>
        </p:nvSpPr>
        <p:spPr>
          <a:xfrm>
            <a:off x="353974" y="1239152"/>
            <a:ext cx="8229600" cy="761664"/>
          </a:xfrm>
        </p:spPr>
        <p:txBody>
          <a:bodyPr/>
          <a:lstStyle/>
          <a:p>
            <a:pPr marL="0" indent="0">
              <a:buNone/>
            </a:pPr>
            <a:r>
              <a:rPr lang="en-US" dirty="0"/>
              <a:t>Categorical variables related to the participant’s co-morbidities</a:t>
            </a:r>
            <a:endParaRPr lang="en-US" sz="2000" dirty="0"/>
          </a:p>
          <a:p>
            <a:pPr marL="0" indent="0">
              <a:buNone/>
            </a:pPr>
            <a:endParaRPr lang="en-US" dirty="0"/>
          </a:p>
        </p:txBody>
      </p:sp>
      <p:graphicFrame>
        <p:nvGraphicFramePr>
          <p:cNvPr id="2" name="Table 6">
            <a:extLst>
              <a:ext uri="{FF2B5EF4-FFF2-40B4-BE49-F238E27FC236}">
                <a16:creationId xmlns:a16="http://schemas.microsoft.com/office/drawing/2014/main" id="{2B8251C7-80DC-73EC-ED38-BED907020FC3}"/>
              </a:ext>
            </a:extLst>
          </p:cNvPr>
          <p:cNvGraphicFramePr>
            <a:graphicFrameLocks noGrp="1"/>
          </p:cNvGraphicFramePr>
          <p:nvPr>
            <p:extLst>
              <p:ext uri="{D42A27DB-BD31-4B8C-83A1-F6EECF244321}">
                <p14:modId xmlns:p14="http://schemas.microsoft.com/office/powerpoint/2010/main" val="2174520037"/>
              </p:ext>
            </p:extLst>
          </p:nvPr>
        </p:nvGraphicFramePr>
        <p:xfrm>
          <a:off x="809897" y="1975235"/>
          <a:ext cx="6671801" cy="1901189"/>
        </p:xfrm>
        <a:graphic>
          <a:graphicData uri="http://schemas.openxmlformats.org/drawingml/2006/table">
            <a:tbl>
              <a:tblPr firstRow="1" bandRow="1">
                <a:tableStyleId>{073A0DAA-6AF3-43AB-8588-CEC1D06C72B9}</a:tableStyleId>
              </a:tblPr>
              <a:tblGrid>
                <a:gridCol w="1103011">
                  <a:extLst>
                    <a:ext uri="{9D8B030D-6E8A-4147-A177-3AD203B41FA5}">
                      <a16:colId xmlns:a16="http://schemas.microsoft.com/office/drawing/2014/main" val="3837033262"/>
                    </a:ext>
                  </a:extLst>
                </a:gridCol>
                <a:gridCol w="1408200">
                  <a:extLst>
                    <a:ext uri="{9D8B030D-6E8A-4147-A177-3AD203B41FA5}">
                      <a16:colId xmlns:a16="http://schemas.microsoft.com/office/drawing/2014/main" val="3246042879"/>
                    </a:ext>
                  </a:extLst>
                </a:gridCol>
                <a:gridCol w="4160590">
                  <a:extLst>
                    <a:ext uri="{9D8B030D-6E8A-4147-A177-3AD203B41FA5}">
                      <a16:colId xmlns:a16="http://schemas.microsoft.com/office/drawing/2014/main" val="2217410813"/>
                    </a:ext>
                  </a:extLst>
                </a:gridCol>
              </a:tblGrid>
              <a:tr h="278130">
                <a:tc>
                  <a:txBody>
                    <a:bodyPr/>
                    <a:lstStyle/>
                    <a:p>
                      <a:r>
                        <a:rPr lang="en-US" sz="1400" dirty="0">
                          <a:latin typeface="Helvetica Light"/>
                        </a:rPr>
                        <a:t>Name</a:t>
                      </a:r>
                    </a:p>
                  </a:txBody>
                  <a:tcPr marL="68580" marR="68580" marT="34290" marB="34290"/>
                </a:tc>
                <a:tc>
                  <a:txBody>
                    <a:bodyPr/>
                    <a:lstStyle/>
                    <a:p>
                      <a:r>
                        <a:rPr lang="en-US" sz="1400" dirty="0">
                          <a:latin typeface="Helvetica Light"/>
                        </a:rPr>
                        <a:t>Label</a:t>
                      </a:r>
                    </a:p>
                  </a:txBody>
                  <a:tcPr marL="68580" marR="68580" marT="34290" marB="34290"/>
                </a:tc>
                <a:tc>
                  <a:txBody>
                    <a:bodyPr/>
                    <a:lstStyle/>
                    <a:p>
                      <a:r>
                        <a:rPr lang="en-US" sz="1400" dirty="0">
                          <a:latin typeface="Helvetica Light"/>
                        </a:rPr>
                        <a:t>Description</a:t>
                      </a:r>
                    </a:p>
                  </a:txBody>
                  <a:tcPr marL="68580" marR="68580" marT="34290" marB="34290"/>
                </a:tc>
                <a:extLst>
                  <a:ext uri="{0D108BD9-81ED-4DB2-BD59-A6C34878D82A}">
                    <a16:rowId xmlns:a16="http://schemas.microsoft.com/office/drawing/2014/main" val="4236169628"/>
                  </a:ext>
                </a:extLst>
              </a:tr>
              <a:tr h="300990">
                <a:tc>
                  <a:txBody>
                    <a:bodyPr/>
                    <a:lstStyle/>
                    <a:p>
                      <a:pPr marL="0" algn="l" defTabSz="457200" rtl="0" eaLnBrk="1" latinLnBrk="0" hangingPunct="1"/>
                      <a:r>
                        <a:rPr lang="en-US" sz="1100" kern="1200" dirty="0" err="1">
                          <a:solidFill>
                            <a:schemeClr val="dk1"/>
                          </a:solidFill>
                          <a:latin typeface="Helvetica Light"/>
                          <a:ea typeface="+mn-ea"/>
                          <a:cs typeface="+mn-cs"/>
                        </a:rPr>
                        <a:t>currentSmoker</a:t>
                      </a:r>
                      <a:endParaRPr lang="en-US" sz="1100" kern="1200" dirty="0">
                        <a:solidFill>
                          <a:schemeClr val="dk1"/>
                        </a:solidFill>
                        <a:latin typeface="Helvetica Light"/>
                        <a:ea typeface="+mn-ea"/>
                        <a:cs typeface="+mn-cs"/>
                      </a:endParaRPr>
                    </a:p>
                  </a:txBody>
                  <a:tcPr marL="68580" marR="68580" marT="34290" marB="34290"/>
                </a:tc>
                <a:tc>
                  <a:txBody>
                    <a:bodyPr/>
                    <a:lstStyle/>
                    <a:p>
                      <a:pPr marL="0" algn="l" defTabSz="457200" rtl="0" eaLnBrk="1" latinLnBrk="0" hangingPunct="1"/>
                      <a:r>
                        <a:rPr lang="en-US" sz="1100" kern="1200" dirty="0">
                          <a:solidFill>
                            <a:schemeClr val="dk1"/>
                          </a:solidFill>
                          <a:latin typeface="Helvetica Light"/>
                          <a:ea typeface="+mn-ea"/>
                          <a:cs typeface="+mn-cs"/>
                        </a:rPr>
                        <a:t>Current Smoker</a:t>
                      </a:r>
                    </a:p>
                  </a:txBody>
                  <a:tcPr marL="68580" marR="68580" marT="34290" marB="34290"/>
                </a:tc>
                <a:tc>
                  <a:txBody>
                    <a:bodyPr/>
                    <a:lstStyle/>
                    <a:p>
                      <a:pPr marL="0" algn="l" defTabSz="457200" rtl="0" eaLnBrk="1" latinLnBrk="0" hangingPunct="1"/>
                      <a:r>
                        <a:rPr lang="en-US" sz="1100" kern="1200" dirty="0">
                          <a:solidFill>
                            <a:schemeClr val="dk1"/>
                          </a:solidFill>
                          <a:latin typeface="Helvetica Light"/>
                          <a:ea typeface="+mn-ea"/>
                          <a:cs typeface="+mn-cs"/>
                        </a:rPr>
                        <a:t>whether the participant is currently a smoker (yes or no)</a:t>
                      </a:r>
                    </a:p>
                  </a:txBody>
                  <a:tcPr marL="68580" marR="68580" marT="34290" marB="34290"/>
                </a:tc>
                <a:extLst>
                  <a:ext uri="{0D108BD9-81ED-4DB2-BD59-A6C34878D82A}">
                    <a16:rowId xmlns:a16="http://schemas.microsoft.com/office/drawing/2014/main" val="1051110039"/>
                  </a:ext>
                </a:extLst>
              </a:tr>
              <a:tr h="40930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err="1">
                          <a:solidFill>
                            <a:schemeClr val="dk1"/>
                          </a:solidFill>
                          <a:latin typeface="Helvetica Light"/>
                          <a:ea typeface="+mn-ea"/>
                          <a:cs typeface="+mn-cs"/>
                        </a:rPr>
                        <a:t>BPMeds</a:t>
                      </a:r>
                      <a:endParaRPr lang="en-US" sz="1100" kern="1200" dirty="0">
                        <a:solidFill>
                          <a:schemeClr val="dk1"/>
                        </a:solidFill>
                        <a:latin typeface="Helvetica Light"/>
                        <a:ea typeface="+mn-ea"/>
                        <a:cs typeface="+mn-cs"/>
                      </a:endParaRPr>
                    </a:p>
                    <a:p>
                      <a:pPr marL="0" algn="l" defTabSz="457200" rtl="0" eaLnBrk="1" latinLnBrk="0" hangingPunct="1"/>
                      <a:endParaRPr lang="en-US" sz="1100" kern="1200" dirty="0">
                        <a:solidFill>
                          <a:schemeClr val="dk1"/>
                        </a:solidFill>
                        <a:latin typeface="Helvetica Light"/>
                        <a:ea typeface="+mn-ea"/>
                        <a:cs typeface="+mn-cs"/>
                      </a:endParaRPr>
                    </a:p>
                  </a:txBody>
                  <a:tcPr marL="68580" marR="68580"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Helvetica Light"/>
                          <a:ea typeface="+mn-ea"/>
                          <a:cs typeface="+mn-cs"/>
                        </a:rPr>
                        <a:t>BP Meds</a:t>
                      </a:r>
                    </a:p>
                    <a:p>
                      <a:pPr marL="0" algn="l" defTabSz="457200" rtl="0" eaLnBrk="1" latinLnBrk="0" hangingPunct="1"/>
                      <a:endParaRPr lang="en-US" sz="1100" kern="1200" dirty="0">
                        <a:solidFill>
                          <a:schemeClr val="dk1"/>
                        </a:solidFill>
                        <a:latin typeface="Helvetica Light"/>
                        <a:ea typeface="+mn-ea"/>
                        <a:cs typeface="+mn-cs"/>
                      </a:endParaRPr>
                    </a:p>
                  </a:txBody>
                  <a:tcPr marL="68580" marR="68580"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Helvetica Light"/>
                          <a:ea typeface="+mn-ea"/>
                          <a:cs typeface="+mn-cs"/>
                        </a:rPr>
                        <a:t>whether the participant is taking blood pressure medication (yes or no)</a:t>
                      </a:r>
                    </a:p>
                  </a:txBody>
                  <a:tcPr marL="68580" marR="68580" marT="34290" marB="34290"/>
                </a:tc>
                <a:extLst>
                  <a:ext uri="{0D108BD9-81ED-4DB2-BD59-A6C34878D82A}">
                    <a16:rowId xmlns:a16="http://schemas.microsoft.com/office/drawing/2014/main" val="1503816605"/>
                  </a:ext>
                </a:extLst>
              </a:tr>
              <a:tr h="25254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err="1">
                          <a:solidFill>
                            <a:schemeClr val="dk1"/>
                          </a:solidFill>
                          <a:latin typeface="Helvetica Light"/>
                          <a:ea typeface="+mn-ea"/>
                          <a:cs typeface="+mn-cs"/>
                        </a:rPr>
                        <a:t>prevalentStroke</a:t>
                      </a:r>
                      <a:endParaRPr lang="en-US" sz="1100" kern="1200" dirty="0">
                        <a:solidFill>
                          <a:schemeClr val="dk1"/>
                        </a:solidFill>
                        <a:latin typeface="Helvetica Light"/>
                        <a:ea typeface="+mn-ea"/>
                        <a:cs typeface="+mn-cs"/>
                      </a:endParaRPr>
                    </a:p>
                  </a:txBody>
                  <a:tcPr marL="68580" marR="68580"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Helvetica Light"/>
                          <a:ea typeface="+mn-ea"/>
                          <a:cs typeface="+mn-cs"/>
                        </a:rPr>
                        <a:t>Prevalent Stroke</a:t>
                      </a:r>
                    </a:p>
                    <a:p>
                      <a:pPr marL="0" algn="l" defTabSz="457200" rtl="0" eaLnBrk="1" latinLnBrk="0" hangingPunct="1"/>
                      <a:endParaRPr lang="en-US" sz="1100" kern="1200" dirty="0">
                        <a:solidFill>
                          <a:schemeClr val="dk1"/>
                        </a:solidFill>
                        <a:latin typeface="Helvetica Light"/>
                        <a:ea typeface="+mn-ea"/>
                        <a:cs typeface="+mn-cs"/>
                      </a:endParaRPr>
                    </a:p>
                  </a:txBody>
                  <a:tcPr marL="68580" marR="68580"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Helvetica Light"/>
                          <a:ea typeface="+mn-ea"/>
                          <a:cs typeface="+mn-cs"/>
                        </a:rPr>
                        <a:t>whether the participant has a history of stroke (yes or no)</a:t>
                      </a:r>
                    </a:p>
                  </a:txBody>
                  <a:tcPr marL="68580" marR="68580" marT="34290" marB="34290"/>
                </a:tc>
                <a:extLst>
                  <a:ext uri="{0D108BD9-81ED-4DB2-BD59-A6C34878D82A}">
                    <a16:rowId xmlns:a16="http://schemas.microsoft.com/office/drawing/2014/main" val="2749503787"/>
                  </a:ext>
                </a:extLst>
              </a:tr>
              <a:tr h="25254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err="1">
                          <a:solidFill>
                            <a:schemeClr val="dk1"/>
                          </a:solidFill>
                          <a:latin typeface="Helvetica Light"/>
                          <a:ea typeface="+mn-ea"/>
                          <a:cs typeface="+mn-cs"/>
                        </a:rPr>
                        <a:t>prevalentHyp</a:t>
                      </a:r>
                      <a:endParaRPr lang="en-US" sz="1100" kern="1200" dirty="0">
                        <a:solidFill>
                          <a:schemeClr val="dk1"/>
                        </a:solidFill>
                        <a:latin typeface="Helvetica Light"/>
                        <a:ea typeface="+mn-ea"/>
                        <a:cs typeface="+mn-cs"/>
                      </a:endParaRPr>
                    </a:p>
                  </a:txBody>
                  <a:tcPr marL="68580" marR="68580"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Helvetica Light"/>
                          <a:ea typeface="+mn-ea"/>
                          <a:cs typeface="+mn-cs"/>
                        </a:rPr>
                        <a:t>Prevalent </a:t>
                      </a:r>
                      <a:r>
                        <a:rPr lang="en-US" sz="1100" kern="1200" dirty="0" err="1">
                          <a:solidFill>
                            <a:schemeClr val="dk1"/>
                          </a:solidFill>
                          <a:latin typeface="Helvetica Light"/>
                          <a:ea typeface="+mn-ea"/>
                          <a:cs typeface="+mn-cs"/>
                        </a:rPr>
                        <a:t>Hyp</a:t>
                      </a:r>
                      <a:endParaRPr lang="en-US" sz="1100" kern="1200" dirty="0">
                        <a:solidFill>
                          <a:schemeClr val="dk1"/>
                        </a:solidFill>
                        <a:latin typeface="Helvetica Light"/>
                        <a:ea typeface="+mn-ea"/>
                        <a:cs typeface="+mn-cs"/>
                      </a:endParaRPr>
                    </a:p>
                  </a:txBody>
                  <a:tcPr marL="68580" marR="68580"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Helvetica Light"/>
                          <a:ea typeface="+mn-ea"/>
                          <a:cs typeface="+mn-cs"/>
                        </a:rPr>
                        <a:t>whether the participant has a history of hypertension (yes or no)</a:t>
                      </a:r>
                    </a:p>
                  </a:txBody>
                  <a:tcPr marL="68580" marR="68580" marT="34290" marB="34290"/>
                </a:tc>
                <a:extLst>
                  <a:ext uri="{0D108BD9-81ED-4DB2-BD59-A6C34878D82A}">
                    <a16:rowId xmlns:a16="http://schemas.microsoft.com/office/drawing/2014/main" val="1958724610"/>
                  </a:ext>
                </a:extLst>
              </a:tr>
              <a:tr h="25254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Helvetica Light"/>
                          <a:ea typeface="+mn-ea"/>
                          <a:cs typeface="+mn-cs"/>
                        </a:rPr>
                        <a:t>diabetes</a:t>
                      </a:r>
                    </a:p>
                  </a:txBody>
                  <a:tcPr marL="68580" marR="68580"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Helvetica Light"/>
                          <a:ea typeface="+mn-ea"/>
                          <a:cs typeface="+mn-cs"/>
                        </a:rPr>
                        <a:t>Diabetes</a:t>
                      </a:r>
                    </a:p>
                  </a:txBody>
                  <a:tcPr marL="68580" marR="68580"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Helvetica Light"/>
                          <a:ea typeface="+mn-ea"/>
                          <a:cs typeface="+mn-cs"/>
                        </a:rPr>
                        <a:t>whether the participant has diabetes (yes or no)</a:t>
                      </a:r>
                    </a:p>
                  </a:txBody>
                  <a:tcPr marL="68580" marR="68580" marT="34290" marB="34290"/>
                </a:tc>
                <a:extLst>
                  <a:ext uri="{0D108BD9-81ED-4DB2-BD59-A6C34878D82A}">
                    <a16:rowId xmlns:a16="http://schemas.microsoft.com/office/drawing/2014/main" val="328094842"/>
                  </a:ext>
                </a:extLst>
              </a:tr>
            </a:tbl>
          </a:graphicData>
        </a:graphic>
      </p:graphicFrame>
    </p:spTree>
    <p:extLst>
      <p:ext uri="{BB962C8B-B14F-4D97-AF65-F5344CB8AC3E}">
        <p14:creationId xmlns:p14="http://schemas.microsoft.com/office/powerpoint/2010/main" val="1563624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9BF72-7B61-6EF9-C7D3-719FBE5CD73A}"/>
              </a:ext>
            </a:extLst>
          </p:cNvPr>
          <p:cNvSpPr>
            <a:spLocks noGrp="1"/>
          </p:cNvSpPr>
          <p:nvPr>
            <p:ph type="title"/>
          </p:nvPr>
        </p:nvSpPr>
        <p:spPr/>
        <p:txBody>
          <a:bodyPr>
            <a:normAutofit fontScale="90000"/>
          </a:bodyPr>
          <a:lstStyle/>
          <a:p>
            <a:r>
              <a:rPr lang="en-US" dirty="0"/>
              <a:t>Dataset Summary</a:t>
            </a:r>
          </a:p>
        </p:txBody>
      </p:sp>
      <p:sp>
        <p:nvSpPr>
          <p:cNvPr id="5" name="Text Placeholder 4">
            <a:extLst>
              <a:ext uri="{FF2B5EF4-FFF2-40B4-BE49-F238E27FC236}">
                <a16:creationId xmlns:a16="http://schemas.microsoft.com/office/drawing/2014/main" id="{B0C86E6B-431F-C746-2973-F45716A7E63A}"/>
              </a:ext>
            </a:extLst>
          </p:cNvPr>
          <p:cNvSpPr>
            <a:spLocks noGrp="1"/>
          </p:cNvSpPr>
          <p:nvPr>
            <p:ph type="body" sz="quarter" idx="13"/>
          </p:nvPr>
        </p:nvSpPr>
        <p:spPr/>
        <p:txBody>
          <a:bodyPr/>
          <a:lstStyle/>
          <a:p>
            <a:r>
              <a:rPr lang="en-US" dirty="0"/>
              <a:t>Numeric Variables</a:t>
            </a:r>
          </a:p>
        </p:txBody>
      </p:sp>
      <p:sp>
        <p:nvSpPr>
          <p:cNvPr id="8" name="Text Placeholder 2">
            <a:extLst>
              <a:ext uri="{FF2B5EF4-FFF2-40B4-BE49-F238E27FC236}">
                <a16:creationId xmlns:a16="http://schemas.microsoft.com/office/drawing/2014/main" id="{B13A066F-D918-8E93-998E-5951BAFE6375}"/>
              </a:ext>
            </a:extLst>
          </p:cNvPr>
          <p:cNvSpPr>
            <a:spLocks noGrp="1"/>
          </p:cNvSpPr>
          <p:nvPr>
            <p:ph type="body" sz="quarter" idx="12"/>
          </p:nvPr>
        </p:nvSpPr>
        <p:spPr>
          <a:xfrm>
            <a:off x="353974" y="1239152"/>
            <a:ext cx="8229600" cy="429705"/>
          </a:xfrm>
        </p:spPr>
        <p:txBody>
          <a:bodyPr/>
          <a:lstStyle/>
          <a:p>
            <a:pPr marL="0" indent="0">
              <a:buNone/>
            </a:pPr>
            <a:r>
              <a:rPr lang="en-US" dirty="0"/>
              <a:t>Numerical measures related to the participant’s lab results</a:t>
            </a:r>
          </a:p>
        </p:txBody>
      </p:sp>
      <p:graphicFrame>
        <p:nvGraphicFramePr>
          <p:cNvPr id="2" name="Table 6">
            <a:extLst>
              <a:ext uri="{FF2B5EF4-FFF2-40B4-BE49-F238E27FC236}">
                <a16:creationId xmlns:a16="http://schemas.microsoft.com/office/drawing/2014/main" id="{F4CBA210-4AD2-6430-910C-6FF799ECCB71}"/>
              </a:ext>
            </a:extLst>
          </p:cNvPr>
          <p:cNvGraphicFramePr>
            <a:graphicFrameLocks noGrp="1"/>
          </p:cNvGraphicFramePr>
          <p:nvPr>
            <p:extLst>
              <p:ext uri="{D42A27DB-BD31-4B8C-83A1-F6EECF244321}">
                <p14:modId xmlns:p14="http://schemas.microsoft.com/office/powerpoint/2010/main" val="178499555"/>
              </p:ext>
            </p:extLst>
          </p:nvPr>
        </p:nvGraphicFramePr>
        <p:xfrm>
          <a:off x="606425" y="1856832"/>
          <a:ext cx="7931150" cy="2728913"/>
        </p:xfrm>
        <a:graphic>
          <a:graphicData uri="http://schemas.openxmlformats.org/drawingml/2006/table">
            <a:tbl>
              <a:tblPr firstRow="1" bandRow="1">
                <a:tableStyleId>{073A0DAA-6AF3-43AB-8588-CEC1D06C72B9}</a:tableStyleId>
              </a:tblPr>
              <a:tblGrid>
                <a:gridCol w="1396546">
                  <a:extLst>
                    <a:ext uri="{9D8B030D-6E8A-4147-A177-3AD203B41FA5}">
                      <a16:colId xmlns:a16="http://schemas.microsoft.com/office/drawing/2014/main" val="3837033262"/>
                    </a:ext>
                  </a:extLst>
                </a:gridCol>
                <a:gridCol w="1306286">
                  <a:extLst>
                    <a:ext uri="{9D8B030D-6E8A-4147-A177-3AD203B41FA5}">
                      <a16:colId xmlns:a16="http://schemas.microsoft.com/office/drawing/2014/main" val="3246042879"/>
                    </a:ext>
                  </a:extLst>
                </a:gridCol>
                <a:gridCol w="5228318">
                  <a:extLst>
                    <a:ext uri="{9D8B030D-6E8A-4147-A177-3AD203B41FA5}">
                      <a16:colId xmlns:a16="http://schemas.microsoft.com/office/drawing/2014/main" val="2217410813"/>
                    </a:ext>
                  </a:extLst>
                </a:gridCol>
              </a:tblGrid>
              <a:tr h="271037">
                <a:tc>
                  <a:txBody>
                    <a:bodyPr/>
                    <a:lstStyle/>
                    <a:p>
                      <a:r>
                        <a:rPr lang="en-US" sz="1400" dirty="0">
                          <a:latin typeface="Helvetica Light"/>
                        </a:rPr>
                        <a:t>Name</a:t>
                      </a:r>
                    </a:p>
                  </a:txBody>
                  <a:tcPr marL="68580" marR="68580" marT="34290" marB="34290"/>
                </a:tc>
                <a:tc>
                  <a:txBody>
                    <a:bodyPr/>
                    <a:lstStyle/>
                    <a:p>
                      <a:r>
                        <a:rPr lang="en-US" sz="1400" dirty="0">
                          <a:latin typeface="Helvetica Light"/>
                        </a:rPr>
                        <a:t>Label</a:t>
                      </a:r>
                    </a:p>
                  </a:txBody>
                  <a:tcPr marL="68580" marR="68580" marT="34290" marB="34290"/>
                </a:tc>
                <a:tc>
                  <a:txBody>
                    <a:bodyPr/>
                    <a:lstStyle/>
                    <a:p>
                      <a:r>
                        <a:rPr lang="en-US" sz="1400" dirty="0">
                          <a:latin typeface="Helvetica Light"/>
                        </a:rPr>
                        <a:t>Description</a:t>
                      </a:r>
                    </a:p>
                  </a:txBody>
                  <a:tcPr marL="68580" marR="68580" marT="34290" marB="34290"/>
                </a:tc>
                <a:extLst>
                  <a:ext uri="{0D108BD9-81ED-4DB2-BD59-A6C34878D82A}">
                    <a16:rowId xmlns:a16="http://schemas.microsoft.com/office/drawing/2014/main" val="4236169628"/>
                  </a:ext>
                </a:extLst>
              </a:tr>
              <a:tr h="26533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err="1">
                          <a:solidFill>
                            <a:schemeClr val="dk1"/>
                          </a:solidFill>
                          <a:latin typeface="Helvetica Light"/>
                          <a:ea typeface="+mn-ea"/>
                          <a:cs typeface="+mn-cs"/>
                        </a:rPr>
                        <a:t>cigsPerDay</a:t>
                      </a:r>
                      <a:endParaRPr lang="en-US" sz="1100" kern="1200" dirty="0">
                        <a:solidFill>
                          <a:schemeClr val="dk1"/>
                        </a:solidFill>
                        <a:latin typeface="Helvetica Light"/>
                        <a:ea typeface="+mn-ea"/>
                        <a:cs typeface="+mn-cs"/>
                      </a:endParaRPr>
                    </a:p>
                  </a:txBody>
                  <a:tcPr marL="68580" marR="68580"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Helvetica Light"/>
                          <a:ea typeface="+mn-ea"/>
                          <a:cs typeface="+mn-cs"/>
                        </a:rPr>
                        <a:t>Cigarettes per Day</a:t>
                      </a:r>
                    </a:p>
                    <a:p>
                      <a:endParaRPr lang="en-US" sz="1100" kern="1200" dirty="0">
                        <a:solidFill>
                          <a:schemeClr val="dk1"/>
                        </a:solidFill>
                        <a:latin typeface="Helvetica Light"/>
                        <a:ea typeface="+mn-ea"/>
                        <a:cs typeface="+mn-cs"/>
                      </a:endParaRPr>
                    </a:p>
                  </a:txBody>
                  <a:tcPr marL="68580" marR="68580"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Helvetica Light"/>
                          <a:ea typeface="+mn-ea"/>
                          <a:cs typeface="+mn-cs"/>
                        </a:rPr>
                        <a:t>the average number of cigarettes smoked per day by current smoker</a:t>
                      </a:r>
                    </a:p>
                  </a:txBody>
                  <a:tcPr marL="68580" marR="68580" marT="34290" marB="34290"/>
                </a:tc>
                <a:extLst>
                  <a:ext uri="{0D108BD9-81ED-4DB2-BD59-A6C34878D82A}">
                    <a16:rowId xmlns:a16="http://schemas.microsoft.com/office/drawing/2014/main" val="1051110039"/>
                  </a:ext>
                </a:extLst>
              </a:tr>
              <a:tr h="251900">
                <a:tc>
                  <a:txBody>
                    <a:bodyPr/>
                    <a:lstStyle/>
                    <a:p>
                      <a:r>
                        <a:rPr lang="en-US" sz="1100" kern="1200" dirty="0" err="1">
                          <a:solidFill>
                            <a:schemeClr val="dk1"/>
                          </a:solidFill>
                          <a:latin typeface="Helvetica Light"/>
                          <a:ea typeface="+mn-ea"/>
                          <a:cs typeface="+mn-cs"/>
                        </a:rPr>
                        <a:t>totChol</a:t>
                      </a:r>
                      <a:endParaRPr lang="en-US" sz="1100" kern="1200" dirty="0">
                        <a:solidFill>
                          <a:schemeClr val="dk1"/>
                        </a:solidFill>
                        <a:latin typeface="Helvetica Light"/>
                        <a:ea typeface="+mn-ea"/>
                        <a:cs typeface="+mn-cs"/>
                      </a:endParaRPr>
                    </a:p>
                  </a:txBody>
                  <a:tcPr marL="68580" marR="68580"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Helvetica Light"/>
                          <a:ea typeface="+mn-ea"/>
                          <a:cs typeface="+mn-cs"/>
                        </a:rPr>
                        <a:t>Total Chol</a:t>
                      </a:r>
                    </a:p>
                  </a:txBody>
                  <a:tcPr marL="68580" marR="68580"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Helvetica Light"/>
                          <a:ea typeface="+mn-ea"/>
                          <a:cs typeface="+mn-cs"/>
                        </a:rPr>
                        <a:t>total cholesterol level in milligrams per deciliter</a:t>
                      </a:r>
                    </a:p>
                  </a:txBody>
                  <a:tcPr marL="68580" marR="68580" marT="34290" marB="34290"/>
                </a:tc>
                <a:extLst>
                  <a:ext uri="{0D108BD9-81ED-4DB2-BD59-A6C34878D82A}">
                    <a16:rowId xmlns:a16="http://schemas.microsoft.com/office/drawing/2014/main" val="1655736864"/>
                  </a:ext>
                </a:extLst>
              </a:tr>
              <a:tr h="431798">
                <a:tc>
                  <a:txBody>
                    <a:bodyPr/>
                    <a:lstStyle/>
                    <a:p>
                      <a:r>
                        <a:rPr lang="en-US" sz="1100" kern="1200" dirty="0" err="1">
                          <a:solidFill>
                            <a:schemeClr val="dk1"/>
                          </a:solidFill>
                          <a:latin typeface="Helvetica Light"/>
                          <a:ea typeface="+mn-ea"/>
                          <a:cs typeface="+mn-cs"/>
                        </a:rPr>
                        <a:t>sysBP</a:t>
                      </a:r>
                      <a:endParaRPr lang="en-US" sz="1100" kern="1200" dirty="0">
                        <a:solidFill>
                          <a:schemeClr val="dk1"/>
                        </a:solidFill>
                        <a:latin typeface="Helvetica Light"/>
                        <a:ea typeface="+mn-ea"/>
                        <a:cs typeface="+mn-cs"/>
                      </a:endParaRPr>
                    </a:p>
                  </a:txBody>
                  <a:tcPr marL="68580" marR="68580"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Helvetica Light"/>
                          <a:ea typeface="+mn-ea"/>
                          <a:cs typeface="+mn-cs"/>
                        </a:rPr>
                        <a:t>Sys BP</a:t>
                      </a:r>
                    </a:p>
                  </a:txBody>
                  <a:tcPr marL="68580" marR="68580"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Helvetica Light"/>
                          <a:ea typeface="+mn-ea"/>
                          <a:cs typeface="+mn-cs"/>
                        </a:rPr>
                        <a:t>systolic blood pressure in millimeters of mercury</a:t>
                      </a:r>
                    </a:p>
                  </a:txBody>
                  <a:tcPr marL="68580" marR="68580" marT="34290" marB="34290"/>
                </a:tc>
                <a:extLst>
                  <a:ext uri="{0D108BD9-81ED-4DB2-BD59-A6C34878D82A}">
                    <a16:rowId xmlns:a16="http://schemas.microsoft.com/office/drawing/2014/main" val="2010036128"/>
                  </a:ext>
                </a:extLst>
              </a:tr>
              <a:tr h="286265">
                <a:tc>
                  <a:txBody>
                    <a:bodyPr/>
                    <a:lstStyle/>
                    <a:p>
                      <a:r>
                        <a:rPr lang="en-US" sz="1100" kern="1200" dirty="0" err="1">
                          <a:solidFill>
                            <a:schemeClr val="dk1"/>
                          </a:solidFill>
                          <a:latin typeface="Helvetica Light"/>
                          <a:ea typeface="+mn-ea"/>
                          <a:cs typeface="+mn-cs"/>
                        </a:rPr>
                        <a:t>diaBP</a:t>
                      </a:r>
                      <a:endParaRPr lang="en-US" sz="1100" kern="1200" dirty="0">
                        <a:solidFill>
                          <a:schemeClr val="dk1"/>
                        </a:solidFill>
                        <a:latin typeface="Helvetica Light"/>
                        <a:ea typeface="+mn-ea"/>
                        <a:cs typeface="+mn-cs"/>
                      </a:endParaRPr>
                    </a:p>
                  </a:txBody>
                  <a:tcPr marL="68580" marR="68580"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Helvetica Light"/>
                          <a:ea typeface="+mn-ea"/>
                          <a:cs typeface="+mn-cs"/>
                        </a:rPr>
                        <a:t>Dia BP</a:t>
                      </a:r>
                    </a:p>
                  </a:txBody>
                  <a:tcPr marL="68580" marR="68580"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Helvetica Light"/>
                          <a:ea typeface="+mn-ea"/>
                          <a:cs typeface="+mn-cs"/>
                        </a:rPr>
                        <a:t>diastolic blood pressure in millimeters of mercury</a:t>
                      </a:r>
                    </a:p>
                  </a:txBody>
                  <a:tcPr marL="68580" marR="68580" marT="34290" marB="34290"/>
                </a:tc>
                <a:extLst>
                  <a:ext uri="{0D108BD9-81ED-4DB2-BD59-A6C34878D82A}">
                    <a16:rowId xmlns:a16="http://schemas.microsoft.com/office/drawing/2014/main" val="1782801878"/>
                  </a:ext>
                </a:extLst>
              </a:tr>
              <a:tr h="273050">
                <a:tc>
                  <a:txBody>
                    <a:bodyPr/>
                    <a:lstStyle/>
                    <a:p>
                      <a:r>
                        <a:rPr lang="en-US" sz="1100" kern="1200" dirty="0">
                          <a:solidFill>
                            <a:schemeClr val="dk1"/>
                          </a:solidFill>
                          <a:latin typeface="Helvetica Light"/>
                          <a:ea typeface="+mn-ea"/>
                          <a:cs typeface="+mn-cs"/>
                        </a:rPr>
                        <a:t>BMI</a:t>
                      </a:r>
                    </a:p>
                  </a:txBody>
                  <a:tcPr marL="68580" marR="68580"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Helvetica Light"/>
                          <a:ea typeface="+mn-ea"/>
                          <a:cs typeface="+mn-cs"/>
                        </a:rPr>
                        <a:t>BMI</a:t>
                      </a:r>
                    </a:p>
                  </a:txBody>
                  <a:tcPr marL="68580" marR="68580"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Helvetica Light"/>
                          <a:ea typeface="+mn-ea"/>
                          <a:cs typeface="+mn-cs"/>
                        </a:rPr>
                        <a:t>body mass index in kilograms per square meter</a:t>
                      </a:r>
                    </a:p>
                  </a:txBody>
                  <a:tcPr marL="68580" marR="68580" marT="34290" marB="34290"/>
                </a:tc>
                <a:extLst>
                  <a:ext uri="{0D108BD9-81ED-4DB2-BD59-A6C34878D82A}">
                    <a16:rowId xmlns:a16="http://schemas.microsoft.com/office/drawing/2014/main" val="2561297271"/>
                  </a:ext>
                </a:extLst>
              </a:tr>
              <a:tr h="266700">
                <a:tc>
                  <a:txBody>
                    <a:bodyPr/>
                    <a:lstStyle/>
                    <a:p>
                      <a:r>
                        <a:rPr lang="en-US" sz="1100" kern="1200" dirty="0" err="1">
                          <a:solidFill>
                            <a:schemeClr val="dk1"/>
                          </a:solidFill>
                          <a:latin typeface="Helvetica Light"/>
                          <a:ea typeface="+mn-ea"/>
                          <a:cs typeface="+mn-cs"/>
                        </a:rPr>
                        <a:t>heartRate</a:t>
                      </a:r>
                      <a:endParaRPr lang="en-US" sz="1100" kern="1200" dirty="0">
                        <a:solidFill>
                          <a:schemeClr val="dk1"/>
                        </a:solidFill>
                        <a:latin typeface="Helvetica Light"/>
                        <a:ea typeface="+mn-ea"/>
                        <a:cs typeface="+mn-cs"/>
                      </a:endParaRPr>
                    </a:p>
                  </a:txBody>
                  <a:tcPr marL="68580" marR="68580"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Helvetica Light"/>
                          <a:ea typeface="+mn-ea"/>
                          <a:cs typeface="+mn-cs"/>
                        </a:rPr>
                        <a:t>Heart Rate</a:t>
                      </a:r>
                    </a:p>
                  </a:txBody>
                  <a:tcPr marL="68580" marR="68580" marT="34290" marB="34290"/>
                </a:tc>
                <a:tc>
                  <a:txBody>
                    <a:bodyPr/>
                    <a:lstStyle/>
                    <a:p>
                      <a:r>
                        <a:rPr lang="en-US" sz="1100" kern="1200" dirty="0">
                          <a:solidFill>
                            <a:schemeClr val="dk1"/>
                          </a:solidFill>
                          <a:latin typeface="Helvetica Light"/>
                          <a:ea typeface="+mn-ea"/>
                          <a:cs typeface="+mn-cs"/>
                        </a:rPr>
                        <a:t>resting heart rate in beats per minute</a:t>
                      </a:r>
                    </a:p>
                  </a:txBody>
                  <a:tcPr marL="68580" marR="68580" marT="34290" marB="34290"/>
                </a:tc>
                <a:extLst>
                  <a:ext uri="{0D108BD9-81ED-4DB2-BD59-A6C34878D82A}">
                    <a16:rowId xmlns:a16="http://schemas.microsoft.com/office/drawing/2014/main" val="3007850306"/>
                  </a:ext>
                </a:extLst>
              </a:tr>
              <a:tr h="266700">
                <a:tc>
                  <a:txBody>
                    <a:bodyPr/>
                    <a:lstStyle/>
                    <a:p>
                      <a:r>
                        <a:rPr lang="en-US" sz="1100" kern="1200" dirty="0">
                          <a:solidFill>
                            <a:schemeClr val="dk1"/>
                          </a:solidFill>
                          <a:latin typeface="Helvetica Light"/>
                          <a:ea typeface="+mn-ea"/>
                          <a:cs typeface="+mn-cs"/>
                        </a:rPr>
                        <a:t>glucose</a:t>
                      </a:r>
                    </a:p>
                  </a:txBody>
                  <a:tcPr marL="68580" marR="68580"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Helvetica Light"/>
                          <a:ea typeface="+mn-ea"/>
                          <a:cs typeface="+mn-cs"/>
                        </a:rPr>
                        <a:t>Glucose</a:t>
                      </a:r>
                    </a:p>
                  </a:txBody>
                  <a:tcPr marL="68580" marR="68580" marT="34290" marB="34290"/>
                </a:tc>
                <a:tc>
                  <a:txBody>
                    <a:bodyPr/>
                    <a:lstStyle/>
                    <a:p>
                      <a:r>
                        <a:rPr lang="it-IT" sz="1100" kern="1200" dirty="0">
                          <a:solidFill>
                            <a:schemeClr val="dk1"/>
                          </a:solidFill>
                          <a:latin typeface="Helvetica Light"/>
                          <a:ea typeface="+mn-ea"/>
                          <a:cs typeface="+mn-cs"/>
                        </a:rPr>
                        <a:t>Blood glucose level in milligrams per deciliter</a:t>
                      </a:r>
                      <a:endParaRPr lang="en-US" sz="1100" kern="1200" dirty="0">
                        <a:solidFill>
                          <a:schemeClr val="dk1"/>
                        </a:solidFill>
                        <a:latin typeface="Helvetica Light"/>
                        <a:ea typeface="+mn-ea"/>
                        <a:cs typeface="+mn-cs"/>
                      </a:endParaRPr>
                    </a:p>
                  </a:txBody>
                  <a:tcPr marL="68580" marR="68580" marT="34290" marB="34290"/>
                </a:tc>
                <a:extLst>
                  <a:ext uri="{0D108BD9-81ED-4DB2-BD59-A6C34878D82A}">
                    <a16:rowId xmlns:a16="http://schemas.microsoft.com/office/drawing/2014/main" val="1710915009"/>
                  </a:ext>
                </a:extLst>
              </a:tr>
              <a:tr h="266700">
                <a:tc>
                  <a:txBody>
                    <a:bodyPr/>
                    <a:lstStyle/>
                    <a:p>
                      <a:r>
                        <a:rPr lang="en-US" sz="1100" kern="1200" dirty="0">
                          <a:solidFill>
                            <a:schemeClr val="dk1"/>
                          </a:solidFill>
                          <a:latin typeface="Helvetica Light"/>
                          <a:ea typeface="+mn-ea"/>
                          <a:cs typeface="+mn-cs"/>
                        </a:rPr>
                        <a:t>a1c</a:t>
                      </a:r>
                    </a:p>
                  </a:txBody>
                  <a:tcPr marL="68580" marR="68580"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Helvetica Light"/>
                          <a:ea typeface="+mn-ea"/>
                          <a:cs typeface="+mn-cs"/>
                        </a:rPr>
                        <a:t>A1c</a:t>
                      </a:r>
                    </a:p>
                  </a:txBody>
                  <a:tcPr marL="68580" marR="68580" marT="34290" marB="34290"/>
                </a:tc>
                <a:tc>
                  <a:txBody>
                    <a:bodyPr/>
                    <a:lstStyle/>
                    <a:p>
                      <a:r>
                        <a:rPr lang="en-US" sz="1100" kern="1200" dirty="0">
                          <a:solidFill>
                            <a:schemeClr val="dk1"/>
                          </a:solidFill>
                          <a:latin typeface="Helvetica Light"/>
                          <a:ea typeface="+mn-ea"/>
                          <a:cs typeface="+mn-cs"/>
                        </a:rPr>
                        <a:t>Hemoglobin A1c (%)</a:t>
                      </a:r>
                    </a:p>
                  </a:txBody>
                  <a:tcPr marL="68580" marR="68580" marT="34290" marB="34290"/>
                </a:tc>
                <a:extLst>
                  <a:ext uri="{0D108BD9-81ED-4DB2-BD59-A6C34878D82A}">
                    <a16:rowId xmlns:a16="http://schemas.microsoft.com/office/drawing/2014/main" val="3705031137"/>
                  </a:ext>
                </a:extLst>
              </a:tr>
            </a:tbl>
          </a:graphicData>
        </a:graphic>
      </p:graphicFrame>
    </p:spTree>
    <p:extLst>
      <p:ext uri="{BB962C8B-B14F-4D97-AF65-F5344CB8AC3E}">
        <p14:creationId xmlns:p14="http://schemas.microsoft.com/office/powerpoint/2010/main" val="2151554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9BF72-7B61-6EF9-C7D3-719FBE5CD73A}"/>
              </a:ext>
            </a:extLst>
          </p:cNvPr>
          <p:cNvSpPr>
            <a:spLocks noGrp="1"/>
          </p:cNvSpPr>
          <p:nvPr>
            <p:ph type="title"/>
          </p:nvPr>
        </p:nvSpPr>
        <p:spPr/>
        <p:txBody>
          <a:bodyPr>
            <a:normAutofit fontScale="90000"/>
          </a:bodyPr>
          <a:lstStyle/>
          <a:p>
            <a:r>
              <a:rPr lang="en-US" dirty="0"/>
              <a:t>EDA Report</a:t>
            </a:r>
          </a:p>
        </p:txBody>
      </p:sp>
      <p:sp>
        <p:nvSpPr>
          <p:cNvPr id="4" name="Text Placeholder 3">
            <a:extLst>
              <a:ext uri="{FF2B5EF4-FFF2-40B4-BE49-F238E27FC236}">
                <a16:creationId xmlns:a16="http://schemas.microsoft.com/office/drawing/2014/main" id="{8E8A6466-B94C-24D6-907D-62785BE741CB}"/>
              </a:ext>
            </a:extLst>
          </p:cNvPr>
          <p:cNvSpPr>
            <a:spLocks noGrp="1"/>
          </p:cNvSpPr>
          <p:nvPr>
            <p:ph type="body" sz="quarter" idx="12"/>
          </p:nvPr>
        </p:nvSpPr>
        <p:spPr>
          <a:xfrm>
            <a:off x="353974" y="1239152"/>
            <a:ext cx="8229600" cy="429705"/>
          </a:xfrm>
        </p:spPr>
        <p:txBody>
          <a:bodyPr/>
          <a:lstStyle/>
          <a:p>
            <a:pPr marL="0" indent="0">
              <a:buNone/>
            </a:pPr>
            <a:r>
              <a:rPr lang="en-US" dirty="0"/>
              <a:t>Missing values:</a:t>
            </a:r>
          </a:p>
        </p:txBody>
      </p:sp>
      <p:sp>
        <p:nvSpPr>
          <p:cNvPr id="5" name="Text Placeholder 4">
            <a:extLst>
              <a:ext uri="{FF2B5EF4-FFF2-40B4-BE49-F238E27FC236}">
                <a16:creationId xmlns:a16="http://schemas.microsoft.com/office/drawing/2014/main" id="{B0C86E6B-431F-C746-2973-F45716A7E63A}"/>
              </a:ext>
            </a:extLst>
          </p:cNvPr>
          <p:cNvSpPr>
            <a:spLocks noGrp="1"/>
          </p:cNvSpPr>
          <p:nvPr>
            <p:ph type="body" sz="quarter" idx="13"/>
          </p:nvPr>
        </p:nvSpPr>
        <p:spPr/>
        <p:txBody>
          <a:bodyPr/>
          <a:lstStyle/>
          <a:p>
            <a:r>
              <a:rPr lang="en-US" dirty="0"/>
              <a:t>Data Quality Summary</a:t>
            </a:r>
          </a:p>
        </p:txBody>
      </p:sp>
      <p:sp>
        <p:nvSpPr>
          <p:cNvPr id="6" name="TextBox 5">
            <a:extLst>
              <a:ext uri="{FF2B5EF4-FFF2-40B4-BE49-F238E27FC236}">
                <a16:creationId xmlns:a16="http://schemas.microsoft.com/office/drawing/2014/main" id="{B875EC2F-191B-9946-9399-70A61A4D08B3}"/>
              </a:ext>
            </a:extLst>
          </p:cNvPr>
          <p:cNvSpPr txBox="1"/>
          <p:nvPr/>
        </p:nvSpPr>
        <p:spPr>
          <a:xfrm>
            <a:off x="4437611" y="1903963"/>
            <a:ext cx="3510116" cy="2800767"/>
          </a:xfrm>
          <a:prstGeom prst="rect">
            <a:avLst/>
          </a:prstGeom>
          <a:noFill/>
        </p:spPr>
        <p:txBody>
          <a:bodyPr wrap="square" rtlCol="0">
            <a:spAutoFit/>
          </a:bodyPr>
          <a:lstStyle/>
          <a:p>
            <a:r>
              <a:rPr lang="en-US" sz="1600" u="sng" dirty="0">
                <a:latin typeface="Helvetica Light"/>
              </a:rPr>
              <a:t>8 variables have missing values:</a:t>
            </a:r>
          </a:p>
          <a:p>
            <a:pPr marL="285750" indent="-285750">
              <a:buFont typeface="Arial" panose="020B0604020202020204" pitchFamily="34" charset="0"/>
              <a:buChar char="•"/>
            </a:pPr>
            <a:r>
              <a:rPr lang="en-US" sz="1600" dirty="0">
                <a:latin typeface="Helvetica Light"/>
              </a:rPr>
              <a:t>education</a:t>
            </a:r>
          </a:p>
          <a:p>
            <a:pPr marL="285750" indent="-285750">
              <a:buFont typeface="Arial" panose="020B0604020202020204" pitchFamily="34" charset="0"/>
              <a:buChar char="•"/>
            </a:pPr>
            <a:r>
              <a:rPr lang="en-US" sz="1600" dirty="0" err="1">
                <a:latin typeface="Helvetica Light"/>
              </a:rPr>
              <a:t>cigsPerDay</a:t>
            </a:r>
            <a:endParaRPr lang="en-US" sz="1600" dirty="0">
              <a:latin typeface="Helvetica Light"/>
            </a:endParaRPr>
          </a:p>
          <a:p>
            <a:pPr marL="285750" indent="-285750">
              <a:buFont typeface="Arial" panose="020B0604020202020204" pitchFamily="34" charset="0"/>
              <a:buChar char="•"/>
            </a:pPr>
            <a:r>
              <a:rPr lang="en-US" sz="1600" dirty="0" err="1">
                <a:latin typeface="Helvetica Light"/>
              </a:rPr>
              <a:t>BPMeds</a:t>
            </a:r>
            <a:endParaRPr lang="en-US" sz="1600" dirty="0">
              <a:latin typeface="Helvetica Light"/>
            </a:endParaRPr>
          </a:p>
          <a:p>
            <a:pPr marL="285750" indent="-285750">
              <a:buFont typeface="Arial" panose="020B0604020202020204" pitchFamily="34" charset="0"/>
              <a:buChar char="•"/>
            </a:pPr>
            <a:r>
              <a:rPr lang="en-US" sz="1600" dirty="0" err="1">
                <a:latin typeface="Helvetica Light"/>
              </a:rPr>
              <a:t>totChol</a:t>
            </a:r>
            <a:endParaRPr lang="en-US" sz="1600" dirty="0">
              <a:latin typeface="Helvetica Light"/>
            </a:endParaRPr>
          </a:p>
          <a:p>
            <a:pPr marL="285750" indent="-285750">
              <a:buFont typeface="Arial" panose="020B0604020202020204" pitchFamily="34" charset="0"/>
              <a:buChar char="•"/>
            </a:pPr>
            <a:r>
              <a:rPr lang="en-US" sz="1600" dirty="0">
                <a:latin typeface="Helvetica Light"/>
              </a:rPr>
              <a:t>BMI</a:t>
            </a:r>
          </a:p>
          <a:p>
            <a:pPr marL="285750" indent="-285750">
              <a:buFont typeface="Arial" panose="020B0604020202020204" pitchFamily="34" charset="0"/>
              <a:buChar char="•"/>
            </a:pPr>
            <a:r>
              <a:rPr lang="en-US" sz="1600" dirty="0" err="1">
                <a:latin typeface="Helvetica Light"/>
              </a:rPr>
              <a:t>heartRate</a:t>
            </a:r>
            <a:endParaRPr lang="en-US" sz="1600" dirty="0">
              <a:latin typeface="Helvetica Light"/>
            </a:endParaRPr>
          </a:p>
          <a:p>
            <a:pPr marL="285750" indent="-285750">
              <a:buFont typeface="Arial" panose="020B0604020202020204" pitchFamily="34" charset="0"/>
              <a:buChar char="•"/>
            </a:pPr>
            <a:r>
              <a:rPr lang="en-US" sz="1600" dirty="0">
                <a:latin typeface="Helvetica Light"/>
              </a:rPr>
              <a:t>glucose</a:t>
            </a:r>
          </a:p>
          <a:p>
            <a:pPr marL="285750" indent="-285750">
              <a:buFont typeface="Arial" panose="020B0604020202020204" pitchFamily="34" charset="0"/>
              <a:buChar char="•"/>
            </a:pPr>
            <a:r>
              <a:rPr lang="en-US" sz="1600" dirty="0">
                <a:latin typeface="Helvetica Light"/>
              </a:rPr>
              <a:t>a1c</a:t>
            </a:r>
          </a:p>
          <a:p>
            <a:pPr marL="285750" indent="-285750">
              <a:buFont typeface="Arial" panose="020B0604020202020204" pitchFamily="34" charset="0"/>
              <a:buChar char="•"/>
            </a:pPr>
            <a:endParaRPr lang="en-US" sz="1600" dirty="0">
              <a:latin typeface="Helvetica Light"/>
            </a:endParaRPr>
          </a:p>
          <a:p>
            <a:pPr marL="285750" indent="-285750">
              <a:buFont typeface="Arial" panose="020B0604020202020204" pitchFamily="34" charset="0"/>
              <a:buChar char="•"/>
            </a:pPr>
            <a:endParaRPr lang="en-US" sz="1600" dirty="0">
              <a:latin typeface="Helvetica Light"/>
            </a:endParaRPr>
          </a:p>
        </p:txBody>
      </p:sp>
      <p:pic>
        <p:nvPicPr>
          <p:cNvPr id="10" name="Picture 9">
            <a:extLst>
              <a:ext uri="{FF2B5EF4-FFF2-40B4-BE49-F238E27FC236}">
                <a16:creationId xmlns:a16="http://schemas.microsoft.com/office/drawing/2014/main" id="{8BE0BEB0-50BD-F0D2-783D-DAAEB290E64E}"/>
              </a:ext>
            </a:extLst>
          </p:cNvPr>
          <p:cNvPicPr>
            <a:picLocks noChangeAspect="1"/>
          </p:cNvPicPr>
          <p:nvPr/>
        </p:nvPicPr>
        <p:blipFill>
          <a:blip r:embed="rId2"/>
          <a:stretch>
            <a:fillRect/>
          </a:stretch>
        </p:blipFill>
        <p:spPr>
          <a:xfrm>
            <a:off x="482177" y="1755761"/>
            <a:ext cx="2489020" cy="4348948"/>
          </a:xfrm>
          <a:prstGeom prst="rect">
            <a:avLst/>
          </a:prstGeom>
        </p:spPr>
      </p:pic>
    </p:spTree>
    <p:extLst>
      <p:ext uri="{BB962C8B-B14F-4D97-AF65-F5344CB8AC3E}">
        <p14:creationId xmlns:p14="http://schemas.microsoft.com/office/powerpoint/2010/main" val="1530199459"/>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rgbClr val="FFFFFF"/>
      </a:lt1>
      <a:dk2>
        <a:srgbClr val="FFCC00"/>
      </a:dk2>
      <a:lt2>
        <a:srgbClr val="990000"/>
      </a:lt2>
      <a:accent1>
        <a:srgbClr val="000000"/>
      </a:accent1>
      <a:accent2>
        <a:srgbClr val="404040"/>
      </a:accent2>
      <a:accent3>
        <a:srgbClr val="808080"/>
      </a:accent3>
      <a:accent4>
        <a:srgbClr val="BFBFBF"/>
      </a:accent4>
      <a:accent5>
        <a:srgbClr val="CECECE"/>
      </a:accent5>
      <a:accent6>
        <a:srgbClr val="FFFFFF"/>
      </a:accent6>
      <a:hlink>
        <a:srgbClr val="990000"/>
      </a:hlink>
      <a:folHlink>
        <a:srgbClr val="990000"/>
      </a:folHlink>
    </a:clrScheme>
    <a:fontScheme name="Urban Pop">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66626</TotalTime>
  <Words>1316</Words>
  <Application>Microsoft Office PowerPoint</Application>
  <PresentationFormat>On-screen Show (4:3)</PresentationFormat>
  <Paragraphs>276</Paragraphs>
  <Slides>55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55</vt:i4>
      </vt:variant>
    </vt:vector>
  </HeadingPairs>
  <TitlesOfParts>
    <vt:vector size="64" baseType="lpstr">
      <vt:lpstr>Arial</vt:lpstr>
      <vt:lpstr>Courier New</vt:lpstr>
      <vt:lpstr>Gill Sans MT</vt:lpstr>
      <vt:lpstr>Helvetica</vt:lpstr>
      <vt:lpstr>Helvetica Light</vt:lpstr>
      <vt:lpstr>Lucida Grande</vt:lpstr>
      <vt:lpstr>National-Medium</vt:lpstr>
      <vt:lpstr>Roboto</vt:lpstr>
      <vt:lpstr>Office Theme</vt:lpstr>
      <vt:lpstr>Final Project Report</vt:lpstr>
      <vt:lpstr>Final Project Report</vt:lpstr>
      <vt:lpstr>EDA Report</vt:lpstr>
      <vt:lpstr>EDA Report</vt:lpstr>
      <vt:lpstr>EDA Report</vt:lpstr>
      <vt:lpstr>Dataset Summary</vt:lpstr>
      <vt:lpstr>Dataset Summary</vt:lpstr>
      <vt:lpstr>Dataset Summary</vt:lpstr>
      <vt:lpstr>EDA Report</vt:lpstr>
      <vt:lpstr>EDA Report</vt:lpstr>
      <vt:lpstr>EDA Report – Univariate Analysis</vt:lpstr>
      <vt:lpstr>EDA Report – Univariate Analysis</vt:lpstr>
      <vt:lpstr>EDA Report – Univariate Analysis</vt:lpstr>
      <vt:lpstr>EDA Report – Univariate Analysis</vt:lpstr>
      <vt:lpstr>EDA Report – Univariate Analysis</vt:lpstr>
      <vt:lpstr>Bivariate Analysis</vt:lpstr>
      <vt:lpstr>Bivariate Analysis</vt:lpstr>
      <vt:lpstr>Bivariate Analysis</vt:lpstr>
      <vt:lpstr>Bivariate Analysis</vt:lpstr>
      <vt:lpstr>Bivariate Analysis</vt:lpstr>
      <vt:lpstr>Bivariate Analysis</vt:lpstr>
      <vt:lpstr>Data Preparation Plan</vt:lpstr>
      <vt:lpstr>Data Preparation Plan</vt:lpstr>
      <vt:lpstr>Data Preparation Plan</vt:lpstr>
      <vt:lpstr>Data Preparation Plan</vt:lpstr>
      <vt:lpstr>Data Preparation Plan</vt:lpstr>
      <vt:lpstr>Data Preparation Plan</vt:lpstr>
      <vt:lpstr>Model Pipeline</vt:lpstr>
      <vt:lpstr>Model Pipeline</vt:lpstr>
      <vt:lpstr>Model Pipeline</vt:lpstr>
      <vt:lpstr>Component Definition </vt:lpstr>
      <vt:lpstr>Component Definition </vt:lpstr>
      <vt:lpstr>Component Definition </vt:lpstr>
      <vt:lpstr>Component Definition </vt:lpstr>
      <vt:lpstr>Component Definition </vt:lpstr>
      <vt:lpstr>Component Definition </vt:lpstr>
      <vt:lpstr>Component Definition </vt:lpstr>
      <vt:lpstr>Component Definition </vt:lpstr>
      <vt:lpstr>Component Definition </vt:lpstr>
      <vt:lpstr>Component Definition </vt:lpstr>
      <vt:lpstr>Component Definition </vt:lpstr>
      <vt:lpstr>Component Definition </vt:lpstr>
      <vt:lpstr>Component Definition </vt:lpstr>
      <vt:lpstr>Inference Pipeline</vt:lpstr>
      <vt:lpstr>Inference Pipeline</vt:lpstr>
      <vt:lpstr>Inference Pipeline</vt:lpstr>
      <vt:lpstr>Inference Pipeline</vt:lpstr>
      <vt:lpstr>Inference Pipeline</vt:lpstr>
      <vt:lpstr>Inference Pipeline</vt:lpstr>
      <vt:lpstr>Inference Pipeline</vt:lpstr>
      <vt:lpstr>Inference Pipeline</vt:lpstr>
      <vt:lpstr>Inference Pipeline</vt:lpstr>
      <vt:lpstr>Inference Pipeline</vt:lpstr>
      <vt:lpstr>Inference Pipeline</vt:lpstr>
      <vt:lpstr>Summary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Greer Burton</dc:creator>
  <cp:lastModifiedBy>Prajna Gopal Hardikar</cp:lastModifiedBy>
  <cp:revision>494</cp:revision>
  <cp:lastPrinted>2013-10-02T16:16:14Z</cp:lastPrinted>
  <dcterms:created xsi:type="dcterms:W3CDTF">2012-08-14T18:48:59Z</dcterms:created>
  <dcterms:modified xsi:type="dcterms:W3CDTF">2024-05-03T16:52:49Z</dcterms:modified>
</cp:coreProperties>
</file>