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6.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7.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4"/>
  </p:notesMasterIdLst>
  <p:sldIdLst>
    <p:sldId id="266" r:id="rId5"/>
    <p:sldId id="308" r:id="rId6"/>
    <p:sldId id="309" r:id="rId7"/>
    <p:sldId id="310" r:id="rId8"/>
    <p:sldId id="312" r:id="rId9"/>
    <p:sldId id="311" r:id="rId10"/>
    <p:sldId id="313" r:id="rId11"/>
    <p:sldId id="314" r:id="rId12"/>
    <p:sldId id="360" r:id="rId13"/>
    <p:sldId id="361" r:id="rId14"/>
    <p:sldId id="315" r:id="rId15"/>
    <p:sldId id="316" r:id="rId16"/>
    <p:sldId id="326" r:id="rId17"/>
    <p:sldId id="317" r:id="rId18"/>
    <p:sldId id="318" r:id="rId19"/>
    <p:sldId id="319" r:id="rId20"/>
    <p:sldId id="320" r:id="rId21"/>
    <p:sldId id="321" r:id="rId22"/>
    <p:sldId id="325" r:id="rId23"/>
    <p:sldId id="323" r:id="rId24"/>
    <p:sldId id="322" r:id="rId25"/>
    <p:sldId id="324" r:id="rId26"/>
    <p:sldId id="333" r:id="rId27"/>
    <p:sldId id="327" r:id="rId28"/>
    <p:sldId id="332" r:id="rId29"/>
    <p:sldId id="331" r:id="rId30"/>
    <p:sldId id="330" r:id="rId31"/>
    <p:sldId id="328" r:id="rId32"/>
    <p:sldId id="334" r:id="rId33"/>
    <p:sldId id="338" r:id="rId34"/>
    <p:sldId id="335" r:id="rId35"/>
    <p:sldId id="337" r:id="rId36"/>
    <p:sldId id="336" r:id="rId37"/>
    <p:sldId id="346" r:id="rId38"/>
    <p:sldId id="339" r:id="rId39"/>
    <p:sldId id="340" r:id="rId40"/>
    <p:sldId id="341" r:id="rId41"/>
    <p:sldId id="342" r:id="rId42"/>
    <p:sldId id="343" r:id="rId43"/>
    <p:sldId id="344" r:id="rId44"/>
    <p:sldId id="347" r:id="rId45"/>
    <p:sldId id="345" r:id="rId46"/>
    <p:sldId id="348" r:id="rId47"/>
    <p:sldId id="349" r:id="rId48"/>
    <p:sldId id="350" r:id="rId49"/>
    <p:sldId id="352" r:id="rId50"/>
    <p:sldId id="353" r:id="rId51"/>
    <p:sldId id="354" r:id="rId52"/>
    <p:sldId id="36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 kumar" initials="Ak" lastIdx="1" clrIdx="0">
    <p:extLst>
      <p:ext uri="{19B8F6BF-5375-455C-9EA6-DF929625EA0E}">
        <p15:presenceInfo xmlns:p15="http://schemas.microsoft.com/office/powerpoint/2012/main" userId="0cf79bde8f87b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226EF-47EB-4A30-A3D4-9658AE533FA4}" type="datetimeFigureOut">
              <a:rPr lang="en-IN" smtClean="0"/>
              <a:t>18-01-2023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07747-0CEE-44CD-85C0-3DDCCA377C81}" type="slidenum">
              <a:rPr lang="en-IN" smtClean="0"/>
              <a:t>‹#›</a:t>
            </a:fld>
            <a:endParaRPr lang="en-IN"/>
          </a:p>
        </p:txBody>
      </p:sp>
    </p:spTree>
    <p:extLst>
      <p:ext uri="{BB962C8B-B14F-4D97-AF65-F5344CB8AC3E}">
        <p14:creationId xmlns:p14="http://schemas.microsoft.com/office/powerpoint/2010/main" val="170762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we have to help the manager what are the positive attributes customers are telling about the hotel and what are the negative attributes the hotel has to improve hotel brand image</a:t>
            </a:r>
          </a:p>
        </p:txBody>
      </p:sp>
      <p:sp>
        <p:nvSpPr>
          <p:cNvPr id="4" name="Slide Number Placeholder 3"/>
          <p:cNvSpPr>
            <a:spLocks noGrp="1"/>
          </p:cNvSpPr>
          <p:nvPr>
            <p:ph type="sldNum" sz="quarter" idx="5"/>
          </p:nvPr>
        </p:nvSpPr>
        <p:spPr/>
        <p:txBody>
          <a:bodyPr/>
          <a:lstStyle/>
          <a:p>
            <a:fld id="{54C07747-0CEE-44CD-85C0-3DDCCA377C81}" type="slidenum">
              <a:rPr lang="en-IN" smtClean="0"/>
              <a:t>2</a:t>
            </a:fld>
            <a:endParaRPr lang="en-IN"/>
          </a:p>
        </p:txBody>
      </p:sp>
    </p:spTree>
    <p:extLst>
      <p:ext uri="{BB962C8B-B14F-4D97-AF65-F5344CB8AC3E}">
        <p14:creationId xmlns:p14="http://schemas.microsoft.com/office/powerpoint/2010/main" val="1089877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Then we removed some of the special characters like * and # from the text</a:t>
            </a:r>
          </a:p>
        </p:txBody>
      </p:sp>
      <p:sp>
        <p:nvSpPr>
          <p:cNvPr id="4" name="Slide Number Placeholder 3"/>
          <p:cNvSpPr>
            <a:spLocks noGrp="1"/>
          </p:cNvSpPr>
          <p:nvPr>
            <p:ph type="sldNum" sz="quarter" idx="5"/>
          </p:nvPr>
        </p:nvSpPr>
        <p:spPr/>
        <p:txBody>
          <a:bodyPr/>
          <a:lstStyle/>
          <a:p>
            <a:fld id="{54C07747-0CEE-44CD-85C0-3DDCCA377C81}" type="slidenum">
              <a:rPr lang="en-IN" smtClean="0"/>
              <a:t>17</a:t>
            </a:fld>
            <a:endParaRPr lang="en-IN"/>
          </a:p>
        </p:txBody>
      </p:sp>
    </p:spTree>
    <p:extLst>
      <p:ext uri="{BB962C8B-B14F-4D97-AF65-F5344CB8AC3E}">
        <p14:creationId xmlns:p14="http://schemas.microsoft.com/office/powerpoint/2010/main" val="2385040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Also removed the digits and white spaces as they do not contribute for analysing</a:t>
            </a:r>
          </a:p>
        </p:txBody>
      </p:sp>
      <p:sp>
        <p:nvSpPr>
          <p:cNvPr id="4" name="Slide Number Placeholder 3"/>
          <p:cNvSpPr>
            <a:spLocks noGrp="1"/>
          </p:cNvSpPr>
          <p:nvPr>
            <p:ph type="sldNum" sz="quarter" idx="5"/>
          </p:nvPr>
        </p:nvSpPr>
        <p:spPr/>
        <p:txBody>
          <a:bodyPr/>
          <a:lstStyle/>
          <a:p>
            <a:fld id="{54C07747-0CEE-44CD-85C0-3DDCCA377C81}" type="slidenum">
              <a:rPr lang="en-IN" smtClean="0"/>
              <a:t>18</a:t>
            </a:fld>
            <a:endParaRPr lang="en-IN"/>
          </a:p>
        </p:txBody>
      </p:sp>
    </p:spTree>
    <p:extLst>
      <p:ext uri="{BB962C8B-B14F-4D97-AF65-F5344CB8AC3E}">
        <p14:creationId xmlns:p14="http://schemas.microsoft.com/office/powerpoint/2010/main" val="159862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tokenisation, we remove the words which don’t contribute for the analysis which are also called as </a:t>
            </a:r>
            <a:r>
              <a:rPr lang="en-IN" dirty="0" err="1"/>
              <a:t>stopwords</a:t>
            </a:r>
            <a:endParaRPr lang="en-IN" dirty="0"/>
          </a:p>
        </p:txBody>
      </p:sp>
      <p:sp>
        <p:nvSpPr>
          <p:cNvPr id="4" name="Slide Number Placeholder 3"/>
          <p:cNvSpPr>
            <a:spLocks noGrp="1"/>
          </p:cNvSpPr>
          <p:nvPr>
            <p:ph type="sldNum" sz="quarter" idx="5"/>
          </p:nvPr>
        </p:nvSpPr>
        <p:spPr/>
        <p:txBody>
          <a:bodyPr/>
          <a:lstStyle/>
          <a:p>
            <a:fld id="{54C07747-0CEE-44CD-85C0-3DDCCA377C81}" type="slidenum">
              <a:rPr lang="en-IN" smtClean="0"/>
              <a:t>20</a:t>
            </a:fld>
            <a:endParaRPr lang="en-IN"/>
          </a:p>
        </p:txBody>
      </p:sp>
    </p:spTree>
    <p:extLst>
      <p:ext uri="{BB962C8B-B14F-4D97-AF65-F5344CB8AC3E}">
        <p14:creationId xmlns:p14="http://schemas.microsoft.com/office/powerpoint/2010/main" val="128669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Then we do lemmatisation. As stemming is brutally chopping the words, it doesn’t give </a:t>
            </a:r>
            <a:r>
              <a:rPr lang="en-IN" dirty="0" err="1"/>
              <a:t>meaningfull</a:t>
            </a:r>
            <a:r>
              <a:rPr lang="en-IN" dirty="0"/>
              <a:t> words. But lemmatization gives </a:t>
            </a:r>
            <a:r>
              <a:rPr lang="en-IN" dirty="0" err="1"/>
              <a:t>gives</a:t>
            </a:r>
            <a:r>
              <a:rPr lang="en-IN" dirty="0"/>
              <a:t> meaningful root words</a:t>
            </a:r>
          </a:p>
        </p:txBody>
      </p:sp>
      <p:sp>
        <p:nvSpPr>
          <p:cNvPr id="4" name="Slide Number Placeholder 3"/>
          <p:cNvSpPr>
            <a:spLocks noGrp="1"/>
          </p:cNvSpPr>
          <p:nvPr>
            <p:ph type="sldNum" sz="quarter" idx="5"/>
          </p:nvPr>
        </p:nvSpPr>
        <p:spPr/>
        <p:txBody>
          <a:bodyPr/>
          <a:lstStyle/>
          <a:p>
            <a:fld id="{54C07747-0CEE-44CD-85C0-3DDCCA377C81}" type="slidenum">
              <a:rPr lang="en-IN" smtClean="0"/>
              <a:t>21</a:t>
            </a:fld>
            <a:endParaRPr lang="en-IN"/>
          </a:p>
        </p:txBody>
      </p:sp>
    </p:spTree>
    <p:extLst>
      <p:ext uri="{BB962C8B-B14F-4D97-AF65-F5344CB8AC3E}">
        <p14:creationId xmlns:p14="http://schemas.microsoft.com/office/powerpoint/2010/main" val="31391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that we extracted these most frequently used words in the reviews. </a:t>
            </a:r>
          </a:p>
        </p:txBody>
      </p:sp>
      <p:sp>
        <p:nvSpPr>
          <p:cNvPr id="4" name="Slide Number Placeholder 3"/>
          <p:cNvSpPr>
            <a:spLocks noGrp="1"/>
          </p:cNvSpPr>
          <p:nvPr>
            <p:ph type="sldNum" sz="quarter" idx="5"/>
          </p:nvPr>
        </p:nvSpPr>
        <p:spPr/>
        <p:txBody>
          <a:bodyPr/>
          <a:lstStyle/>
          <a:p>
            <a:fld id="{54C07747-0CEE-44CD-85C0-3DDCCA377C81}" type="slidenum">
              <a:rPr lang="en-IN" smtClean="0"/>
              <a:t>22</a:t>
            </a:fld>
            <a:endParaRPr lang="en-IN"/>
          </a:p>
        </p:txBody>
      </p:sp>
    </p:spTree>
    <p:extLst>
      <p:ext uri="{BB962C8B-B14F-4D97-AF65-F5344CB8AC3E}">
        <p14:creationId xmlns:p14="http://schemas.microsoft.com/office/powerpoint/2010/main" val="3380237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C07747-0CEE-44CD-85C0-3DDCCA377C81}" type="slidenum">
              <a:rPr lang="en-IN" smtClean="0"/>
              <a:t>25</a:t>
            </a:fld>
            <a:endParaRPr lang="en-IN"/>
          </a:p>
        </p:txBody>
      </p:sp>
    </p:spTree>
    <p:extLst>
      <p:ext uri="{BB962C8B-B14F-4D97-AF65-F5344CB8AC3E}">
        <p14:creationId xmlns:p14="http://schemas.microsoft.com/office/powerpoint/2010/main" val="3507476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Nice,great</a:t>
            </a:r>
            <a:r>
              <a:rPr lang="en-IN" dirty="0"/>
              <a:t>, beach, night, location, food </a:t>
            </a:r>
          </a:p>
        </p:txBody>
      </p:sp>
      <p:sp>
        <p:nvSpPr>
          <p:cNvPr id="4" name="Slide Number Placeholder 3"/>
          <p:cNvSpPr>
            <a:spLocks noGrp="1"/>
          </p:cNvSpPr>
          <p:nvPr>
            <p:ph type="sldNum" sz="quarter" idx="5"/>
          </p:nvPr>
        </p:nvSpPr>
        <p:spPr/>
        <p:txBody>
          <a:bodyPr/>
          <a:lstStyle/>
          <a:p>
            <a:fld id="{54C07747-0CEE-44CD-85C0-3DDCCA377C81}" type="slidenum">
              <a:rPr lang="en-IN" smtClean="0"/>
              <a:t>26</a:t>
            </a:fld>
            <a:endParaRPr lang="en-IN"/>
          </a:p>
        </p:txBody>
      </p:sp>
    </p:spTree>
    <p:extLst>
      <p:ext uri="{BB962C8B-B14F-4D97-AF65-F5344CB8AC3E}">
        <p14:creationId xmlns:p14="http://schemas.microsoft.com/office/powerpoint/2010/main" val="3720406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Reservation, towel, bed, dinner, water, price, bathroom, </a:t>
            </a:r>
          </a:p>
        </p:txBody>
      </p:sp>
      <p:sp>
        <p:nvSpPr>
          <p:cNvPr id="4" name="Slide Number Placeholder 3"/>
          <p:cNvSpPr>
            <a:spLocks noGrp="1"/>
          </p:cNvSpPr>
          <p:nvPr>
            <p:ph type="sldNum" sz="quarter" idx="5"/>
          </p:nvPr>
        </p:nvSpPr>
        <p:spPr/>
        <p:txBody>
          <a:bodyPr/>
          <a:lstStyle/>
          <a:p>
            <a:fld id="{54C07747-0CEE-44CD-85C0-3DDCCA377C81}" type="slidenum">
              <a:rPr lang="en-IN" smtClean="0"/>
              <a:t>28</a:t>
            </a:fld>
            <a:endParaRPr lang="en-IN"/>
          </a:p>
        </p:txBody>
      </p:sp>
    </p:spTree>
    <p:extLst>
      <p:ext uri="{BB962C8B-B14F-4D97-AF65-F5344CB8AC3E}">
        <p14:creationId xmlns:p14="http://schemas.microsoft.com/office/powerpoint/2010/main" val="1584054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In </a:t>
            </a:r>
            <a:r>
              <a:rPr lang="en-US" b="0" i="0" dirty="0" err="1">
                <a:solidFill>
                  <a:srgbClr val="BDC1C6"/>
                </a:solidFill>
                <a:effectLst/>
                <a:latin typeface="arial" panose="020B0604020202020204" pitchFamily="34" charset="0"/>
              </a:rPr>
              <a:t>TfidfVectorizer</a:t>
            </a:r>
            <a:r>
              <a:rPr lang="en-US" b="0" i="0" dirty="0">
                <a:solidFill>
                  <a:srgbClr val="BDC1C6"/>
                </a:solidFill>
                <a:effectLst/>
                <a:latin typeface="arial" panose="020B0604020202020204" pitchFamily="34" charset="0"/>
              </a:rPr>
              <a:t> we consider overall document weightage of a word. And it helps to convert text into vector form which helps in the model building part</a:t>
            </a:r>
            <a:endParaRPr lang="en-IN" dirty="0"/>
          </a:p>
        </p:txBody>
      </p:sp>
      <p:sp>
        <p:nvSpPr>
          <p:cNvPr id="4" name="Slide Number Placeholder 3"/>
          <p:cNvSpPr>
            <a:spLocks noGrp="1"/>
          </p:cNvSpPr>
          <p:nvPr>
            <p:ph type="sldNum" sz="quarter" idx="5"/>
          </p:nvPr>
        </p:nvSpPr>
        <p:spPr/>
        <p:txBody>
          <a:bodyPr/>
          <a:lstStyle/>
          <a:p>
            <a:fld id="{54C07747-0CEE-44CD-85C0-3DDCCA377C81}" type="slidenum">
              <a:rPr lang="en-IN" smtClean="0"/>
              <a:t>30</a:t>
            </a:fld>
            <a:endParaRPr lang="en-IN"/>
          </a:p>
        </p:txBody>
      </p:sp>
    </p:spTree>
    <p:extLst>
      <p:ext uri="{BB962C8B-B14F-4D97-AF65-F5344CB8AC3E}">
        <p14:creationId xmlns:p14="http://schemas.microsoft.com/office/powerpoint/2010/main" val="1728093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Top ten frequently occurred words in positive reviews</a:t>
            </a:r>
          </a:p>
        </p:txBody>
      </p:sp>
      <p:sp>
        <p:nvSpPr>
          <p:cNvPr id="4" name="Slide Number Placeholder 3"/>
          <p:cNvSpPr>
            <a:spLocks noGrp="1"/>
          </p:cNvSpPr>
          <p:nvPr>
            <p:ph type="sldNum" sz="quarter" idx="5"/>
          </p:nvPr>
        </p:nvSpPr>
        <p:spPr/>
        <p:txBody>
          <a:bodyPr/>
          <a:lstStyle/>
          <a:p>
            <a:fld id="{54C07747-0CEE-44CD-85C0-3DDCCA377C81}" type="slidenum">
              <a:rPr lang="en-IN" smtClean="0"/>
              <a:t>31</a:t>
            </a:fld>
            <a:endParaRPr lang="en-IN"/>
          </a:p>
        </p:txBody>
      </p:sp>
    </p:spTree>
    <p:extLst>
      <p:ext uri="{BB962C8B-B14F-4D97-AF65-F5344CB8AC3E}">
        <p14:creationId xmlns:p14="http://schemas.microsoft.com/office/powerpoint/2010/main" val="389082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some of the libraries we have used for text </a:t>
            </a:r>
            <a:r>
              <a:rPr lang="en-IN" dirty="0" err="1"/>
              <a:t>preprocessing</a:t>
            </a:r>
            <a:r>
              <a:rPr lang="en-IN" dirty="0"/>
              <a:t> and for understanding the dataset</a:t>
            </a:r>
          </a:p>
        </p:txBody>
      </p:sp>
      <p:sp>
        <p:nvSpPr>
          <p:cNvPr id="4" name="Slide Number Placeholder 3"/>
          <p:cNvSpPr>
            <a:spLocks noGrp="1"/>
          </p:cNvSpPr>
          <p:nvPr>
            <p:ph type="sldNum" sz="quarter" idx="5"/>
          </p:nvPr>
        </p:nvSpPr>
        <p:spPr/>
        <p:txBody>
          <a:bodyPr/>
          <a:lstStyle/>
          <a:p>
            <a:fld id="{54C07747-0CEE-44CD-85C0-3DDCCA377C81}" type="slidenum">
              <a:rPr lang="en-IN" smtClean="0"/>
              <a:t>3</a:t>
            </a:fld>
            <a:endParaRPr lang="en-IN"/>
          </a:p>
        </p:txBody>
      </p:sp>
    </p:spTree>
    <p:extLst>
      <p:ext uri="{BB962C8B-B14F-4D97-AF65-F5344CB8AC3E}">
        <p14:creationId xmlns:p14="http://schemas.microsoft.com/office/powerpoint/2010/main" val="1989422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Top ten frequent words in the negative reviews</a:t>
            </a:r>
          </a:p>
        </p:txBody>
      </p:sp>
      <p:sp>
        <p:nvSpPr>
          <p:cNvPr id="4" name="Slide Number Placeholder 3"/>
          <p:cNvSpPr>
            <a:spLocks noGrp="1"/>
          </p:cNvSpPr>
          <p:nvPr>
            <p:ph type="sldNum" sz="quarter" idx="5"/>
          </p:nvPr>
        </p:nvSpPr>
        <p:spPr/>
        <p:txBody>
          <a:bodyPr/>
          <a:lstStyle/>
          <a:p>
            <a:fld id="{54C07747-0CEE-44CD-85C0-3DDCCA377C81}" type="slidenum">
              <a:rPr lang="en-IN" smtClean="0"/>
              <a:t>33</a:t>
            </a:fld>
            <a:endParaRPr lang="en-IN"/>
          </a:p>
        </p:txBody>
      </p:sp>
    </p:spTree>
    <p:extLst>
      <p:ext uri="{BB962C8B-B14F-4D97-AF65-F5344CB8AC3E}">
        <p14:creationId xmlns:p14="http://schemas.microsoft.com/office/powerpoint/2010/main" val="1170337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a:t>
            </a:r>
            <a:r>
              <a:rPr lang="en-IN" dirty="0" err="1"/>
              <a:t>ploted</a:t>
            </a:r>
            <a:r>
              <a:rPr lang="en-IN" dirty="0"/>
              <a:t> most frequent words in the dataset</a:t>
            </a:r>
          </a:p>
        </p:txBody>
      </p:sp>
      <p:sp>
        <p:nvSpPr>
          <p:cNvPr id="4" name="Slide Number Placeholder 3"/>
          <p:cNvSpPr>
            <a:spLocks noGrp="1"/>
          </p:cNvSpPr>
          <p:nvPr>
            <p:ph type="sldNum" sz="quarter" idx="5"/>
          </p:nvPr>
        </p:nvSpPr>
        <p:spPr/>
        <p:txBody>
          <a:bodyPr/>
          <a:lstStyle/>
          <a:p>
            <a:fld id="{54C07747-0CEE-44CD-85C0-3DDCCA377C81}" type="slidenum">
              <a:rPr lang="en-IN" smtClean="0"/>
              <a:t>36</a:t>
            </a:fld>
            <a:endParaRPr lang="en-IN"/>
          </a:p>
        </p:txBody>
      </p:sp>
    </p:spTree>
    <p:extLst>
      <p:ext uri="{BB962C8B-B14F-4D97-AF65-F5344CB8AC3E}">
        <p14:creationId xmlns:p14="http://schemas.microsoft.com/office/powerpoint/2010/main" val="284928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Top 10 frequent words in negative reviews</a:t>
            </a:r>
          </a:p>
        </p:txBody>
      </p:sp>
      <p:sp>
        <p:nvSpPr>
          <p:cNvPr id="4" name="Slide Number Placeholder 3"/>
          <p:cNvSpPr>
            <a:spLocks noGrp="1"/>
          </p:cNvSpPr>
          <p:nvPr>
            <p:ph type="sldNum" sz="quarter" idx="5"/>
          </p:nvPr>
        </p:nvSpPr>
        <p:spPr/>
        <p:txBody>
          <a:bodyPr/>
          <a:lstStyle/>
          <a:p>
            <a:fld id="{54C07747-0CEE-44CD-85C0-3DDCCA377C81}" type="slidenum">
              <a:rPr lang="en-IN" smtClean="0"/>
              <a:t>38</a:t>
            </a:fld>
            <a:endParaRPr lang="en-IN"/>
          </a:p>
        </p:txBody>
      </p:sp>
    </p:spTree>
    <p:extLst>
      <p:ext uri="{BB962C8B-B14F-4D97-AF65-F5344CB8AC3E}">
        <p14:creationId xmlns:p14="http://schemas.microsoft.com/office/powerpoint/2010/main" val="3630924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C07747-0CEE-44CD-85C0-3DDCCA377C81}" type="slidenum">
              <a:rPr lang="en-IN" smtClean="0"/>
              <a:t>42</a:t>
            </a:fld>
            <a:endParaRPr lang="en-IN"/>
          </a:p>
        </p:txBody>
      </p:sp>
    </p:spTree>
    <p:extLst>
      <p:ext uri="{BB962C8B-B14F-4D97-AF65-F5344CB8AC3E}">
        <p14:creationId xmlns:p14="http://schemas.microsoft.com/office/powerpoint/2010/main" val="1527538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C07747-0CEE-44CD-85C0-3DDCCA377C81}" type="slidenum">
              <a:rPr lang="en-IN" smtClean="0"/>
              <a:t>4</a:t>
            </a:fld>
            <a:endParaRPr lang="en-IN"/>
          </a:p>
        </p:txBody>
      </p:sp>
    </p:spTree>
    <p:extLst>
      <p:ext uri="{BB962C8B-B14F-4D97-AF65-F5344CB8AC3E}">
        <p14:creationId xmlns:p14="http://schemas.microsoft.com/office/powerpoint/2010/main" val="286610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these plot, we get to know that the 4 and 5 ratings are more and hence the hotel is performing well</a:t>
            </a:r>
          </a:p>
        </p:txBody>
      </p:sp>
      <p:sp>
        <p:nvSpPr>
          <p:cNvPr id="4" name="Slide Number Placeholder 3"/>
          <p:cNvSpPr>
            <a:spLocks noGrp="1"/>
          </p:cNvSpPr>
          <p:nvPr>
            <p:ph type="sldNum" sz="quarter" idx="5"/>
          </p:nvPr>
        </p:nvSpPr>
        <p:spPr/>
        <p:txBody>
          <a:bodyPr/>
          <a:lstStyle/>
          <a:p>
            <a:fld id="{54C07747-0CEE-44CD-85C0-3DDCCA377C81}" type="slidenum">
              <a:rPr lang="en-IN" smtClean="0"/>
              <a:t>7</a:t>
            </a:fld>
            <a:endParaRPr lang="en-IN"/>
          </a:p>
        </p:txBody>
      </p:sp>
    </p:spTree>
    <p:extLst>
      <p:ext uri="{BB962C8B-B14F-4D97-AF65-F5344CB8AC3E}">
        <p14:creationId xmlns:p14="http://schemas.microsoft.com/office/powerpoint/2010/main" val="392878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C07747-0CEE-44CD-85C0-3DDCCA377C81}" type="slidenum">
              <a:rPr lang="en-IN" smtClean="0"/>
              <a:t>8</a:t>
            </a:fld>
            <a:endParaRPr lang="en-IN"/>
          </a:p>
        </p:txBody>
      </p:sp>
    </p:spTree>
    <p:extLst>
      <p:ext uri="{BB962C8B-B14F-4D97-AF65-F5344CB8AC3E}">
        <p14:creationId xmlns:p14="http://schemas.microsoft.com/office/powerpoint/2010/main" val="1833525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this, we got to know that the 73% of the ratings are 4 and 5. or positive. So we can also tell around 73% of the people who have rated are happy with this hotel</a:t>
            </a:r>
          </a:p>
        </p:txBody>
      </p:sp>
      <p:sp>
        <p:nvSpPr>
          <p:cNvPr id="4" name="Slide Number Placeholder 3"/>
          <p:cNvSpPr>
            <a:spLocks noGrp="1"/>
          </p:cNvSpPr>
          <p:nvPr>
            <p:ph type="sldNum" sz="quarter" idx="5"/>
          </p:nvPr>
        </p:nvSpPr>
        <p:spPr/>
        <p:txBody>
          <a:bodyPr/>
          <a:lstStyle/>
          <a:p>
            <a:fld id="{54C07747-0CEE-44CD-85C0-3DDCCA377C81}" type="slidenum">
              <a:rPr lang="en-IN" smtClean="0"/>
              <a:t>9</a:t>
            </a:fld>
            <a:endParaRPr lang="en-IN"/>
          </a:p>
        </p:txBody>
      </p:sp>
    </p:spTree>
    <p:extLst>
      <p:ext uri="{BB962C8B-B14F-4D97-AF65-F5344CB8AC3E}">
        <p14:creationId xmlns:p14="http://schemas.microsoft.com/office/powerpoint/2010/main" val="16085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checked what are the word count and character count for each rating</a:t>
            </a:r>
          </a:p>
        </p:txBody>
      </p:sp>
      <p:sp>
        <p:nvSpPr>
          <p:cNvPr id="4" name="Slide Number Placeholder 3"/>
          <p:cNvSpPr>
            <a:spLocks noGrp="1"/>
          </p:cNvSpPr>
          <p:nvPr>
            <p:ph type="sldNum" sz="quarter" idx="5"/>
          </p:nvPr>
        </p:nvSpPr>
        <p:spPr/>
        <p:txBody>
          <a:bodyPr/>
          <a:lstStyle/>
          <a:p>
            <a:fld id="{54C07747-0CEE-44CD-85C0-3DDCCA377C81}" type="slidenum">
              <a:rPr lang="en-IN" smtClean="0"/>
              <a:t>11</a:t>
            </a:fld>
            <a:endParaRPr lang="en-IN"/>
          </a:p>
        </p:txBody>
      </p:sp>
    </p:spTree>
    <p:extLst>
      <p:ext uri="{BB962C8B-B14F-4D97-AF65-F5344CB8AC3E}">
        <p14:creationId xmlns:p14="http://schemas.microsoft.com/office/powerpoint/2010/main" val="2081839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C07747-0CEE-44CD-85C0-3DDCCA377C81}" type="slidenum">
              <a:rPr lang="en-IN" smtClean="0"/>
              <a:t>12</a:t>
            </a:fld>
            <a:endParaRPr lang="en-IN"/>
          </a:p>
        </p:txBody>
      </p:sp>
    </p:spTree>
    <p:extLst>
      <p:ext uri="{BB962C8B-B14F-4D97-AF65-F5344CB8AC3E}">
        <p14:creationId xmlns:p14="http://schemas.microsoft.com/office/powerpoint/2010/main" val="292996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text </a:t>
            </a:r>
            <a:r>
              <a:rPr lang="en-IN" dirty="0" err="1"/>
              <a:t>preprocessing</a:t>
            </a:r>
            <a:r>
              <a:rPr lang="en-IN" dirty="0"/>
              <a:t> part we normalise the text data by using .lower() function</a:t>
            </a:r>
          </a:p>
        </p:txBody>
      </p:sp>
      <p:sp>
        <p:nvSpPr>
          <p:cNvPr id="4" name="Slide Number Placeholder 3"/>
          <p:cNvSpPr>
            <a:spLocks noGrp="1"/>
          </p:cNvSpPr>
          <p:nvPr>
            <p:ph type="sldNum" sz="quarter" idx="5"/>
          </p:nvPr>
        </p:nvSpPr>
        <p:spPr/>
        <p:txBody>
          <a:bodyPr/>
          <a:lstStyle/>
          <a:p>
            <a:fld id="{54C07747-0CEE-44CD-85C0-3DDCCA377C81}" type="slidenum">
              <a:rPr lang="en-IN" smtClean="0"/>
              <a:t>16</a:t>
            </a:fld>
            <a:endParaRPr lang="en-IN"/>
          </a:p>
        </p:txBody>
      </p:sp>
    </p:spTree>
    <p:extLst>
      <p:ext uri="{BB962C8B-B14F-4D97-AF65-F5344CB8AC3E}">
        <p14:creationId xmlns:p14="http://schemas.microsoft.com/office/powerpoint/2010/main" val="371232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1/18/2023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1/18/2023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1/18/2023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1/18/2023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1/18/2023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1/18/2023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1/18/2023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1/18/2023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80548" y="2131195"/>
            <a:ext cx="5284732" cy="2004792"/>
          </a:xfrm>
        </p:spPr>
        <p:txBody>
          <a:bodyPr>
            <a:normAutofit fontScale="90000"/>
          </a:bodyPr>
          <a:lstStyle/>
          <a:p>
            <a:r>
              <a:rPr lang="en-US" dirty="0">
                <a:latin typeface="Times New Roman" panose="02020603050405020304" pitchFamily="18" charset="0"/>
                <a:cs typeface="Times New Roman" panose="02020603050405020304" pitchFamily="18" charset="0"/>
              </a:rPr>
              <a:t>Hotel review classification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08363" y="4463511"/>
            <a:ext cx="4829101" cy="1056083"/>
          </a:xfrm>
        </p:spPr>
        <p:txBody>
          <a:bodyPr>
            <a:normAutofit/>
          </a:bodyPr>
          <a:lstStyle/>
          <a:p>
            <a:r>
              <a:rPr lang="en-US" dirty="0">
                <a:latin typeface="Times New Roman" panose="02020603050405020304" pitchFamily="18" charset="0"/>
                <a:cs typeface="Times New Roman" panose="02020603050405020304" pitchFamily="18" charset="0"/>
              </a:rPr>
              <a:t>                      Team - 3</a:t>
            </a:r>
          </a:p>
          <a:p>
            <a:endParaRPr lang="en-US" dirty="0"/>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6BFE718-5DBE-92C5-F22C-FA99ABC9A391}"/>
              </a:ext>
            </a:extLst>
          </p:cNvPr>
          <p:cNvPicPr>
            <a:picLocks noChangeAspect="1"/>
          </p:cNvPicPr>
          <p:nvPr/>
        </p:nvPicPr>
        <p:blipFill>
          <a:blip r:embed="rId3"/>
          <a:stretch>
            <a:fillRect/>
          </a:stretch>
        </p:blipFill>
        <p:spPr>
          <a:xfrm>
            <a:off x="0" y="-61993"/>
            <a:ext cx="6303278" cy="6919993"/>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6084-58D7-4402-BA0A-AF6C82048001}"/>
              </a:ext>
            </a:extLst>
          </p:cNvPr>
          <p:cNvSpPr>
            <a:spLocks noGrp="1"/>
          </p:cNvSpPr>
          <p:nvPr>
            <p:ph type="title"/>
          </p:nvPr>
        </p:nvSpPr>
        <p:spPr/>
        <p:txBody>
          <a:bodyPr/>
          <a:lstStyle/>
          <a:p>
            <a:r>
              <a:rPr lang="en-IN" dirty="0"/>
              <a:t>Value counts of Score</a:t>
            </a:r>
          </a:p>
        </p:txBody>
      </p:sp>
      <p:pic>
        <p:nvPicPr>
          <p:cNvPr id="5" name="Content Placeholder 4">
            <a:extLst>
              <a:ext uri="{FF2B5EF4-FFF2-40B4-BE49-F238E27FC236}">
                <a16:creationId xmlns:a16="http://schemas.microsoft.com/office/drawing/2014/main" id="{79B7893A-1F16-B2EA-6F77-B794946C9F80}"/>
              </a:ext>
            </a:extLst>
          </p:cNvPr>
          <p:cNvPicPr>
            <a:picLocks noGrp="1" noChangeAspect="1"/>
          </p:cNvPicPr>
          <p:nvPr>
            <p:ph idx="1"/>
          </p:nvPr>
        </p:nvPicPr>
        <p:blipFill>
          <a:blip r:embed="rId2"/>
          <a:stretch>
            <a:fillRect/>
          </a:stretch>
        </p:blipFill>
        <p:spPr>
          <a:xfrm>
            <a:off x="1637643" y="2465718"/>
            <a:ext cx="8451754" cy="2524736"/>
          </a:xfrm>
        </p:spPr>
      </p:pic>
    </p:spTree>
    <p:extLst>
      <p:ext uri="{BB962C8B-B14F-4D97-AF65-F5344CB8AC3E}">
        <p14:creationId xmlns:p14="http://schemas.microsoft.com/office/powerpoint/2010/main" val="147639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4" y="129309"/>
            <a:ext cx="10058400" cy="1136996"/>
          </a:xfrm>
        </p:spPr>
        <p:txBody>
          <a:bodyPr/>
          <a:lstStyle/>
          <a:p>
            <a:r>
              <a:rPr lang="en-US" dirty="0"/>
              <a:t>Word count and char count</a:t>
            </a:r>
          </a:p>
        </p:txBody>
      </p:sp>
      <p:graphicFrame>
        <p:nvGraphicFramePr>
          <p:cNvPr id="5" name="Content Placeholder 4"/>
          <p:cNvGraphicFramePr>
            <a:graphicFrameLocks noGrp="1"/>
          </p:cNvGraphicFramePr>
          <p:nvPr>
            <p:ph idx="1"/>
          </p:nvPr>
        </p:nvGraphicFramePr>
        <p:xfrm>
          <a:off x="544946" y="2108200"/>
          <a:ext cx="10627282" cy="2225040"/>
        </p:xfrm>
        <a:graphic>
          <a:graphicData uri="http://schemas.openxmlformats.org/drawingml/2006/table">
            <a:tbl>
              <a:tblPr firstRow="1" bandRow="1">
                <a:tableStyleId>{5C22544A-7EE6-4342-B048-85BDC9FD1C3A}</a:tableStyleId>
              </a:tblPr>
              <a:tblGrid>
                <a:gridCol w="218536">
                  <a:extLst>
                    <a:ext uri="{9D8B030D-6E8A-4147-A177-3AD203B41FA5}">
                      <a16:colId xmlns:a16="http://schemas.microsoft.com/office/drawing/2014/main" val="20000"/>
                    </a:ext>
                  </a:extLst>
                </a:gridCol>
                <a:gridCol w="702129">
                  <a:extLst>
                    <a:ext uri="{9D8B030D-6E8A-4147-A177-3AD203B41FA5}">
                      <a16:colId xmlns:a16="http://schemas.microsoft.com/office/drawing/2014/main" val="20001"/>
                    </a:ext>
                  </a:extLst>
                </a:gridCol>
                <a:gridCol w="1015940">
                  <a:extLst>
                    <a:ext uri="{9D8B030D-6E8A-4147-A177-3AD203B41FA5}">
                      <a16:colId xmlns:a16="http://schemas.microsoft.com/office/drawing/2014/main" val="20002"/>
                    </a:ext>
                  </a:extLst>
                </a:gridCol>
                <a:gridCol w="5139062">
                  <a:extLst>
                    <a:ext uri="{9D8B030D-6E8A-4147-A177-3AD203B41FA5}">
                      <a16:colId xmlns:a16="http://schemas.microsoft.com/office/drawing/2014/main" val="20003"/>
                    </a:ext>
                  </a:extLst>
                </a:gridCol>
                <a:gridCol w="2101939">
                  <a:extLst>
                    <a:ext uri="{9D8B030D-6E8A-4147-A177-3AD203B41FA5}">
                      <a16:colId xmlns:a16="http://schemas.microsoft.com/office/drawing/2014/main" val="20004"/>
                    </a:ext>
                  </a:extLst>
                </a:gridCol>
                <a:gridCol w="1449676">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r" fontAlgn="ctr"/>
                      <a:endParaRPr lang="en-US" b="1" dirty="0"/>
                    </a:p>
                  </a:txBody>
                  <a:tcPr anchor="ctr"/>
                </a:tc>
                <a:tc>
                  <a:txBody>
                    <a:bodyPr/>
                    <a:lstStyle/>
                    <a:p>
                      <a:pPr algn="r" fontAlgn="ctr"/>
                      <a:r>
                        <a:rPr lang="en-US" b="1" dirty="0"/>
                        <a:t>score</a:t>
                      </a:r>
                    </a:p>
                  </a:txBody>
                  <a:tcPr anchor="ctr"/>
                </a:tc>
                <a:tc>
                  <a:txBody>
                    <a:bodyPr/>
                    <a:lstStyle/>
                    <a:p>
                      <a:pPr algn="r" fontAlgn="ctr"/>
                      <a:r>
                        <a:rPr lang="en-US" b="1"/>
                        <a:t>Review</a:t>
                      </a:r>
                    </a:p>
                  </a:txBody>
                  <a:tcPr anchor="ctr"/>
                </a:tc>
                <a:tc>
                  <a:txBody>
                    <a:bodyPr/>
                    <a:lstStyle/>
                    <a:p>
                      <a:pPr algn="r" fontAlgn="ctr"/>
                      <a:r>
                        <a:rPr lang="en-US" b="1"/>
                        <a:t>word_count</a:t>
                      </a:r>
                    </a:p>
                  </a:txBody>
                  <a:tcPr anchor="ctr"/>
                </a:tc>
                <a:tc>
                  <a:txBody>
                    <a:bodyPr/>
                    <a:lstStyle/>
                    <a:p>
                      <a:pPr algn="r" fontAlgn="ctr"/>
                      <a:r>
                        <a:rPr lang="en-US" b="1" dirty="0" err="1"/>
                        <a:t>char_coun</a:t>
                      </a:r>
                      <a:endParaRPr lang="en-US" b="1" dirty="0"/>
                    </a:p>
                  </a:txBody>
                  <a:tcPr anchor="ctr"/>
                </a:tc>
                <a:extLst>
                  <a:ext uri="{0D108BD9-81ED-4DB2-BD59-A6C34878D82A}">
                    <a16:rowId xmlns:a16="http://schemas.microsoft.com/office/drawing/2014/main" val="10000"/>
                  </a:ext>
                </a:extLst>
              </a:tr>
              <a:tr h="370840">
                <a:tc>
                  <a:txBody>
                    <a:bodyPr/>
                    <a:lstStyle/>
                    <a:p>
                      <a:endParaRPr lang="en-US"/>
                    </a:p>
                  </a:txBody>
                  <a:tcPr/>
                </a:tc>
                <a:tc>
                  <a:txBody>
                    <a:bodyPr/>
                    <a:lstStyle/>
                    <a:p>
                      <a:pPr algn="r" fontAlgn="ctr"/>
                      <a:r>
                        <a:rPr lang="en-US" b="1" dirty="0"/>
                        <a:t>0</a:t>
                      </a:r>
                    </a:p>
                  </a:txBody>
                  <a:tcPr anchor="ctr"/>
                </a:tc>
                <a:tc>
                  <a:txBody>
                    <a:bodyPr/>
                    <a:lstStyle/>
                    <a:p>
                      <a:pPr algn="r" fontAlgn="ctr"/>
                      <a:r>
                        <a:rPr lang="en-US"/>
                        <a:t>positive</a:t>
                      </a:r>
                    </a:p>
                  </a:txBody>
                  <a:tcPr anchor="ctr"/>
                </a:tc>
                <a:tc>
                  <a:txBody>
                    <a:bodyPr/>
                    <a:lstStyle/>
                    <a:p>
                      <a:pPr algn="r" fontAlgn="ctr"/>
                      <a:r>
                        <a:rPr lang="en-US"/>
                        <a:t>nice hotel expensive parking got good deal sta...</a:t>
                      </a:r>
                    </a:p>
                  </a:txBody>
                  <a:tcPr anchor="ctr"/>
                </a:tc>
                <a:tc>
                  <a:txBody>
                    <a:bodyPr/>
                    <a:lstStyle/>
                    <a:p>
                      <a:pPr algn="r" fontAlgn="ctr"/>
                      <a:r>
                        <a:rPr lang="en-US"/>
                        <a:t>89</a:t>
                      </a:r>
                    </a:p>
                  </a:txBody>
                  <a:tcPr anchor="ctr"/>
                </a:tc>
                <a:tc>
                  <a:txBody>
                    <a:bodyPr/>
                    <a:lstStyle/>
                    <a:p>
                      <a:pPr algn="r" fontAlgn="ctr"/>
                      <a:r>
                        <a:rPr lang="en-US"/>
                        <a:t>593</a:t>
                      </a:r>
                    </a:p>
                  </a:txBody>
                  <a:tcPr anchor="ctr"/>
                </a:tc>
                <a:extLst>
                  <a:ext uri="{0D108BD9-81ED-4DB2-BD59-A6C34878D82A}">
                    <a16:rowId xmlns:a16="http://schemas.microsoft.com/office/drawing/2014/main" val="10001"/>
                  </a:ext>
                </a:extLst>
              </a:tr>
              <a:tr h="370840">
                <a:tc>
                  <a:txBody>
                    <a:bodyPr/>
                    <a:lstStyle/>
                    <a:p>
                      <a:endParaRPr lang="en-US"/>
                    </a:p>
                  </a:txBody>
                  <a:tcPr/>
                </a:tc>
                <a:tc>
                  <a:txBody>
                    <a:bodyPr/>
                    <a:lstStyle/>
                    <a:p>
                      <a:pPr algn="r" fontAlgn="ctr"/>
                      <a:r>
                        <a:rPr lang="en-US" b="1"/>
                        <a:t>1</a:t>
                      </a:r>
                    </a:p>
                  </a:txBody>
                  <a:tcPr anchor="ctr"/>
                </a:tc>
                <a:tc>
                  <a:txBody>
                    <a:bodyPr/>
                    <a:lstStyle/>
                    <a:p>
                      <a:pPr algn="r" fontAlgn="ctr"/>
                      <a:r>
                        <a:rPr lang="en-US"/>
                        <a:t>neutral</a:t>
                      </a:r>
                    </a:p>
                  </a:txBody>
                  <a:tcPr anchor="ctr"/>
                </a:tc>
                <a:tc>
                  <a:txBody>
                    <a:bodyPr/>
                    <a:lstStyle/>
                    <a:p>
                      <a:pPr algn="r" fontAlgn="ctr"/>
                      <a:r>
                        <a:rPr lang="en-US"/>
                        <a:t>ok nothing special charge diamond member hilto...</a:t>
                      </a:r>
                    </a:p>
                  </a:txBody>
                  <a:tcPr anchor="ctr"/>
                </a:tc>
                <a:tc>
                  <a:txBody>
                    <a:bodyPr/>
                    <a:lstStyle/>
                    <a:p>
                      <a:pPr algn="r" fontAlgn="ctr"/>
                      <a:r>
                        <a:rPr lang="en-US"/>
                        <a:t>252</a:t>
                      </a:r>
                    </a:p>
                  </a:txBody>
                  <a:tcPr anchor="ctr"/>
                </a:tc>
                <a:tc>
                  <a:txBody>
                    <a:bodyPr/>
                    <a:lstStyle/>
                    <a:p>
                      <a:pPr algn="r" fontAlgn="ctr"/>
                      <a:r>
                        <a:rPr lang="en-US"/>
                        <a:t>1689</a:t>
                      </a:r>
                    </a:p>
                  </a:txBody>
                  <a:tcPr anchor="ctr"/>
                </a:tc>
                <a:extLst>
                  <a:ext uri="{0D108BD9-81ED-4DB2-BD59-A6C34878D82A}">
                    <a16:rowId xmlns:a16="http://schemas.microsoft.com/office/drawing/2014/main" val="10002"/>
                  </a:ext>
                </a:extLst>
              </a:tr>
              <a:tr h="370840">
                <a:tc>
                  <a:txBody>
                    <a:bodyPr/>
                    <a:lstStyle/>
                    <a:p>
                      <a:endParaRPr lang="en-US"/>
                    </a:p>
                  </a:txBody>
                  <a:tcPr/>
                </a:tc>
                <a:tc>
                  <a:txBody>
                    <a:bodyPr/>
                    <a:lstStyle/>
                    <a:p>
                      <a:pPr algn="r" fontAlgn="ctr"/>
                      <a:r>
                        <a:rPr lang="en-US" b="1"/>
                        <a:t>2</a:t>
                      </a:r>
                    </a:p>
                  </a:txBody>
                  <a:tcPr anchor="ctr"/>
                </a:tc>
                <a:tc>
                  <a:txBody>
                    <a:bodyPr/>
                    <a:lstStyle/>
                    <a:p>
                      <a:pPr algn="r" fontAlgn="ctr"/>
                      <a:r>
                        <a:rPr lang="en-US"/>
                        <a:t>neutral</a:t>
                      </a:r>
                    </a:p>
                  </a:txBody>
                  <a:tcPr anchor="ctr"/>
                </a:tc>
                <a:tc>
                  <a:txBody>
                    <a:bodyPr/>
                    <a:lstStyle/>
                    <a:p>
                      <a:pPr algn="r" fontAlgn="ctr"/>
                      <a:r>
                        <a:rPr lang="en-US"/>
                        <a:t>nice rooms not 4* experience hotel monaco seat...</a:t>
                      </a:r>
                    </a:p>
                  </a:txBody>
                  <a:tcPr anchor="ctr"/>
                </a:tc>
                <a:tc>
                  <a:txBody>
                    <a:bodyPr/>
                    <a:lstStyle/>
                    <a:p>
                      <a:pPr algn="r" fontAlgn="ctr"/>
                      <a:r>
                        <a:rPr lang="en-US"/>
                        <a:t>219</a:t>
                      </a:r>
                    </a:p>
                  </a:txBody>
                  <a:tcPr anchor="ctr"/>
                </a:tc>
                <a:tc>
                  <a:txBody>
                    <a:bodyPr/>
                    <a:lstStyle/>
                    <a:p>
                      <a:pPr algn="r" fontAlgn="ctr"/>
                      <a:r>
                        <a:rPr lang="en-US"/>
                        <a:t>1427</a:t>
                      </a:r>
                    </a:p>
                  </a:txBody>
                  <a:tcPr anchor="ctr"/>
                </a:tc>
                <a:extLst>
                  <a:ext uri="{0D108BD9-81ED-4DB2-BD59-A6C34878D82A}">
                    <a16:rowId xmlns:a16="http://schemas.microsoft.com/office/drawing/2014/main" val="10003"/>
                  </a:ext>
                </a:extLst>
              </a:tr>
              <a:tr h="370840">
                <a:tc>
                  <a:txBody>
                    <a:bodyPr/>
                    <a:lstStyle/>
                    <a:p>
                      <a:endParaRPr lang="en-US"/>
                    </a:p>
                  </a:txBody>
                  <a:tcPr/>
                </a:tc>
                <a:tc>
                  <a:txBody>
                    <a:bodyPr/>
                    <a:lstStyle/>
                    <a:p>
                      <a:pPr algn="r" fontAlgn="ctr"/>
                      <a:r>
                        <a:rPr lang="en-US" b="1"/>
                        <a:t>3</a:t>
                      </a:r>
                    </a:p>
                  </a:txBody>
                  <a:tcPr anchor="ctr"/>
                </a:tc>
                <a:tc>
                  <a:txBody>
                    <a:bodyPr/>
                    <a:lstStyle/>
                    <a:p>
                      <a:pPr algn="r" fontAlgn="ctr"/>
                      <a:r>
                        <a:rPr lang="en-US"/>
                        <a:t>positive</a:t>
                      </a:r>
                    </a:p>
                  </a:txBody>
                  <a:tcPr anchor="ctr"/>
                </a:tc>
                <a:tc>
                  <a:txBody>
                    <a:bodyPr/>
                    <a:lstStyle/>
                    <a:p>
                      <a:pPr algn="r" fontAlgn="ctr"/>
                      <a:r>
                        <a:rPr lang="en-US"/>
                        <a:t>unique, great stay, wonderful time hotel monac...</a:t>
                      </a:r>
                    </a:p>
                  </a:txBody>
                  <a:tcPr anchor="ctr"/>
                </a:tc>
                <a:tc>
                  <a:txBody>
                    <a:bodyPr/>
                    <a:lstStyle/>
                    <a:p>
                      <a:pPr algn="r" fontAlgn="ctr"/>
                      <a:r>
                        <a:rPr lang="en-US"/>
                        <a:t>91</a:t>
                      </a:r>
                    </a:p>
                  </a:txBody>
                  <a:tcPr anchor="ctr"/>
                </a:tc>
                <a:tc>
                  <a:txBody>
                    <a:bodyPr/>
                    <a:lstStyle/>
                    <a:p>
                      <a:pPr algn="r" fontAlgn="ctr"/>
                      <a:r>
                        <a:rPr lang="en-US"/>
                        <a:t>600</a:t>
                      </a:r>
                    </a:p>
                  </a:txBody>
                  <a:tcPr anchor="ctr"/>
                </a:tc>
                <a:extLst>
                  <a:ext uri="{0D108BD9-81ED-4DB2-BD59-A6C34878D82A}">
                    <a16:rowId xmlns:a16="http://schemas.microsoft.com/office/drawing/2014/main" val="10004"/>
                  </a:ext>
                </a:extLst>
              </a:tr>
              <a:tr h="370840">
                <a:tc>
                  <a:txBody>
                    <a:bodyPr/>
                    <a:lstStyle/>
                    <a:p>
                      <a:endParaRPr lang="en-US"/>
                    </a:p>
                  </a:txBody>
                  <a:tcPr/>
                </a:tc>
                <a:tc>
                  <a:txBody>
                    <a:bodyPr/>
                    <a:lstStyle/>
                    <a:p>
                      <a:pPr algn="r" fontAlgn="ctr"/>
                      <a:r>
                        <a:rPr lang="en-US" b="1"/>
                        <a:t>4</a:t>
                      </a:r>
                    </a:p>
                  </a:txBody>
                  <a:tcPr anchor="ctr"/>
                </a:tc>
                <a:tc>
                  <a:txBody>
                    <a:bodyPr/>
                    <a:lstStyle/>
                    <a:p>
                      <a:pPr algn="r" fontAlgn="ctr"/>
                      <a:r>
                        <a:rPr lang="en-US"/>
                        <a:t>positive</a:t>
                      </a:r>
                    </a:p>
                  </a:txBody>
                  <a:tcPr anchor="ctr"/>
                </a:tc>
                <a:tc>
                  <a:txBody>
                    <a:bodyPr/>
                    <a:lstStyle/>
                    <a:p>
                      <a:pPr algn="r" fontAlgn="ctr"/>
                      <a:r>
                        <a:rPr lang="en-US"/>
                        <a:t>great stay great stay, went seahawk game aweso...</a:t>
                      </a:r>
                    </a:p>
                  </a:txBody>
                  <a:tcPr anchor="ctr"/>
                </a:tc>
                <a:tc>
                  <a:txBody>
                    <a:bodyPr/>
                    <a:lstStyle/>
                    <a:p>
                      <a:pPr algn="r" fontAlgn="ctr"/>
                      <a:r>
                        <a:rPr lang="en-US"/>
                        <a:t>193</a:t>
                      </a:r>
                    </a:p>
                  </a:txBody>
                  <a:tcPr anchor="ctr"/>
                </a:tc>
                <a:tc>
                  <a:txBody>
                    <a:bodyPr/>
                    <a:lstStyle/>
                    <a:p>
                      <a:pPr algn="r" fontAlgn="ctr"/>
                      <a:r>
                        <a:rPr lang="en-US" dirty="0"/>
                        <a:t>1281</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Number of words in reviews using </a:t>
            </a:r>
            <a:r>
              <a:rPr lang="en-US" sz="4000" dirty="0" err="1"/>
              <a:t>boxplot</a:t>
            </a:r>
            <a:endParaRPr lang="en-US" sz="4000" dirty="0"/>
          </a:p>
        </p:txBody>
      </p:sp>
      <p:pic>
        <p:nvPicPr>
          <p:cNvPr id="4" name="Content Placeholder 3" descr="download (3).png"/>
          <p:cNvPicPr>
            <a:picLocks noGrp="1" noChangeAspect="1"/>
          </p:cNvPicPr>
          <p:nvPr>
            <p:ph idx="1"/>
          </p:nvPr>
        </p:nvPicPr>
        <p:blipFill>
          <a:blip r:embed="rId3"/>
          <a:stretch>
            <a:fillRect/>
          </a:stretch>
        </p:blipFill>
        <p:spPr>
          <a:xfrm>
            <a:off x="1438701" y="2022764"/>
            <a:ext cx="6347553" cy="414712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78880" y="3205018"/>
            <a:ext cx="5486400" cy="928870"/>
          </a:xfrm>
        </p:spPr>
        <p:txBody>
          <a:bodyPr>
            <a:normAutofit/>
          </a:bodyPr>
          <a:lstStyle/>
          <a:p>
            <a:r>
              <a:rPr lang="en-US" sz="5400" dirty="0">
                <a:latin typeface="Times New Roman" panose="02020603050405020304" pitchFamily="18" charset="0"/>
                <a:cs typeface="Times New Roman" panose="02020603050405020304" pitchFamily="18" charset="0"/>
              </a:rPr>
              <a:t>Text pre processing</a:t>
            </a: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353C8AA-5961-E642-42DA-08A564C8B77C}"/>
              </a:ext>
            </a:extLst>
          </p:cNvPr>
          <p:cNvPicPr>
            <a:picLocks noChangeAspect="1"/>
          </p:cNvPicPr>
          <p:nvPr/>
        </p:nvPicPr>
        <p:blipFill>
          <a:blip r:embed="rId3"/>
          <a:stretch>
            <a:fillRect/>
          </a:stretch>
        </p:blipFill>
        <p:spPr>
          <a:xfrm>
            <a:off x="0" y="0"/>
            <a:ext cx="6278880" cy="6857999"/>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77455"/>
            <a:ext cx="10058400" cy="859905"/>
          </a:xfrm>
        </p:spPr>
        <p:txBody>
          <a:bodyPr/>
          <a:lstStyle/>
          <a:p>
            <a:r>
              <a:rPr lang="en-US" dirty="0"/>
              <a:t>Important libraries</a:t>
            </a:r>
          </a:p>
        </p:txBody>
      </p:sp>
      <p:sp>
        <p:nvSpPr>
          <p:cNvPr id="3" name="Content Placeholder 2"/>
          <p:cNvSpPr>
            <a:spLocks noGrp="1"/>
          </p:cNvSpPr>
          <p:nvPr>
            <p:ph idx="1"/>
          </p:nvPr>
        </p:nvSpPr>
        <p:spPr/>
        <p:txBody>
          <a:bodyPr>
            <a:normAutofit fontScale="70000" lnSpcReduction="20000"/>
          </a:bodyPr>
          <a:lstStyle/>
          <a:p>
            <a:r>
              <a:rPr lang="en-US" dirty="0"/>
              <a:t>Import re</a:t>
            </a:r>
          </a:p>
          <a:p>
            <a:r>
              <a:rPr lang="en-US" dirty="0"/>
              <a:t>import </a:t>
            </a:r>
            <a:r>
              <a:rPr lang="en-US" dirty="0" err="1"/>
              <a:t>nltk</a:t>
            </a:r>
            <a:endParaRPr lang="en-US" dirty="0"/>
          </a:p>
          <a:p>
            <a:r>
              <a:rPr lang="en-US" dirty="0"/>
              <a:t>from </a:t>
            </a:r>
            <a:r>
              <a:rPr lang="en-US" dirty="0" err="1"/>
              <a:t>nltk.corpus</a:t>
            </a:r>
            <a:r>
              <a:rPr lang="en-US" dirty="0"/>
              <a:t> import </a:t>
            </a:r>
            <a:r>
              <a:rPr lang="en-US" dirty="0" err="1"/>
              <a:t>stopwords</a:t>
            </a:r>
            <a:endParaRPr lang="en-US" dirty="0"/>
          </a:p>
          <a:p>
            <a:r>
              <a:rPr lang="en-US" dirty="0"/>
              <a:t>from </a:t>
            </a:r>
            <a:r>
              <a:rPr lang="en-US" dirty="0" err="1"/>
              <a:t>nltk.corpus</a:t>
            </a:r>
            <a:r>
              <a:rPr lang="en-US" dirty="0"/>
              <a:t> import </a:t>
            </a:r>
            <a:r>
              <a:rPr lang="en-US" dirty="0" err="1"/>
              <a:t>wordnet</a:t>
            </a:r>
            <a:endParaRPr lang="en-US" dirty="0"/>
          </a:p>
          <a:p>
            <a:r>
              <a:rPr lang="en-US" dirty="0"/>
              <a:t>from </a:t>
            </a:r>
            <a:r>
              <a:rPr lang="en-US" dirty="0" err="1"/>
              <a:t>nltk.stem</a:t>
            </a:r>
            <a:r>
              <a:rPr lang="en-US" dirty="0"/>
              <a:t> import </a:t>
            </a:r>
            <a:r>
              <a:rPr lang="en-US" dirty="0" err="1"/>
              <a:t>WordNetLemmatizer</a:t>
            </a:r>
            <a:endParaRPr lang="en-US" dirty="0"/>
          </a:p>
          <a:p>
            <a:r>
              <a:rPr lang="en-US" dirty="0"/>
              <a:t>from </a:t>
            </a:r>
            <a:r>
              <a:rPr lang="en-US" dirty="0" err="1"/>
              <a:t>nltk.tokenize</a:t>
            </a:r>
            <a:r>
              <a:rPr lang="en-US" dirty="0"/>
              <a:t> import </a:t>
            </a:r>
            <a:r>
              <a:rPr lang="en-US" dirty="0" err="1"/>
              <a:t>word_tokenize</a:t>
            </a:r>
            <a:endParaRPr lang="en-US" dirty="0"/>
          </a:p>
          <a:p>
            <a:r>
              <a:rPr lang="en-US" dirty="0"/>
              <a:t>from </a:t>
            </a:r>
            <a:r>
              <a:rPr lang="en-US" dirty="0" err="1"/>
              <a:t>textblob</a:t>
            </a:r>
            <a:r>
              <a:rPr lang="en-US" dirty="0"/>
              <a:t> import </a:t>
            </a:r>
            <a:r>
              <a:rPr lang="en-US" dirty="0" err="1"/>
              <a:t>TextBlob</a:t>
            </a:r>
            <a:endParaRPr lang="en-US" dirty="0"/>
          </a:p>
          <a:p>
            <a:r>
              <a:rPr lang="en-US" dirty="0"/>
              <a:t>from spellchecker import </a:t>
            </a:r>
            <a:r>
              <a:rPr lang="en-US" dirty="0" err="1"/>
              <a:t>SpellChecker</a:t>
            </a:r>
            <a:endParaRPr lang="en-US" dirty="0"/>
          </a:p>
          <a:p>
            <a:r>
              <a:rPr lang="en-US" dirty="0"/>
              <a:t>from </a:t>
            </a:r>
            <a:r>
              <a:rPr lang="en-US" dirty="0" err="1"/>
              <a:t>emot.emo_unicode</a:t>
            </a:r>
            <a:r>
              <a:rPr lang="en-US" dirty="0"/>
              <a:t> import UNICODE_EMOJI</a:t>
            </a:r>
          </a:p>
          <a:p>
            <a:r>
              <a:rPr lang="en-US" dirty="0"/>
              <a:t>from </a:t>
            </a:r>
            <a:r>
              <a:rPr lang="en-US" dirty="0" err="1"/>
              <a:t>emot.emo_unicode</a:t>
            </a:r>
            <a:r>
              <a:rPr lang="en-US" dirty="0"/>
              <a:t> import EMOTICONS_EMO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214811" cy="914400"/>
          </a:xfrm>
        </p:spPr>
        <p:txBody>
          <a:bodyPr/>
          <a:lstStyle/>
          <a:p>
            <a:r>
              <a:rPr lang="en-US" dirty="0"/>
              <a:t>Creating copy text of original data</a:t>
            </a:r>
          </a:p>
        </p:txBody>
      </p:sp>
      <p:graphicFrame>
        <p:nvGraphicFramePr>
          <p:cNvPr id="5" name="Content Placeholder 4"/>
          <p:cNvGraphicFramePr>
            <a:graphicFrameLocks noGrp="1"/>
          </p:cNvGraphicFramePr>
          <p:nvPr>
            <p:ph idx="1"/>
          </p:nvPr>
        </p:nvGraphicFramePr>
        <p:xfrm>
          <a:off x="277090" y="1592693"/>
          <a:ext cx="11730183" cy="4747950"/>
        </p:xfrm>
        <a:graphic>
          <a:graphicData uri="http://schemas.openxmlformats.org/drawingml/2006/table">
            <a:tbl>
              <a:tblPr firstRow="1" bandRow="1">
                <a:tableStyleId>{5C22544A-7EE6-4342-B048-85BDC9FD1C3A}</a:tableStyleId>
              </a:tblPr>
              <a:tblGrid>
                <a:gridCol w="418307">
                  <a:extLst>
                    <a:ext uri="{9D8B030D-6E8A-4147-A177-3AD203B41FA5}">
                      <a16:colId xmlns:a16="http://schemas.microsoft.com/office/drawing/2014/main" val="20000"/>
                    </a:ext>
                  </a:extLst>
                </a:gridCol>
                <a:gridCol w="1059915">
                  <a:extLst>
                    <a:ext uri="{9D8B030D-6E8A-4147-A177-3AD203B41FA5}">
                      <a16:colId xmlns:a16="http://schemas.microsoft.com/office/drawing/2014/main" val="20001"/>
                    </a:ext>
                  </a:extLst>
                </a:gridCol>
                <a:gridCol w="5558103">
                  <a:extLst>
                    <a:ext uri="{9D8B030D-6E8A-4147-A177-3AD203B41FA5}">
                      <a16:colId xmlns:a16="http://schemas.microsoft.com/office/drawing/2014/main" val="20002"/>
                    </a:ext>
                  </a:extLst>
                </a:gridCol>
                <a:gridCol w="4693858">
                  <a:extLst>
                    <a:ext uri="{9D8B030D-6E8A-4147-A177-3AD203B41FA5}">
                      <a16:colId xmlns:a16="http://schemas.microsoft.com/office/drawing/2014/main" val="20003"/>
                    </a:ext>
                  </a:extLst>
                </a:gridCol>
              </a:tblGrid>
              <a:tr h="821574">
                <a:tc>
                  <a:txBody>
                    <a:bodyPr/>
                    <a:lstStyle/>
                    <a:p>
                      <a:endParaRPr lang="en-US" dirty="0"/>
                    </a:p>
                  </a:txBody>
                  <a:tcPr/>
                </a:tc>
                <a:tc>
                  <a:txBody>
                    <a:bodyPr/>
                    <a:lstStyle/>
                    <a:p>
                      <a:pPr algn="r" fontAlgn="ctr"/>
                      <a:r>
                        <a:rPr lang="en-US" b="1" dirty="0"/>
                        <a:t>score</a:t>
                      </a:r>
                    </a:p>
                  </a:txBody>
                  <a:tcPr anchor="ctr"/>
                </a:tc>
                <a:tc>
                  <a:txBody>
                    <a:bodyPr/>
                    <a:lstStyle/>
                    <a:p>
                      <a:pPr algn="r" fontAlgn="ctr"/>
                      <a:r>
                        <a:rPr lang="en-US" b="1" dirty="0"/>
                        <a:t>Review</a:t>
                      </a:r>
                    </a:p>
                  </a:txBody>
                  <a:tcPr anchor="ctr"/>
                </a:tc>
                <a:tc>
                  <a:txBody>
                    <a:bodyPr/>
                    <a:lstStyle/>
                    <a:p>
                      <a:pPr algn="r" fontAlgn="ctr"/>
                      <a:r>
                        <a:rPr lang="en-US" b="1" dirty="0" err="1"/>
                        <a:t>Review_cln</a:t>
                      </a:r>
                      <a:endParaRPr lang="en-US" b="1" dirty="0"/>
                    </a:p>
                  </a:txBody>
                  <a:tcPr anchor="ctr"/>
                </a:tc>
                <a:extLst>
                  <a:ext uri="{0D108BD9-81ED-4DB2-BD59-A6C34878D82A}">
                    <a16:rowId xmlns:a16="http://schemas.microsoft.com/office/drawing/2014/main" val="10000"/>
                  </a:ext>
                </a:extLst>
              </a:tr>
              <a:tr h="821574">
                <a:tc>
                  <a:txBody>
                    <a:bodyPr/>
                    <a:lstStyle/>
                    <a:p>
                      <a:pPr algn="r" fontAlgn="ctr"/>
                      <a:r>
                        <a:rPr lang="en-US" b="1" dirty="0"/>
                        <a:t>0</a:t>
                      </a:r>
                    </a:p>
                  </a:txBody>
                  <a:tcPr anchor="ctr"/>
                </a:tc>
                <a:tc>
                  <a:txBody>
                    <a:bodyPr/>
                    <a:lstStyle/>
                    <a:p>
                      <a:pPr algn="r" fontAlgn="ctr"/>
                      <a:r>
                        <a:rPr lang="en-US"/>
                        <a:t>positive</a:t>
                      </a:r>
                    </a:p>
                  </a:txBody>
                  <a:tcPr anchor="ctr"/>
                </a:tc>
                <a:tc>
                  <a:txBody>
                    <a:bodyPr/>
                    <a:lstStyle/>
                    <a:p>
                      <a:pPr algn="r" fontAlgn="ctr"/>
                      <a:r>
                        <a:rPr lang="en-US"/>
                        <a:t>nice hotel expensive parking got good deal sta...</a:t>
                      </a:r>
                    </a:p>
                  </a:txBody>
                  <a:tcPr anchor="ctr"/>
                </a:tc>
                <a:tc>
                  <a:txBody>
                    <a:bodyPr/>
                    <a:lstStyle/>
                    <a:p>
                      <a:pPr algn="r" fontAlgn="ctr"/>
                      <a:r>
                        <a:rPr lang="en-US"/>
                        <a:t>nice hotel expensive parking got good deal sta...</a:t>
                      </a:r>
                    </a:p>
                  </a:txBody>
                  <a:tcPr anchor="ctr"/>
                </a:tc>
                <a:extLst>
                  <a:ext uri="{0D108BD9-81ED-4DB2-BD59-A6C34878D82A}">
                    <a16:rowId xmlns:a16="http://schemas.microsoft.com/office/drawing/2014/main" val="10001"/>
                  </a:ext>
                </a:extLst>
              </a:tr>
              <a:tr h="821574">
                <a:tc>
                  <a:txBody>
                    <a:bodyPr/>
                    <a:lstStyle/>
                    <a:p>
                      <a:pPr algn="r" fontAlgn="ctr"/>
                      <a:r>
                        <a:rPr lang="en-US" b="1"/>
                        <a:t>1</a:t>
                      </a:r>
                    </a:p>
                  </a:txBody>
                  <a:tcPr anchor="ctr"/>
                </a:tc>
                <a:tc>
                  <a:txBody>
                    <a:bodyPr/>
                    <a:lstStyle/>
                    <a:p>
                      <a:pPr algn="r" fontAlgn="ctr"/>
                      <a:r>
                        <a:rPr lang="en-US"/>
                        <a:t>neutral</a:t>
                      </a:r>
                    </a:p>
                  </a:txBody>
                  <a:tcPr anchor="ctr"/>
                </a:tc>
                <a:tc>
                  <a:txBody>
                    <a:bodyPr/>
                    <a:lstStyle/>
                    <a:p>
                      <a:pPr algn="r" fontAlgn="ctr"/>
                      <a:r>
                        <a:rPr lang="en-US"/>
                        <a:t>ok nothing special charge diamond member hilto...</a:t>
                      </a:r>
                    </a:p>
                  </a:txBody>
                  <a:tcPr anchor="ctr"/>
                </a:tc>
                <a:tc>
                  <a:txBody>
                    <a:bodyPr/>
                    <a:lstStyle/>
                    <a:p>
                      <a:pPr algn="r" fontAlgn="ctr"/>
                      <a:r>
                        <a:rPr lang="en-US"/>
                        <a:t>ok nothing special charge diamond member hilto...</a:t>
                      </a:r>
                    </a:p>
                  </a:txBody>
                  <a:tcPr anchor="ctr"/>
                </a:tc>
                <a:extLst>
                  <a:ext uri="{0D108BD9-81ED-4DB2-BD59-A6C34878D82A}">
                    <a16:rowId xmlns:a16="http://schemas.microsoft.com/office/drawing/2014/main" val="10002"/>
                  </a:ext>
                </a:extLst>
              </a:tr>
              <a:tr h="821574">
                <a:tc>
                  <a:txBody>
                    <a:bodyPr/>
                    <a:lstStyle/>
                    <a:p>
                      <a:pPr algn="r" fontAlgn="ctr"/>
                      <a:r>
                        <a:rPr lang="en-US" b="1"/>
                        <a:t>2</a:t>
                      </a:r>
                    </a:p>
                  </a:txBody>
                  <a:tcPr anchor="ctr"/>
                </a:tc>
                <a:tc>
                  <a:txBody>
                    <a:bodyPr/>
                    <a:lstStyle/>
                    <a:p>
                      <a:pPr algn="r" fontAlgn="ctr"/>
                      <a:r>
                        <a:rPr lang="en-US"/>
                        <a:t>neutral</a:t>
                      </a:r>
                    </a:p>
                  </a:txBody>
                  <a:tcPr anchor="ctr"/>
                </a:tc>
                <a:tc>
                  <a:txBody>
                    <a:bodyPr/>
                    <a:lstStyle/>
                    <a:p>
                      <a:pPr algn="r" fontAlgn="ctr"/>
                      <a:r>
                        <a:rPr lang="en-US"/>
                        <a:t>nice rooms not 4* experience hotel monaco seat...</a:t>
                      </a:r>
                    </a:p>
                  </a:txBody>
                  <a:tcPr anchor="ctr"/>
                </a:tc>
                <a:tc>
                  <a:txBody>
                    <a:bodyPr/>
                    <a:lstStyle/>
                    <a:p>
                      <a:pPr algn="r" fontAlgn="ctr"/>
                      <a:r>
                        <a:rPr lang="en-US"/>
                        <a:t>nice rooms not 4* experience hotel monaco seat...</a:t>
                      </a:r>
                    </a:p>
                  </a:txBody>
                  <a:tcPr anchor="ctr"/>
                </a:tc>
                <a:extLst>
                  <a:ext uri="{0D108BD9-81ED-4DB2-BD59-A6C34878D82A}">
                    <a16:rowId xmlns:a16="http://schemas.microsoft.com/office/drawing/2014/main" val="10003"/>
                  </a:ext>
                </a:extLst>
              </a:tr>
              <a:tr h="821574">
                <a:tc>
                  <a:txBody>
                    <a:bodyPr/>
                    <a:lstStyle/>
                    <a:p>
                      <a:pPr algn="r" fontAlgn="ctr"/>
                      <a:r>
                        <a:rPr lang="en-US" b="1"/>
                        <a:t>3</a:t>
                      </a:r>
                    </a:p>
                  </a:txBody>
                  <a:tcPr anchor="ctr"/>
                </a:tc>
                <a:tc>
                  <a:txBody>
                    <a:bodyPr/>
                    <a:lstStyle/>
                    <a:p>
                      <a:pPr algn="r" fontAlgn="ctr"/>
                      <a:r>
                        <a:rPr lang="en-US"/>
                        <a:t>positive</a:t>
                      </a:r>
                    </a:p>
                  </a:txBody>
                  <a:tcPr anchor="ctr"/>
                </a:tc>
                <a:tc>
                  <a:txBody>
                    <a:bodyPr/>
                    <a:lstStyle/>
                    <a:p>
                      <a:pPr algn="r" fontAlgn="ctr"/>
                      <a:r>
                        <a:rPr lang="en-US"/>
                        <a:t>unique, great stay, wonderful time hotel monac...</a:t>
                      </a:r>
                    </a:p>
                  </a:txBody>
                  <a:tcPr anchor="ctr"/>
                </a:tc>
                <a:tc>
                  <a:txBody>
                    <a:bodyPr/>
                    <a:lstStyle/>
                    <a:p>
                      <a:pPr algn="r" fontAlgn="ctr"/>
                      <a:r>
                        <a:rPr lang="en-US"/>
                        <a:t>unique, great stay, wonderful time hotel monac...</a:t>
                      </a:r>
                    </a:p>
                  </a:txBody>
                  <a:tcPr anchor="ctr"/>
                </a:tc>
                <a:extLst>
                  <a:ext uri="{0D108BD9-81ED-4DB2-BD59-A6C34878D82A}">
                    <a16:rowId xmlns:a16="http://schemas.microsoft.com/office/drawing/2014/main" val="10004"/>
                  </a:ext>
                </a:extLst>
              </a:tr>
              <a:tr h="124571">
                <a:tc>
                  <a:txBody>
                    <a:bodyPr/>
                    <a:lstStyle/>
                    <a:p>
                      <a:pPr algn="r" fontAlgn="ctr"/>
                      <a:r>
                        <a:rPr lang="en-US" b="1"/>
                        <a:t>4</a:t>
                      </a:r>
                    </a:p>
                  </a:txBody>
                  <a:tcPr anchor="ctr"/>
                </a:tc>
                <a:tc>
                  <a:txBody>
                    <a:bodyPr/>
                    <a:lstStyle/>
                    <a:p>
                      <a:pPr algn="r" fontAlgn="ctr"/>
                      <a:r>
                        <a:rPr lang="en-US"/>
                        <a:t>positive</a:t>
                      </a:r>
                    </a:p>
                  </a:txBody>
                  <a:tcPr anchor="ctr"/>
                </a:tc>
                <a:tc>
                  <a:txBody>
                    <a:bodyPr/>
                    <a:lstStyle/>
                    <a:p>
                      <a:pPr algn="r" fontAlgn="ctr"/>
                      <a:r>
                        <a:rPr lang="en-US"/>
                        <a:t>great stay great stay, went seahawk game aweso...</a:t>
                      </a:r>
                    </a:p>
                  </a:txBody>
                  <a:tcPr anchor="ctr"/>
                </a:tc>
                <a:tc>
                  <a:txBody>
                    <a:bodyPr/>
                    <a:lstStyle/>
                    <a:p>
                      <a:pPr algn="r" fontAlgn="ctr"/>
                      <a:r>
                        <a:rPr lang="en-US" dirty="0"/>
                        <a:t>great stay great stay, went </a:t>
                      </a:r>
                      <a:r>
                        <a:rPr lang="en-US" dirty="0" err="1"/>
                        <a:t>seahawk</a:t>
                      </a:r>
                      <a:r>
                        <a:rPr lang="en-US" dirty="0"/>
                        <a:t> game </a:t>
                      </a:r>
                      <a:r>
                        <a:rPr lang="en-US" dirty="0" err="1"/>
                        <a:t>aweso</a:t>
                      </a:r>
                      <a:r>
                        <a:rPr lang="en-US" dirty="0"/>
                        <a:t>...</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text lower case</a:t>
            </a:r>
          </a:p>
        </p:txBody>
      </p:sp>
      <p:sp>
        <p:nvSpPr>
          <p:cNvPr id="3" name="Content Placeholder 2"/>
          <p:cNvSpPr>
            <a:spLocks noGrp="1"/>
          </p:cNvSpPr>
          <p:nvPr>
            <p:ph idx="1"/>
          </p:nvPr>
        </p:nvSpPr>
        <p:spPr/>
        <p:txBody>
          <a:bodyPr>
            <a:normAutofit fontScale="85000" lnSpcReduction="20000"/>
          </a:bodyPr>
          <a:lstStyle/>
          <a:p>
            <a:r>
              <a:rPr lang="en-US" dirty="0"/>
              <a:t>0 nice hotel expensive parking got good deal sta...</a:t>
            </a:r>
          </a:p>
          <a:p>
            <a:r>
              <a:rPr lang="en-US" dirty="0"/>
              <a:t> 1 ok nothing special charge diamond member </a:t>
            </a:r>
            <a:r>
              <a:rPr lang="en-US" dirty="0" err="1"/>
              <a:t>hilto</a:t>
            </a:r>
            <a:r>
              <a:rPr lang="en-US" dirty="0"/>
              <a:t>... </a:t>
            </a:r>
          </a:p>
          <a:p>
            <a:r>
              <a:rPr lang="en-US" dirty="0"/>
              <a:t>2 nice rooms not 4* experience hotel </a:t>
            </a:r>
            <a:r>
              <a:rPr lang="en-US" dirty="0" err="1"/>
              <a:t>monaco</a:t>
            </a:r>
            <a:r>
              <a:rPr lang="en-US" dirty="0"/>
              <a:t> seat... </a:t>
            </a:r>
          </a:p>
          <a:p>
            <a:r>
              <a:rPr lang="en-US" dirty="0"/>
              <a:t>3 unique, great stay, wonderful time hotel </a:t>
            </a:r>
            <a:r>
              <a:rPr lang="en-US" dirty="0" err="1"/>
              <a:t>monac</a:t>
            </a:r>
            <a:r>
              <a:rPr lang="en-US" dirty="0"/>
              <a:t>...</a:t>
            </a:r>
          </a:p>
          <a:p>
            <a:r>
              <a:rPr lang="en-US" dirty="0"/>
              <a:t> 4 great stay great stay, went </a:t>
            </a:r>
            <a:r>
              <a:rPr lang="en-US" dirty="0" err="1"/>
              <a:t>seahawk</a:t>
            </a:r>
            <a:r>
              <a:rPr lang="en-US" dirty="0"/>
              <a:t> game </a:t>
            </a:r>
            <a:r>
              <a:rPr lang="en-US" dirty="0" err="1"/>
              <a:t>aweso</a:t>
            </a:r>
            <a:r>
              <a:rPr lang="en-US" dirty="0"/>
              <a:t>...</a:t>
            </a:r>
          </a:p>
          <a:p>
            <a:r>
              <a:rPr lang="en-US" dirty="0"/>
              <a:t> 5 love </a:t>
            </a:r>
            <a:r>
              <a:rPr lang="en-US" dirty="0" err="1"/>
              <a:t>monaco</a:t>
            </a:r>
            <a:r>
              <a:rPr lang="en-US" dirty="0"/>
              <a:t> staff husband stayed hotel crazy w...</a:t>
            </a:r>
          </a:p>
          <a:p>
            <a:r>
              <a:rPr lang="en-US" dirty="0"/>
              <a:t> 6 cozy stay rainy city, husband spent 7 nights m...</a:t>
            </a:r>
          </a:p>
          <a:p>
            <a:r>
              <a:rPr lang="en-US" dirty="0"/>
              <a:t> 7 excellent staff, housekeeping quality hotel </a:t>
            </a:r>
            <a:r>
              <a:rPr lang="en-US" dirty="0" err="1"/>
              <a:t>ch</a:t>
            </a:r>
            <a:r>
              <a:rPr lang="en-US" dirty="0"/>
              <a:t>... </a:t>
            </a:r>
          </a:p>
          <a:p>
            <a:r>
              <a:rPr lang="en-US" dirty="0"/>
              <a:t>8 hotel stayed hotel </a:t>
            </a:r>
            <a:r>
              <a:rPr lang="en-US" dirty="0" err="1"/>
              <a:t>monaco</a:t>
            </a:r>
            <a:r>
              <a:rPr lang="en-US" dirty="0"/>
              <a:t> cruise, rooms </a:t>
            </a:r>
            <a:r>
              <a:rPr lang="en-US" dirty="0" err="1"/>
              <a:t>genero</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punctuation marks</a:t>
            </a:r>
          </a:p>
        </p:txBody>
      </p:sp>
      <p:sp>
        <p:nvSpPr>
          <p:cNvPr id="3" name="Content Placeholder 2"/>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fontScale="92500" lnSpcReduction="10000"/>
          </a:bodyPr>
          <a:lstStyle/>
          <a:p>
            <a:r>
              <a:rPr lang="en-US" dirty="0"/>
              <a:t>0 nice hotel expensive parking got good deal sta... </a:t>
            </a:r>
          </a:p>
          <a:p>
            <a:r>
              <a:rPr lang="en-US" dirty="0"/>
              <a:t>1 ok nothing special charge diamond member </a:t>
            </a:r>
            <a:r>
              <a:rPr lang="en-US" dirty="0" err="1"/>
              <a:t>hilto</a:t>
            </a:r>
            <a:r>
              <a:rPr lang="en-US" dirty="0"/>
              <a:t>...</a:t>
            </a:r>
          </a:p>
          <a:p>
            <a:r>
              <a:rPr lang="en-US" dirty="0"/>
              <a:t> 2 nice rooms not 4 experience hotel </a:t>
            </a:r>
            <a:r>
              <a:rPr lang="en-US" dirty="0" err="1"/>
              <a:t>monaco</a:t>
            </a:r>
            <a:r>
              <a:rPr lang="en-US" dirty="0"/>
              <a:t> seat... </a:t>
            </a:r>
          </a:p>
          <a:p>
            <a:r>
              <a:rPr lang="en-US" dirty="0"/>
              <a:t>3 unique great stay wonderful time hotel </a:t>
            </a:r>
            <a:r>
              <a:rPr lang="en-US" dirty="0" err="1"/>
              <a:t>monac</a:t>
            </a:r>
            <a:r>
              <a:rPr lang="en-US" dirty="0"/>
              <a:t>... </a:t>
            </a:r>
          </a:p>
          <a:p>
            <a:r>
              <a:rPr lang="en-US" dirty="0"/>
              <a:t>4 great stay great stay went </a:t>
            </a:r>
            <a:r>
              <a:rPr lang="en-US" dirty="0" err="1"/>
              <a:t>seahawk</a:t>
            </a:r>
            <a:r>
              <a:rPr lang="en-US" dirty="0"/>
              <a:t> game </a:t>
            </a:r>
            <a:r>
              <a:rPr lang="en-US" dirty="0" err="1"/>
              <a:t>aweso</a:t>
            </a:r>
            <a:r>
              <a:rPr lang="en-US" dirty="0"/>
              <a:t>... </a:t>
            </a:r>
          </a:p>
          <a:p>
            <a:r>
              <a:rPr lang="en-US" dirty="0"/>
              <a:t>5 love </a:t>
            </a:r>
            <a:r>
              <a:rPr lang="en-US" dirty="0" err="1"/>
              <a:t>monaco</a:t>
            </a:r>
            <a:r>
              <a:rPr lang="en-US" dirty="0"/>
              <a:t> staff husband stayed hotel crazy w... </a:t>
            </a:r>
          </a:p>
          <a:p>
            <a:r>
              <a:rPr lang="en-US" dirty="0"/>
              <a:t>6 cozy stay rainy city husband spent 7 nights m... </a:t>
            </a:r>
          </a:p>
          <a:p>
            <a:r>
              <a:rPr lang="en-US" dirty="0"/>
              <a:t>7 excellent staff housekeeping quality hotel </a:t>
            </a:r>
            <a:r>
              <a:rPr lang="en-US" dirty="0" err="1"/>
              <a:t>ch</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numbers and white spaces</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10000"/>
          </a:bodyPr>
          <a:lstStyle/>
          <a:p>
            <a:r>
              <a:rPr lang="en-US" dirty="0"/>
              <a:t>0 nice hotel expensive parking got good deal sta... </a:t>
            </a:r>
          </a:p>
          <a:p>
            <a:r>
              <a:rPr lang="en-US" dirty="0"/>
              <a:t>1 ok nothing special charge diamond member </a:t>
            </a:r>
            <a:r>
              <a:rPr lang="en-US" dirty="0" err="1"/>
              <a:t>hilto</a:t>
            </a:r>
            <a:r>
              <a:rPr lang="en-US" dirty="0"/>
              <a:t>... </a:t>
            </a:r>
          </a:p>
          <a:p>
            <a:r>
              <a:rPr lang="en-US" dirty="0"/>
              <a:t>2 nice rooms not experience hotel </a:t>
            </a:r>
            <a:r>
              <a:rPr lang="en-US" dirty="0" err="1"/>
              <a:t>monaco</a:t>
            </a:r>
            <a:r>
              <a:rPr lang="en-US" dirty="0"/>
              <a:t> </a:t>
            </a:r>
            <a:r>
              <a:rPr lang="en-US" dirty="0" err="1"/>
              <a:t>seattle</a:t>
            </a:r>
            <a:r>
              <a:rPr lang="en-US" dirty="0"/>
              <a:t>... </a:t>
            </a:r>
          </a:p>
          <a:p>
            <a:r>
              <a:rPr lang="en-US" dirty="0"/>
              <a:t>3 unique great stay wonderful time hotel </a:t>
            </a:r>
            <a:r>
              <a:rPr lang="en-US" dirty="0" err="1"/>
              <a:t>monaco</a:t>
            </a:r>
            <a:r>
              <a:rPr lang="en-US" dirty="0"/>
              <a:t> ... </a:t>
            </a:r>
          </a:p>
          <a:p>
            <a:r>
              <a:rPr lang="en-US" dirty="0"/>
              <a:t>‘4 great stay great stay went </a:t>
            </a:r>
            <a:r>
              <a:rPr lang="en-US" dirty="0" err="1"/>
              <a:t>seahawk</a:t>
            </a:r>
            <a:r>
              <a:rPr lang="en-US" dirty="0"/>
              <a:t> game </a:t>
            </a:r>
            <a:r>
              <a:rPr lang="en-US" dirty="0" err="1"/>
              <a:t>awesom</a:t>
            </a:r>
            <a:r>
              <a:rPr lang="en-US" dirty="0"/>
              <a:t>... </a:t>
            </a:r>
          </a:p>
          <a:p>
            <a:r>
              <a:rPr lang="en-US" dirty="0"/>
              <a:t>5 love </a:t>
            </a:r>
            <a:r>
              <a:rPr lang="en-US" dirty="0" err="1"/>
              <a:t>monaco</a:t>
            </a:r>
            <a:r>
              <a:rPr lang="en-US" dirty="0"/>
              <a:t> staff husband stayed hotel crazy w...</a:t>
            </a:r>
          </a:p>
          <a:p>
            <a:r>
              <a:rPr lang="en-US" dirty="0"/>
              <a:t> 6 cozy stay rainy city husband spent nights </a:t>
            </a:r>
            <a:r>
              <a:rPr lang="en-US" dirty="0" err="1"/>
              <a:t>mona</a:t>
            </a:r>
            <a:r>
              <a:rPr lang="en-US" dirty="0"/>
              <a:t>...</a:t>
            </a:r>
          </a:p>
          <a:p>
            <a:r>
              <a:rPr lang="en-US" dirty="0"/>
              <a:t> 7 excellent staff housekeeping quality hotel </a:t>
            </a:r>
            <a:r>
              <a:rPr lang="en-US" dirty="0" err="1"/>
              <a:t>cho</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78880" y="3205018"/>
            <a:ext cx="5486400" cy="928870"/>
          </a:xfrm>
        </p:spPr>
        <p:txBody>
          <a:bodyPr>
            <a:normAutofit fontScale="90000"/>
          </a:bodyPr>
          <a:lstStyle/>
          <a:p>
            <a:r>
              <a:rPr lang="en-US" sz="3600" dirty="0" err="1">
                <a:latin typeface="Times New Roman" panose="02020603050405020304" pitchFamily="18" charset="0"/>
                <a:cs typeface="Times New Roman" panose="02020603050405020304" pitchFamily="18" charset="0"/>
              </a:rPr>
              <a:t>Normalisation</a:t>
            </a:r>
            <a:r>
              <a:rPr lang="en-US" sz="3600" dirty="0">
                <a:latin typeface="Times New Roman" panose="02020603050405020304" pitchFamily="18" charset="0"/>
                <a:cs typeface="Times New Roman" panose="02020603050405020304" pitchFamily="18" charset="0"/>
              </a:rPr>
              <a:t> &amp; </a:t>
            </a:r>
            <a:r>
              <a:rPr lang="en-US" sz="3600" dirty="0" err="1">
                <a:latin typeface="Times New Roman" panose="02020603050405020304" pitchFamily="18" charset="0"/>
                <a:cs typeface="Times New Roman" panose="02020603050405020304" pitchFamily="18" charset="0"/>
              </a:rPr>
              <a:t>Lemmatisation</a:t>
            </a:r>
            <a:endParaRPr lang="en-US" sz="36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60169" y="4523874"/>
            <a:ext cx="5909912" cy="923330"/>
          </a:xfrm>
          <a:prstGeom prst="rect">
            <a:avLst/>
          </a:prstGeom>
          <a:noFill/>
        </p:spPr>
        <p:txBody>
          <a:bodyPr wrap="square" rtlCol="0">
            <a:spAutoFit/>
          </a:bodyPr>
          <a:lstStyle/>
          <a:p>
            <a:r>
              <a:rPr lang="en-US" i="1" dirty="0">
                <a:solidFill>
                  <a:srgbClr val="212121"/>
                </a:solidFill>
                <a:latin typeface="Times New Roman" panose="02020603050405020304" pitchFamily="18" charset="0"/>
                <a:cs typeface="Times New Roman" panose="02020603050405020304" pitchFamily="18" charset="0"/>
              </a:rPr>
              <a:t>Lemmatization converts word to base form based on context. It is more accurate than stemming.</a:t>
            </a:r>
            <a:endParaRPr lang="en-IN" i="1"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3004A50-A23C-C9A6-AF9F-1C16A42F4EE2}"/>
              </a:ext>
            </a:extLst>
          </p:cNvPr>
          <p:cNvPicPr>
            <a:picLocks noChangeAspect="1"/>
          </p:cNvPicPr>
          <p:nvPr/>
        </p:nvPicPr>
        <p:blipFill>
          <a:blip r:embed="rId3"/>
          <a:stretch>
            <a:fillRect/>
          </a:stretch>
        </p:blipFill>
        <p:spPr>
          <a:xfrm>
            <a:off x="0" y="0"/>
            <a:ext cx="6096000" cy="6741763"/>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772160"/>
            <a:ext cx="2275840" cy="965200"/>
          </a:xfrm>
        </p:spPr>
        <p:txBody>
          <a:bodyPr>
            <a:normAutofit/>
          </a:bodyPr>
          <a:lstStyle/>
          <a:p>
            <a:r>
              <a:rPr lang="en-US" dirty="0"/>
              <a:t>Agenda </a:t>
            </a:r>
          </a:p>
        </p:txBody>
      </p:sp>
      <p:sp>
        <p:nvSpPr>
          <p:cNvPr id="5" name="Content Placeholder 4">
            <a:extLst>
              <a:ext uri="{FF2B5EF4-FFF2-40B4-BE49-F238E27FC236}">
                <a16:creationId xmlns:a16="http://schemas.microsoft.com/office/drawing/2014/main" id="{52AAEA12-6765-6867-6864-D272353782E6}"/>
              </a:ext>
            </a:extLst>
          </p:cNvPr>
          <p:cNvSpPr>
            <a:spLocks noGrp="1"/>
          </p:cNvSpPr>
          <p:nvPr>
            <p:ph idx="1"/>
          </p:nvPr>
        </p:nvSpPr>
        <p:spPr/>
        <p:txBody>
          <a:bodyPr>
            <a:normAutofit/>
          </a:bodyPr>
          <a:lstStyle/>
          <a:p>
            <a:pPr marL="0" indent="0">
              <a:buNone/>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This is a sample dataset which consists of 20,491reviews and ratings for different hotels and our goal is to examine how travelers are communicating their positive and negative experiences in online platforms for staying in a specific hotel.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2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408" y="779647"/>
            <a:ext cx="7661709" cy="904775"/>
          </a:xfrm>
        </p:spPr>
        <p:txBody>
          <a:bodyPr/>
          <a:lstStyle/>
          <a:p>
            <a:r>
              <a:rPr lang="en-US" dirty="0"/>
              <a:t>Remove </a:t>
            </a:r>
            <a:r>
              <a:rPr lang="en-US" dirty="0" err="1"/>
              <a:t>stopwords</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buClr>
                <a:schemeClr val="tx1"/>
              </a:buClr>
              <a:buSzPct val="129000"/>
              <a:buFont typeface="Wingdings" pitchFamily="2" charset="2"/>
              <a:buChar char="v"/>
            </a:pPr>
            <a:r>
              <a:rPr lang="en-US" dirty="0"/>
              <a:t>nice hotel expensive parking get good deal sta... </a:t>
            </a:r>
          </a:p>
          <a:p>
            <a:pPr>
              <a:buClr>
                <a:schemeClr val="tx1"/>
              </a:buClr>
              <a:buSzPct val="129000"/>
              <a:buFont typeface="Wingdings" pitchFamily="2" charset="2"/>
              <a:buChar char="v"/>
            </a:pPr>
            <a:r>
              <a:rPr lang="en-US" dirty="0"/>
              <a:t>ok nothing special charge diamond member </a:t>
            </a:r>
            <a:r>
              <a:rPr lang="en-US" dirty="0" err="1"/>
              <a:t>hilto</a:t>
            </a:r>
            <a:r>
              <a:rPr lang="en-US" dirty="0"/>
              <a:t>... </a:t>
            </a:r>
          </a:p>
          <a:p>
            <a:pPr>
              <a:buClr>
                <a:schemeClr val="tx1"/>
              </a:buClr>
              <a:buSzPct val="129000"/>
              <a:buFont typeface="Wingdings" pitchFamily="2" charset="2"/>
              <a:buChar char="v"/>
            </a:pPr>
            <a:r>
              <a:rPr lang="en-US" dirty="0"/>
              <a:t> nice room experience hotel </a:t>
            </a:r>
            <a:r>
              <a:rPr lang="en-US" dirty="0" err="1"/>
              <a:t>monaco</a:t>
            </a:r>
            <a:r>
              <a:rPr lang="en-US" dirty="0"/>
              <a:t> </a:t>
            </a:r>
            <a:r>
              <a:rPr lang="en-US" dirty="0" err="1"/>
              <a:t>seattle</a:t>
            </a:r>
            <a:r>
              <a:rPr lang="en-US" dirty="0"/>
              <a:t> good... </a:t>
            </a:r>
          </a:p>
          <a:p>
            <a:pPr>
              <a:buClr>
                <a:schemeClr val="tx1"/>
              </a:buClr>
              <a:buSzPct val="129000"/>
              <a:buFont typeface="Wingdings" pitchFamily="2" charset="2"/>
              <a:buChar char="v"/>
            </a:pPr>
            <a:r>
              <a:rPr lang="en-US" dirty="0"/>
              <a:t> unique great stay wonderful time hotel </a:t>
            </a:r>
            <a:r>
              <a:rPr lang="en-US" dirty="0" err="1"/>
              <a:t>monaco</a:t>
            </a:r>
            <a:r>
              <a:rPr lang="en-US" dirty="0"/>
              <a:t> ... </a:t>
            </a:r>
          </a:p>
          <a:p>
            <a:pPr>
              <a:buClr>
                <a:schemeClr val="tx1"/>
              </a:buClr>
              <a:buSzPct val="129000"/>
              <a:buFont typeface="Wingdings" pitchFamily="2" charset="2"/>
              <a:buChar char="v"/>
            </a:pPr>
            <a:r>
              <a:rPr lang="en-US" dirty="0"/>
              <a:t> great stay great stay go </a:t>
            </a:r>
            <a:r>
              <a:rPr lang="en-US" dirty="0" err="1"/>
              <a:t>seahawk</a:t>
            </a:r>
            <a:r>
              <a:rPr lang="en-US" dirty="0"/>
              <a:t> game awesome ...</a:t>
            </a:r>
          </a:p>
          <a:p>
            <a:pPr>
              <a:buClr>
                <a:schemeClr val="tx1"/>
              </a:buClr>
              <a:buSzPct val="129000"/>
              <a:buFont typeface="Wingdings" pitchFamily="2" charset="2"/>
              <a:buChar char="v"/>
            </a:pPr>
            <a:r>
              <a:rPr lang="en-US" dirty="0"/>
              <a:t>  love </a:t>
            </a:r>
            <a:r>
              <a:rPr lang="en-US" dirty="0" err="1"/>
              <a:t>monaco</a:t>
            </a:r>
            <a:r>
              <a:rPr lang="en-US" dirty="0"/>
              <a:t> staff husband stay hotel crazy wee... </a:t>
            </a:r>
          </a:p>
          <a:p>
            <a:pPr>
              <a:buClr>
                <a:schemeClr val="tx1"/>
              </a:buClr>
              <a:buSzPct val="129000"/>
              <a:buFont typeface="Wingdings" pitchFamily="2" charset="2"/>
              <a:buChar char="v"/>
            </a:pPr>
            <a:r>
              <a:rPr lang="en-US" dirty="0"/>
              <a:t> cozy stay rainy city husband spend night </a:t>
            </a:r>
            <a:r>
              <a:rPr lang="en-US" dirty="0" err="1"/>
              <a:t>monac</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Lemmatisation</a:t>
            </a:r>
            <a:r>
              <a:rPr lang="en-US" dirty="0"/>
              <a:t> </a:t>
            </a:r>
          </a:p>
        </p:txBody>
      </p:sp>
      <p:sp>
        <p:nvSpPr>
          <p:cNvPr id="3" name="Content Placeholder 2"/>
          <p:cNvSpPr>
            <a:spLocks noGrp="1"/>
          </p:cNvSpPr>
          <p:nvPr>
            <p:ph idx="1"/>
          </p:nvPr>
        </p:nvSpPr>
        <p:spPr>
          <a:xfrm>
            <a:off x="1087655" y="2108201"/>
            <a:ext cx="10058400" cy="3760891"/>
          </a:xfrm>
        </p:spPr>
        <p:txBody>
          <a:bodyPr/>
          <a:lstStyle/>
          <a:p>
            <a:pPr marL="457200" indent="-457200">
              <a:buFont typeface="Wingdings" pitchFamily="2" charset="2"/>
              <a:buChar char="v"/>
            </a:pPr>
            <a:r>
              <a:rPr lang="en-US" dirty="0"/>
              <a:t>nice hotel expensive parking get good deal sta... </a:t>
            </a:r>
          </a:p>
          <a:p>
            <a:pPr marL="457200" indent="-457200">
              <a:buFont typeface="Wingdings" pitchFamily="2" charset="2"/>
              <a:buChar char="v"/>
            </a:pPr>
            <a:r>
              <a:rPr lang="en-US" dirty="0"/>
              <a:t>ok nothing special charge diamond member </a:t>
            </a:r>
            <a:r>
              <a:rPr lang="en-US" dirty="0" err="1"/>
              <a:t>hilto</a:t>
            </a:r>
            <a:r>
              <a:rPr lang="en-US" dirty="0"/>
              <a:t>...</a:t>
            </a:r>
          </a:p>
          <a:p>
            <a:pPr marL="457200" indent="-457200">
              <a:buClr>
                <a:schemeClr val="tx1"/>
              </a:buClr>
              <a:buFont typeface="Wingdings" pitchFamily="2" charset="2"/>
              <a:buChar char="v"/>
            </a:pPr>
            <a:r>
              <a:rPr lang="en-US" dirty="0"/>
              <a:t> nice room not experience hotel </a:t>
            </a:r>
            <a:r>
              <a:rPr lang="en-US" dirty="0" err="1"/>
              <a:t>monaco</a:t>
            </a:r>
            <a:r>
              <a:rPr lang="en-US" dirty="0"/>
              <a:t> </a:t>
            </a:r>
            <a:r>
              <a:rPr lang="en-US" dirty="0" err="1"/>
              <a:t>seattle</a:t>
            </a:r>
            <a:r>
              <a:rPr lang="en-US" dirty="0"/>
              <a:t> ... </a:t>
            </a:r>
          </a:p>
          <a:p>
            <a:pPr marL="457200" indent="-457200">
              <a:buFont typeface="Wingdings" pitchFamily="2" charset="2"/>
              <a:buChar char="v"/>
            </a:pPr>
            <a:r>
              <a:rPr lang="en-US" dirty="0"/>
              <a:t> unique great stay wonderful time hotel </a:t>
            </a:r>
            <a:r>
              <a:rPr lang="en-US" dirty="0" err="1"/>
              <a:t>monaco</a:t>
            </a:r>
            <a:r>
              <a:rPr lang="en-US" dirty="0"/>
              <a:t> ... </a:t>
            </a:r>
          </a:p>
          <a:p>
            <a:pPr marL="457200" indent="-457200">
              <a:buFont typeface="Wingdings" pitchFamily="2" charset="2"/>
              <a:buChar char="v"/>
            </a:pPr>
            <a:r>
              <a:rPr lang="en-US" dirty="0"/>
              <a:t> great stay great stay go </a:t>
            </a:r>
            <a:r>
              <a:rPr lang="en-US" dirty="0" err="1"/>
              <a:t>seahawk</a:t>
            </a:r>
            <a:r>
              <a:rPr lang="en-US" dirty="0"/>
              <a:t> game awesome ... </a:t>
            </a:r>
          </a:p>
          <a:p>
            <a:pPr marL="457200" indent="-457200">
              <a:buFont typeface="Wingdings" pitchFamily="2" charset="2"/>
              <a:buChar char="v"/>
            </a:pPr>
            <a:r>
              <a:rPr lang="en-US" dirty="0"/>
              <a:t> love </a:t>
            </a:r>
            <a:r>
              <a:rPr lang="en-US" dirty="0" err="1"/>
              <a:t>monaco</a:t>
            </a:r>
            <a:r>
              <a:rPr lang="en-US" dirty="0"/>
              <a:t> staff husband stay hotel crazy wee... </a:t>
            </a:r>
          </a:p>
          <a:p>
            <a:pPr marL="457200" indent="-457200">
              <a:buFont typeface="Wingdings" pitchFamily="2" charset="2"/>
              <a:buChar char="v"/>
            </a:pPr>
            <a:r>
              <a:rPr lang="en-US" dirty="0"/>
              <a:t> cozy stay rainy city husband spend night </a:t>
            </a:r>
            <a:r>
              <a:rPr lang="en-US" dirty="0" err="1"/>
              <a:t>monac</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Frequently used words</a:t>
            </a: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US" dirty="0"/>
              <a:t>'</a:t>
            </a:r>
            <a:r>
              <a:rPr lang="en-US" dirty="0" err="1"/>
              <a:t>bedpillows</a:t>
            </a:r>
            <a:r>
              <a:rPr lang="en-US" dirty="0"/>
              <a:t>',</a:t>
            </a:r>
          </a:p>
          <a:p>
            <a:r>
              <a:rPr lang="en-US" dirty="0"/>
              <a:t> '</a:t>
            </a:r>
            <a:r>
              <a:rPr lang="en-US" dirty="0" err="1"/>
              <a:t>qld</a:t>
            </a:r>
            <a:r>
              <a:rPr lang="en-US" dirty="0"/>
              <a:t>', </a:t>
            </a:r>
          </a:p>
          <a:p>
            <a:r>
              <a:rPr lang="en-US" dirty="0"/>
              <a:t>'</a:t>
            </a:r>
            <a:r>
              <a:rPr lang="en-US" dirty="0" err="1"/>
              <a:t>donette</a:t>
            </a:r>
            <a:r>
              <a:rPr lang="en-US" dirty="0"/>
              <a:t>', </a:t>
            </a:r>
          </a:p>
          <a:p>
            <a:r>
              <a:rPr lang="en-US" dirty="0"/>
              <a:t>'</a:t>
            </a:r>
            <a:r>
              <a:rPr lang="en-US" dirty="0" err="1"/>
              <a:t>citylife</a:t>
            </a:r>
            <a:r>
              <a:rPr lang="en-US" dirty="0"/>
              <a:t>',</a:t>
            </a:r>
          </a:p>
          <a:p>
            <a:r>
              <a:rPr lang="en-US" dirty="0"/>
              <a:t> 'imp', </a:t>
            </a:r>
          </a:p>
          <a:p>
            <a:r>
              <a:rPr lang="en-US" dirty="0"/>
              <a:t>'</a:t>
            </a:r>
            <a:r>
              <a:rPr lang="en-US" dirty="0" err="1"/>
              <a:t>unfort</a:t>
            </a:r>
            <a:r>
              <a:rPr lang="en-US" dirty="0"/>
              <a:t>', </a:t>
            </a:r>
          </a:p>
          <a:p>
            <a:r>
              <a:rPr lang="en-US" dirty="0"/>
              <a:t>'</a:t>
            </a:r>
            <a:r>
              <a:rPr lang="en-US" dirty="0" err="1"/>
              <a:t>morrisey</a:t>
            </a:r>
            <a:r>
              <a:rPr lang="en-US" dirty="0"/>
              <a:t>', </a:t>
            </a:r>
          </a:p>
          <a:p>
            <a:r>
              <a:rPr lang="en-US" dirty="0"/>
              <a:t>'</a:t>
            </a:r>
            <a:r>
              <a:rPr lang="en-US" dirty="0" err="1"/>
              <a:t>cultery</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78880" y="3205018"/>
            <a:ext cx="5486400" cy="928870"/>
          </a:xfrm>
        </p:spPr>
        <p:txBody>
          <a:bodyPr>
            <a:normAutofit/>
          </a:bodyPr>
          <a:lstStyle/>
          <a:p>
            <a:r>
              <a:rPr lang="en-US" sz="3600" dirty="0">
                <a:latin typeface="Times New Roman" panose="02020603050405020304" pitchFamily="18" charset="0"/>
                <a:cs typeface="Times New Roman" panose="02020603050405020304" pitchFamily="18" charset="0"/>
              </a:rPr>
              <a:t>Text insights and analysis</a:t>
            </a: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7E525F4-494A-57CA-EC1C-6651C7953D8D}"/>
              </a:ext>
            </a:extLst>
          </p:cNvPr>
          <p:cNvPicPr>
            <a:picLocks noChangeAspect="1"/>
          </p:cNvPicPr>
          <p:nvPr/>
        </p:nvPicPr>
        <p:blipFill>
          <a:blip r:embed="rId3"/>
          <a:stretch>
            <a:fillRect/>
          </a:stretch>
        </p:blipFill>
        <p:spPr>
          <a:xfrm>
            <a:off x="0" y="0"/>
            <a:ext cx="6278880" cy="6857996"/>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libraries</a:t>
            </a:r>
          </a:p>
        </p:txBody>
      </p:sp>
      <p:sp>
        <p:nvSpPr>
          <p:cNvPr id="3" name="Content Placeholder 2"/>
          <p:cNvSpPr>
            <a:spLocks noGrp="1"/>
          </p:cNvSpPr>
          <p:nvPr>
            <p:ph idx="1"/>
          </p:nvPr>
        </p:nvSpPr>
        <p:spPr/>
        <p:txBody>
          <a:bodyPr>
            <a:normAutofit fontScale="92500" lnSpcReduction="10000"/>
          </a:bodyPr>
          <a:lstStyle/>
          <a:p>
            <a:r>
              <a:rPr lang="en-US" dirty="0"/>
              <a:t>import </a:t>
            </a:r>
            <a:r>
              <a:rPr lang="en-US" dirty="0" err="1"/>
              <a:t>seaborn</a:t>
            </a:r>
            <a:r>
              <a:rPr lang="en-US" dirty="0"/>
              <a:t> as </a:t>
            </a:r>
            <a:r>
              <a:rPr lang="en-US" dirty="0" err="1"/>
              <a:t>sns</a:t>
            </a:r>
            <a:endParaRPr lang="en-US" dirty="0"/>
          </a:p>
          <a:p>
            <a:r>
              <a:rPr lang="en-US" dirty="0"/>
              <a:t>from </a:t>
            </a:r>
            <a:r>
              <a:rPr lang="en-US" dirty="0" err="1"/>
              <a:t>wordcloud</a:t>
            </a:r>
            <a:r>
              <a:rPr lang="en-US" dirty="0"/>
              <a:t> import </a:t>
            </a:r>
            <a:r>
              <a:rPr lang="en-US" dirty="0" err="1"/>
              <a:t>WordCloud</a:t>
            </a:r>
            <a:r>
              <a:rPr lang="en-US" dirty="0"/>
              <a:t>, </a:t>
            </a:r>
            <a:r>
              <a:rPr lang="en-US" dirty="0" err="1"/>
              <a:t>ImageColorGenerator</a:t>
            </a:r>
            <a:r>
              <a:rPr lang="en-US" dirty="0"/>
              <a:t>, STOPWORDS</a:t>
            </a:r>
          </a:p>
          <a:p>
            <a:endParaRPr lang="en-US" dirty="0"/>
          </a:p>
          <a:p>
            <a:r>
              <a:rPr lang="en-US" dirty="0"/>
              <a:t>from </a:t>
            </a:r>
            <a:r>
              <a:rPr lang="en-US" dirty="0" err="1"/>
              <a:t>sklearn.feature_extraction.text</a:t>
            </a:r>
            <a:r>
              <a:rPr lang="en-US" dirty="0"/>
              <a:t> import </a:t>
            </a:r>
            <a:r>
              <a:rPr lang="en-US" dirty="0" err="1"/>
              <a:t>TfidfVectorizer</a:t>
            </a:r>
            <a:endParaRPr lang="en-US" dirty="0"/>
          </a:p>
          <a:p>
            <a:r>
              <a:rPr lang="en-US" dirty="0"/>
              <a:t>from </a:t>
            </a:r>
            <a:r>
              <a:rPr lang="en-US" dirty="0" err="1"/>
              <a:t>nltk.tokenize</a:t>
            </a:r>
            <a:r>
              <a:rPr lang="en-US" dirty="0"/>
              <a:t> import </a:t>
            </a:r>
            <a:r>
              <a:rPr lang="en-US" dirty="0" err="1"/>
              <a:t>word_tokenize</a:t>
            </a:r>
            <a:endParaRPr lang="en-US" dirty="0"/>
          </a:p>
          <a:p>
            <a:r>
              <a:rPr lang="en-US" dirty="0"/>
              <a:t>from </a:t>
            </a:r>
            <a:r>
              <a:rPr lang="en-US" dirty="0" err="1"/>
              <a:t>nltk</a:t>
            </a:r>
            <a:r>
              <a:rPr lang="en-US" dirty="0"/>
              <a:t> import </a:t>
            </a:r>
            <a:r>
              <a:rPr lang="en-US" dirty="0" err="1"/>
              <a:t>FreqDist</a:t>
            </a:r>
            <a:r>
              <a:rPr lang="en-US" dirty="0"/>
              <a:t>, bigrams</a:t>
            </a:r>
          </a:p>
          <a:p>
            <a:r>
              <a:rPr lang="en-US" dirty="0"/>
              <a:t>import </a:t>
            </a:r>
            <a:r>
              <a:rPr lang="en-US" dirty="0" err="1"/>
              <a:t>nltk.collocations</a:t>
            </a:r>
            <a:r>
              <a:rPr lang="en-US" dirty="0"/>
              <a:t> as collocations</a:t>
            </a:r>
          </a:p>
          <a:p>
            <a:r>
              <a:rPr lang="en-US" dirty="0"/>
              <a:t>import </a:t>
            </a:r>
            <a:r>
              <a:rPr lang="en-US" dirty="0" err="1"/>
              <a:t>nltk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Possitive</a:t>
            </a:r>
            <a:r>
              <a:rPr lang="en-US" dirty="0"/>
              <a:t> reviews</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r>
              <a:rPr lang="en-US" dirty="0"/>
              <a:t>'nice hotel expensive parking get good deal stay hotel anniversary arrive late evening take advice previous review valet park check quick easy little disappointed non existent view room </a:t>
            </a:r>
            <a:r>
              <a:rPr lang="en-US" dirty="0" err="1"/>
              <a:t>room</a:t>
            </a:r>
            <a:r>
              <a:rPr lang="en-US" dirty="0"/>
              <a:t> clean nice size bed comfortable woke stiff neck high pillow soundproof like heard music room night morning loud bang door open closing hear people talk hallway maybe noisy neighbor </a:t>
            </a:r>
            <a:r>
              <a:rPr lang="en-US" dirty="0" err="1"/>
              <a:t>aveda</a:t>
            </a:r>
            <a:r>
              <a:rPr lang="en-US" dirty="0"/>
              <a:t> bath product nice goldfish stay nice touch take advantage stay long location great walk distance shop overall nice experience pay park night unique great stay wonderful time hotel </a:t>
            </a:r>
            <a:r>
              <a:rPr lang="en-US" dirty="0" err="1"/>
              <a:t>monaco</a:t>
            </a:r>
            <a:r>
              <a:rPr lang="en-US" dirty="0"/>
              <a:t> location excellent short stroll main downtown shop area pet friendly room show sign animal hair smell </a:t>
            </a:r>
            <a:r>
              <a:rPr lang="en-US" dirty="0" err="1"/>
              <a:t>monaco</a:t>
            </a:r>
            <a:r>
              <a:rPr lang="en-US" dirty="0"/>
              <a:t> suite sleep area big strip curtain pull closed nice touch felt </a:t>
            </a:r>
            <a:r>
              <a:rPr lang="en-US" dirty="0" err="1"/>
              <a:t>cosy</a:t>
            </a:r>
            <a:r>
              <a:rPr lang="en-US" dirty="0"/>
              <a:t> goldfish name </a:t>
            </a:r>
            <a:r>
              <a:rPr lang="en-US" dirty="0" err="1"/>
              <a:t>brandi</a:t>
            </a:r>
            <a:r>
              <a:rPr lang="en-US" dirty="0"/>
              <a:t> enjoy n partake free wine coffee tea service lobby think great feature great staff friendly free wireless internet hotel work suite laptop decor lovely eclectic mix </a:t>
            </a:r>
            <a:r>
              <a:rPr lang="en-US" dirty="0" err="1"/>
              <a:t>patten</a:t>
            </a:r>
            <a:r>
              <a:rPr lang="en-US" dirty="0"/>
              <a:t> color </a:t>
            </a:r>
            <a:r>
              <a:rPr lang="en-US" dirty="0" err="1"/>
              <a:t>palatte</a:t>
            </a:r>
            <a:r>
              <a:rPr lang="en-US" dirty="0"/>
              <a:t> animal print bathrobe feel like rock star nice n look like sterile chain hotel </a:t>
            </a:r>
            <a:r>
              <a:rPr lang="en-US" dirty="0" err="1"/>
              <a:t>hotel</a:t>
            </a:r>
            <a:r>
              <a:rPr lang="en-US" dirty="0"/>
              <a:t> personality excellent stay great stay great stay go </a:t>
            </a:r>
            <a:r>
              <a:rPr lang="en-US" dirty="0" err="1"/>
              <a:t>seahawk</a:t>
            </a:r>
            <a:r>
              <a:rPr lang="en-US" dirty="0"/>
              <a:t> game awesome downfall view building n complain </a:t>
            </a:r>
            <a:r>
              <a:rPr lang="en-US" dirty="0" err="1"/>
              <a:t>roo</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Word-cloud for positive reviews</a:t>
            </a:r>
          </a:p>
        </p:txBody>
      </p:sp>
      <p:pic>
        <p:nvPicPr>
          <p:cNvPr id="4" name="Content Placeholder 3" descr="download (4).png"/>
          <p:cNvPicPr>
            <a:picLocks noGrp="1" noChangeAspect="1"/>
          </p:cNvPicPr>
          <p:nvPr>
            <p:ph idx="1"/>
          </p:nvPr>
        </p:nvPicPr>
        <p:blipFill>
          <a:blip r:embed="rId3"/>
          <a:stretch>
            <a:fillRect/>
          </a:stretch>
        </p:blipFill>
        <p:spPr>
          <a:xfrm>
            <a:off x="1020277" y="1973446"/>
            <a:ext cx="9625263" cy="410009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reviews</a:t>
            </a:r>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r>
              <a:rPr lang="en-US" dirty="0"/>
              <a:t>horrible customer service hotel stay </a:t>
            </a:r>
            <a:r>
              <a:rPr lang="en-US" dirty="0" err="1"/>
              <a:t>february</a:t>
            </a:r>
            <a:r>
              <a:rPr lang="en-US" dirty="0"/>
              <a:t> rd </a:t>
            </a:r>
            <a:r>
              <a:rPr lang="en-US" dirty="0" err="1"/>
              <a:t>th</a:t>
            </a:r>
            <a:r>
              <a:rPr lang="en-US" dirty="0"/>
              <a:t> friend pick hotel </a:t>
            </a:r>
            <a:r>
              <a:rPr lang="en-US" dirty="0" err="1"/>
              <a:t>monaco</a:t>
            </a:r>
            <a:r>
              <a:rPr lang="en-US" dirty="0"/>
              <a:t> appeal website online package include champagne late checkout free valet gift spa weekend friend check room hour earlier come later pull valet young man stand asked valet open say pull bag </a:t>
            </a:r>
            <a:r>
              <a:rPr lang="en-US" dirty="0" err="1"/>
              <a:t>didn</a:t>
            </a:r>
            <a:r>
              <a:rPr lang="en-US" dirty="0"/>
              <a:t>____ offer help get garment bag suitcase come car key room number say valet car park car street pull leave key work ask valet park car get go room fine bottle champagne oil lotion gift spa dress go come get bed notice blood drop pillow sheet pillow disgust unbelievable call desk sent somebody minute later swap sheet leave apologize </a:t>
            </a:r>
            <a:r>
              <a:rPr lang="en-US" dirty="0" err="1"/>
              <a:t>sunday</a:t>
            </a:r>
            <a:r>
              <a:rPr lang="en-US" dirty="0"/>
              <a:t> morning call desk speak management sheet aggravate rude apparently manager kind supervisor weekend wait </a:t>
            </a:r>
            <a:r>
              <a:rPr lang="en-US" dirty="0" err="1"/>
              <a:t>monday</a:t>
            </a:r>
            <a:r>
              <a:rPr lang="en-US" dirty="0"/>
              <a:t> morning young man speak say cover food add person change sheet say fresh blood rude tone checkout pm package book staff maid try walk room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Wordcloud</a:t>
            </a:r>
            <a:r>
              <a:rPr lang="en-US" dirty="0"/>
              <a:t> for negative reviews</a:t>
            </a:r>
          </a:p>
        </p:txBody>
      </p:sp>
      <p:pic>
        <p:nvPicPr>
          <p:cNvPr id="4" name="Content Placeholder 3" descr="download (5).png"/>
          <p:cNvPicPr>
            <a:picLocks noGrp="1" noChangeAspect="1"/>
          </p:cNvPicPr>
          <p:nvPr>
            <p:ph idx="1"/>
          </p:nvPr>
        </p:nvPicPr>
        <p:blipFill>
          <a:blip r:embed="rId3"/>
          <a:stretch>
            <a:fillRect/>
          </a:stretch>
        </p:blipFill>
        <p:spPr>
          <a:xfrm>
            <a:off x="1232034" y="2108199"/>
            <a:ext cx="10029523" cy="404234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78880" y="3205018"/>
            <a:ext cx="5486400" cy="928870"/>
          </a:xfrm>
        </p:spPr>
        <p:txBody>
          <a:bodyPr>
            <a:normAutofit/>
          </a:bodyPr>
          <a:lstStyle/>
          <a:p>
            <a:r>
              <a:rPr lang="en-US" sz="2400" b="1" dirty="0"/>
              <a:t>          Term Frequency &amp; Inverse Document   </a:t>
            </a:r>
            <a:br>
              <a:rPr lang="en-US" sz="2400" b="1" dirty="0"/>
            </a:br>
            <a:r>
              <a:rPr lang="en-US" sz="2400" b="1" dirty="0"/>
              <a:t>                           Frequency (TF-IDF)</a:t>
            </a:r>
            <a:endParaRPr lang="en-US" sz="24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99674CA-85F6-F74D-CF5D-DD791741EAFF}"/>
              </a:ext>
            </a:extLst>
          </p:cNvPr>
          <p:cNvPicPr>
            <a:picLocks noChangeAspect="1"/>
          </p:cNvPicPr>
          <p:nvPr/>
        </p:nvPicPr>
        <p:blipFill>
          <a:blip r:embed="rId3"/>
          <a:stretch>
            <a:fillRect/>
          </a:stretch>
        </p:blipFill>
        <p:spPr>
          <a:xfrm>
            <a:off x="0" y="0"/>
            <a:ext cx="6096000" cy="6857999"/>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7B77-42D1-622B-8364-D52B57B73758}"/>
              </a:ext>
            </a:extLst>
          </p:cNvPr>
          <p:cNvSpPr>
            <a:spLocks noGrp="1"/>
          </p:cNvSpPr>
          <p:nvPr>
            <p:ph type="title"/>
          </p:nvPr>
        </p:nvSpPr>
        <p:spPr>
          <a:xfrm>
            <a:off x="1097280" y="792480"/>
            <a:ext cx="4714240" cy="944880"/>
          </a:xfrm>
        </p:spPr>
        <p:txBody>
          <a:bodyPr/>
          <a:lstStyle/>
          <a:p>
            <a:r>
              <a:rPr lang="en-US" dirty="0">
                <a:latin typeface="Times New Roman" panose="02020603050405020304" pitchFamily="18" charset="0"/>
                <a:cs typeface="Times New Roman" panose="02020603050405020304" pitchFamily="18" charset="0"/>
              </a:rPr>
              <a:t>Important libraries</a:t>
            </a:r>
          </a:p>
        </p:txBody>
      </p:sp>
      <p:sp>
        <p:nvSpPr>
          <p:cNvPr id="3" name="Content Placeholder 2">
            <a:extLst>
              <a:ext uri="{FF2B5EF4-FFF2-40B4-BE49-F238E27FC236}">
                <a16:creationId xmlns:a16="http://schemas.microsoft.com/office/drawing/2014/main" id="{BA3811F0-650F-7FAC-BA68-7CE0DB4C6E5F}"/>
              </a:ext>
            </a:extLst>
          </p:cNvPr>
          <p:cNvSpPr>
            <a:spLocks noGrp="1"/>
          </p:cNvSpPr>
          <p:nvPr>
            <p:ph idx="1"/>
          </p:nvPr>
        </p:nvSpPr>
        <p:spPr>
          <a:xfrm>
            <a:off x="1066800" y="2016761"/>
            <a:ext cx="10058400" cy="4343399"/>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Pandas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Numpy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Matplotlib.pyplot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Spacy</a:t>
            </a: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en_core_web_sm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Wordcloud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Countvectoriser</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Nltk</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stopwords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40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Positive Reviews TF-IDF</a:t>
            </a:r>
            <a:endParaRPr lang="en-US" dirty="0"/>
          </a:p>
        </p:txBody>
      </p:sp>
      <p:sp>
        <p:nvSpPr>
          <p:cNvPr id="3" name="Content Placeholder 2"/>
          <p:cNvSpPr>
            <a:spLocks noGrp="1"/>
          </p:cNvSpPr>
          <p:nvPr>
            <p:ph idx="1"/>
          </p:nvPr>
        </p:nvSpPr>
        <p:spPr/>
        <p:txBody>
          <a:bodyPr>
            <a:normAutofit fontScale="92500" lnSpcReduction="10000"/>
          </a:bodyPr>
          <a:lstStyle/>
          <a:p>
            <a:r>
              <a:rPr lang="en-US" dirty="0"/>
              <a:t>'nice hotel expensive parking get good deal stay hotel anniversary arrive late evening take advice previous review valet park check quick easy little disappointed non existent view room </a:t>
            </a:r>
            <a:r>
              <a:rPr lang="en-US" dirty="0" err="1"/>
              <a:t>room</a:t>
            </a:r>
            <a:r>
              <a:rPr lang="en-US" dirty="0"/>
              <a:t> clean nice size bed comfortable woke stiff neck high pillow soundproof like heard music room night morning loud bang door open closing hear people talk hallway maybe noisy neighbor </a:t>
            </a:r>
            <a:r>
              <a:rPr lang="en-US" dirty="0" err="1"/>
              <a:t>aveda</a:t>
            </a:r>
            <a:r>
              <a:rPr lang="en-US" dirty="0"/>
              <a:t> bath product nice goldfish stay nice touch take advantage stay long location great walk distance shop overall nice experience pay park night',</a:t>
            </a:r>
          </a:p>
          <a:p>
            <a:r>
              <a:rPr lang="en-US" dirty="0"/>
              <a:t> 'unique great stay wonderful time hotel </a:t>
            </a:r>
            <a:r>
              <a:rPr lang="en-US" dirty="0" err="1"/>
              <a:t>monaco</a:t>
            </a:r>
            <a:r>
              <a:rPr lang="en-US" dirty="0"/>
              <a:t> location excellent short stroll main downtown shop area pet friendly room show sign animal hair smell </a:t>
            </a:r>
            <a:r>
              <a:rPr lang="en-US" dirty="0" err="1"/>
              <a:t>monaco</a:t>
            </a:r>
            <a:r>
              <a:rPr lang="en-US" dirty="0"/>
              <a:t> suite sleep area big strip curtain pull closed nice touch felt </a:t>
            </a:r>
            <a:r>
              <a:rPr lang="en-US" dirty="0" err="1"/>
              <a:t>cosy</a:t>
            </a:r>
            <a:r>
              <a:rPr lang="en-US" dirty="0"/>
              <a:t> goldfish name </a:t>
            </a:r>
            <a:r>
              <a:rPr lang="en-US" dirty="0" err="1"/>
              <a:t>brandi</a:t>
            </a:r>
            <a:r>
              <a:rPr lang="en-US" dirty="0"/>
              <a:t> enjoy n partake free wine coffee tea service lobby think great feature great staff friendly free wireless internet hotel work suite laptop decor lovely eclectic mix </a:t>
            </a:r>
            <a:r>
              <a:rPr lang="en-US" dirty="0" err="1"/>
              <a:t>patten</a:t>
            </a:r>
            <a:r>
              <a:rPr lang="en-US" dirty="0"/>
              <a:t> color </a:t>
            </a:r>
            <a:r>
              <a:rPr lang="en-US" dirty="0" err="1"/>
              <a:t>palatte</a:t>
            </a:r>
            <a:r>
              <a:rPr lang="en-US" dirty="0"/>
              <a:t> animal print bathrobe feel like rock star nice n look like sterile chain hotel </a:t>
            </a:r>
            <a:r>
              <a:rPr lang="en-US" dirty="0" err="1"/>
              <a:t>hotel</a:t>
            </a:r>
            <a:r>
              <a:rPr lang="en-US" dirty="0"/>
              <a:t> personality excellent stay',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14248" cy="803709"/>
          </a:xfrm>
        </p:spPr>
        <p:txBody>
          <a:bodyPr/>
          <a:lstStyle/>
          <a:p>
            <a:r>
              <a:rPr lang="en-US" b="1" dirty="0"/>
              <a:t>Positive TF-IDF</a:t>
            </a:r>
            <a:endParaRPr lang="en-US" dirty="0"/>
          </a:p>
        </p:txBody>
      </p:sp>
      <p:graphicFrame>
        <p:nvGraphicFramePr>
          <p:cNvPr id="4" name="Content Placeholder 3"/>
          <p:cNvGraphicFramePr>
            <a:graphicFrameLocks noGrp="1"/>
          </p:cNvGraphicFramePr>
          <p:nvPr>
            <p:ph idx="1"/>
          </p:nvPr>
        </p:nvGraphicFramePr>
        <p:xfrm>
          <a:off x="1173964" y="1022151"/>
          <a:ext cx="9991341" cy="4839637"/>
        </p:xfrm>
        <a:graphic>
          <a:graphicData uri="http://schemas.openxmlformats.org/drawingml/2006/table">
            <a:tbl>
              <a:tblPr firstRow="1" bandRow="1">
                <a:tableStyleId>{5C22544A-7EE6-4342-B048-85BDC9FD1C3A}</a:tableStyleId>
              </a:tblPr>
              <a:tblGrid>
                <a:gridCol w="4741046">
                  <a:extLst>
                    <a:ext uri="{9D8B030D-6E8A-4147-A177-3AD203B41FA5}">
                      <a16:colId xmlns:a16="http://schemas.microsoft.com/office/drawing/2014/main" val="20000"/>
                    </a:ext>
                  </a:extLst>
                </a:gridCol>
                <a:gridCol w="5250295">
                  <a:extLst>
                    <a:ext uri="{9D8B030D-6E8A-4147-A177-3AD203B41FA5}">
                      <a16:colId xmlns:a16="http://schemas.microsoft.com/office/drawing/2014/main" val="20001"/>
                    </a:ext>
                  </a:extLst>
                </a:gridCol>
              </a:tblGrid>
              <a:tr h="395594">
                <a:tc>
                  <a:txBody>
                    <a:bodyPr/>
                    <a:lstStyle/>
                    <a:p>
                      <a:r>
                        <a:rPr lang="en-US" sz="1800" b="1" i="0" kern="1200" dirty="0">
                          <a:solidFill>
                            <a:schemeClr val="lt1"/>
                          </a:solidFill>
                          <a:latin typeface="+mn-lt"/>
                          <a:ea typeface="+mn-ea"/>
                          <a:cs typeface="+mn-cs"/>
                        </a:rPr>
                        <a:t>TF-IDF</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95594">
                <a:tc>
                  <a:txBody>
                    <a:bodyPr/>
                    <a:lstStyle/>
                    <a:p>
                      <a:pPr algn="r" fontAlgn="ctr"/>
                      <a:r>
                        <a:rPr lang="en-US" b="1" dirty="0"/>
                        <a:t>nice</a:t>
                      </a:r>
                    </a:p>
                  </a:txBody>
                  <a:tcPr anchor="ctr"/>
                </a:tc>
                <a:tc>
                  <a:txBody>
                    <a:bodyPr/>
                    <a:lstStyle/>
                    <a:p>
                      <a:pPr algn="r" fontAlgn="ctr"/>
                      <a:r>
                        <a:rPr lang="en-US" dirty="0"/>
                        <a:t>0.259657</a:t>
                      </a:r>
                    </a:p>
                  </a:txBody>
                  <a:tcPr anchor="ctr"/>
                </a:tc>
                <a:extLst>
                  <a:ext uri="{0D108BD9-81ED-4DB2-BD59-A6C34878D82A}">
                    <a16:rowId xmlns:a16="http://schemas.microsoft.com/office/drawing/2014/main" val="10001"/>
                  </a:ext>
                </a:extLst>
              </a:tr>
              <a:tr h="395594">
                <a:tc>
                  <a:txBody>
                    <a:bodyPr/>
                    <a:lstStyle/>
                    <a:p>
                      <a:pPr algn="r" fontAlgn="ctr"/>
                      <a:r>
                        <a:rPr lang="en-US" b="1"/>
                        <a:t>goldfish</a:t>
                      </a:r>
                    </a:p>
                  </a:txBody>
                  <a:tcPr anchor="ctr"/>
                </a:tc>
                <a:tc>
                  <a:txBody>
                    <a:bodyPr/>
                    <a:lstStyle/>
                    <a:p>
                      <a:pPr algn="r" fontAlgn="ctr"/>
                      <a:r>
                        <a:rPr lang="en-US"/>
                        <a:t>0.211275</a:t>
                      </a:r>
                    </a:p>
                  </a:txBody>
                  <a:tcPr anchor="ctr"/>
                </a:tc>
                <a:extLst>
                  <a:ext uri="{0D108BD9-81ED-4DB2-BD59-A6C34878D82A}">
                    <a16:rowId xmlns:a16="http://schemas.microsoft.com/office/drawing/2014/main" val="10002"/>
                  </a:ext>
                </a:extLst>
              </a:tr>
              <a:tr h="395594">
                <a:tc>
                  <a:txBody>
                    <a:bodyPr/>
                    <a:lstStyle/>
                    <a:p>
                      <a:pPr algn="r" fontAlgn="ctr"/>
                      <a:r>
                        <a:rPr lang="en-US" b="1"/>
                        <a:t>stiff</a:t>
                      </a:r>
                    </a:p>
                  </a:txBody>
                  <a:tcPr anchor="ctr"/>
                </a:tc>
                <a:tc>
                  <a:txBody>
                    <a:bodyPr/>
                    <a:lstStyle/>
                    <a:p>
                      <a:pPr algn="r" fontAlgn="ctr"/>
                      <a:r>
                        <a:rPr lang="en-US"/>
                        <a:t>0.201279</a:t>
                      </a:r>
                    </a:p>
                  </a:txBody>
                  <a:tcPr anchor="ctr"/>
                </a:tc>
                <a:extLst>
                  <a:ext uri="{0D108BD9-81ED-4DB2-BD59-A6C34878D82A}">
                    <a16:rowId xmlns:a16="http://schemas.microsoft.com/office/drawing/2014/main" val="10003"/>
                  </a:ext>
                </a:extLst>
              </a:tr>
              <a:tr h="395594">
                <a:tc>
                  <a:txBody>
                    <a:bodyPr/>
                    <a:lstStyle/>
                    <a:p>
                      <a:pPr algn="r" fontAlgn="ctr"/>
                      <a:r>
                        <a:rPr lang="en-US" b="1"/>
                        <a:t>woke</a:t>
                      </a:r>
                    </a:p>
                  </a:txBody>
                  <a:tcPr anchor="ctr"/>
                </a:tc>
                <a:tc>
                  <a:txBody>
                    <a:bodyPr/>
                    <a:lstStyle/>
                    <a:p>
                      <a:pPr algn="r" fontAlgn="ctr"/>
                      <a:r>
                        <a:rPr lang="en-US"/>
                        <a:t>0.199928</a:t>
                      </a:r>
                    </a:p>
                  </a:txBody>
                  <a:tcPr anchor="ctr"/>
                </a:tc>
                <a:extLst>
                  <a:ext uri="{0D108BD9-81ED-4DB2-BD59-A6C34878D82A}">
                    <a16:rowId xmlns:a16="http://schemas.microsoft.com/office/drawing/2014/main" val="10004"/>
                  </a:ext>
                </a:extLst>
              </a:tr>
              <a:tr h="395594">
                <a:tc>
                  <a:txBody>
                    <a:bodyPr/>
                    <a:lstStyle/>
                    <a:p>
                      <a:pPr algn="r" fontAlgn="ctr"/>
                      <a:r>
                        <a:rPr lang="en-US" b="1"/>
                        <a:t>neck</a:t>
                      </a:r>
                    </a:p>
                  </a:txBody>
                  <a:tcPr anchor="ctr"/>
                </a:tc>
                <a:tc>
                  <a:txBody>
                    <a:bodyPr/>
                    <a:lstStyle/>
                    <a:p>
                      <a:pPr algn="r" fontAlgn="ctr"/>
                      <a:r>
                        <a:rPr lang="en-US"/>
                        <a:t>0.195125</a:t>
                      </a:r>
                    </a:p>
                  </a:txBody>
                  <a:tcPr anchor="ctr"/>
                </a:tc>
                <a:extLst>
                  <a:ext uri="{0D108BD9-81ED-4DB2-BD59-A6C34878D82A}">
                    <a16:rowId xmlns:a16="http://schemas.microsoft.com/office/drawing/2014/main" val="10005"/>
                  </a:ext>
                </a:extLst>
              </a:tr>
              <a:tr h="395594">
                <a:tc>
                  <a:txBody>
                    <a:bodyPr/>
                    <a:lstStyle/>
                    <a:p>
                      <a:pPr algn="r" fontAlgn="ctr"/>
                      <a:r>
                        <a:rPr lang="en-US" b="1"/>
                        <a:t>closing</a:t>
                      </a:r>
                    </a:p>
                  </a:txBody>
                  <a:tcPr anchor="ctr"/>
                </a:tc>
                <a:tc>
                  <a:txBody>
                    <a:bodyPr/>
                    <a:lstStyle/>
                    <a:p>
                      <a:pPr algn="r" fontAlgn="ctr"/>
                      <a:r>
                        <a:rPr lang="en-US"/>
                        <a:t>0.194050</a:t>
                      </a:r>
                    </a:p>
                  </a:txBody>
                  <a:tcPr anchor="ctr"/>
                </a:tc>
                <a:extLst>
                  <a:ext uri="{0D108BD9-81ED-4DB2-BD59-A6C34878D82A}">
                    <a16:rowId xmlns:a16="http://schemas.microsoft.com/office/drawing/2014/main" val="10006"/>
                  </a:ext>
                </a:extLst>
              </a:tr>
              <a:tr h="395594">
                <a:tc>
                  <a:txBody>
                    <a:bodyPr/>
                    <a:lstStyle/>
                    <a:p>
                      <a:pPr algn="r" fontAlgn="ctr"/>
                      <a:r>
                        <a:rPr lang="en-US" b="1"/>
                        <a:t>existent</a:t>
                      </a:r>
                    </a:p>
                  </a:txBody>
                  <a:tcPr anchor="ctr"/>
                </a:tc>
                <a:tc>
                  <a:txBody>
                    <a:bodyPr/>
                    <a:lstStyle/>
                    <a:p>
                      <a:pPr algn="r" fontAlgn="ctr"/>
                      <a:r>
                        <a:rPr lang="en-US"/>
                        <a:t>0.193017</a:t>
                      </a:r>
                    </a:p>
                  </a:txBody>
                  <a:tcPr anchor="ctr"/>
                </a:tc>
                <a:extLst>
                  <a:ext uri="{0D108BD9-81ED-4DB2-BD59-A6C34878D82A}">
                    <a16:rowId xmlns:a16="http://schemas.microsoft.com/office/drawing/2014/main" val="10007"/>
                  </a:ext>
                </a:extLst>
              </a:tr>
              <a:tr h="395594">
                <a:tc>
                  <a:txBody>
                    <a:bodyPr/>
                    <a:lstStyle/>
                    <a:p>
                      <a:pPr algn="r" fontAlgn="ctr"/>
                      <a:r>
                        <a:rPr lang="en-US" b="1"/>
                        <a:t>park</a:t>
                      </a:r>
                    </a:p>
                  </a:txBody>
                  <a:tcPr anchor="ctr"/>
                </a:tc>
                <a:tc>
                  <a:txBody>
                    <a:bodyPr/>
                    <a:lstStyle/>
                    <a:p>
                      <a:pPr algn="r" fontAlgn="ctr"/>
                      <a:r>
                        <a:rPr lang="en-US"/>
                        <a:t>0.179413</a:t>
                      </a:r>
                    </a:p>
                  </a:txBody>
                  <a:tcPr anchor="ctr"/>
                </a:tc>
                <a:extLst>
                  <a:ext uri="{0D108BD9-81ED-4DB2-BD59-A6C34878D82A}">
                    <a16:rowId xmlns:a16="http://schemas.microsoft.com/office/drawing/2014/main" val="10008"/>
                  </a:ext>
                </a:extLst>
              </a:tr>
              <a:tr h="488103">
                <a:tc>
                  <a:txBody>
                    <a:bodyPr/>
                    <a:lstStyle/>
                    <a:p>
                      <a:pPr algn="r" fontAlgn="ctr"/>
                      <a:r>
                        <a:rPr lang="en-US" b="1"/>
                        <a:t>soundproof</a:t>
                      </a:r>
                    </a:p>
                  </a:txBody>
                  <a:tcPr anchor="ctr"/>
                </a:tc>
                <a:tc>
                  <a:txBody>
                    <a:bodyPr/>
                    <a:lstStyle/>
                    <a:p>
                      <a:pPr algn="r" fontAlgn="ctr"/>
                      <a:r>
                        <a:rPr lang="en-US"/>
                        <a:t>0.175270</a:t>
                      </a:r>
                    </a:p>
                  </a:txBody>
                  <a:tcPr anchor="ctr"/>
                </a:tc>
                <a:extLst>
                  <a:ext uri="{0D108BD9-81ED-4DB2-BD59-A6C34878D82A}">
                    <a16:rowId xmlns:a16="http://schemas.microsoft.com/office/drawing/2014/main" val="10009"/>
                  </a:ext>
                </a:extLst>
              </a:tr>
              <a:tr h="395594">
                <a:tc>
                  <a:txBody>
                    <a:bodyPr/>
                    <a:lstStyle/>
                    <a:p>
                      <a:pPr algn="r" fontAlgn="ctr"/>
                      <a:r>
                        <a:rPr lang="en-US" b="1"/>
                        <a:t>aveda</a:t>
                      </a:r>
                    </a:p>
                  </a:txBody>
                  <a:tcPr anchor="ctr"/>
                </a:tc>
                <a:tc>
                  <a:txBody>
                    <a:bodyPr/>
                    <a:lstStyle/>
                    <a:p>
                      <a:pPr algn="r" fontAlgn="ctr"/>
                      <a:r>
                        <a:rPr lang="en-US"/>
                        <a:t>0.170553</a:t>
                      </a:r>
                    </a:p>
                  </a:txBody>
                  <a:tcPr anchor="ctr"/>
                </a:tc>
                <a:extLst>
                  <a:ext uri="{0D108BD9-81ED-4DB2-BD59-A6C34878D82A}">
                    <a16:rowId xmlns:a16="http://schemas.microsoft.com/office/drawing/2014/main" val="10010"/>
                  </a:ext>
                </a:extLst>
              </a:tr>
              <a:tr h="395594">
                <a:tc>
                  <a:txBody>
                    <a:bodyPr/>
                    <a:lstStyle/>
                    <a:p>
                      <a:pPr algn="r" fontAlgn="ctr"/>
                      <a:r>
                        <a:rPr lang="en-US" b="1"/>
                        <a:t>bang</a:t>
                      </a:r>
                    </a:p>
                  </a:txBody>
                  <a:tcPr anchor="ctr"/>
                </a:tc>
                <a:tc>
                  <a:txBody>
                    <a:bodyPr/>
                    <a:lstStyle/>
                    <a:p>
                      <a:pPr algn="r" fontAlgn="ctr"/>
                      <a:r>
                        <a:rPr lang="en-US" dirty="0"/>
                        <a:t>0.169289</a:t>
                      </a:r>
                    </a:p>
                  </a:txBody>
                  <a:tcPr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Negative Reviews TF-IDF</a:t>
            </a:r>
            <a:endParaRPr lang="en-US"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r>
              <a:rPr lang="en-US" dirty="0"/>
              <a:t>'horrible customer service hotel stay </a:t>
            </a:r>
            <a:r>
              <a:rPr lang="en-US" dirty="0" err="1"/>
              <a:t>february</a:t>
            </a:r>
            <a:r>
              <a:rPr lang="en-US" dirty="0"/>
              <a:t> rd </a:t>
            </a:r>
            <a:r>
              <a:rPr lang="en-US" dirty="0" err="1"/>
              <a:t>th</a:t>
            </a:r>
            <a:r>
              <a:rPr lang="en-US" dirty="0"/>
              <a:t> friend pick hotel </a:t>
            </a:r>
            <a:r>
              <a:rPr lang="en-US" dirty="0" err="1"/>
              <a:t>monaco</a:t>
            </a:r>
            <a:r>
              <a:rPr lang="en-US" dirty="0"/>
              <a:t> appeal website online package include champagne late checkout free valet gift spa weekend friend check room hour earlier come later pull valet young man stand asked valet open say pull bag </a:t>
            </a:r>
            <a:r>
              <a:rPr lang="en-US" dirty="0" err="1"/>
              <a:t>didn</a:t>
            </a:r>
            <a:r>
              <a:rPr lang="en-US" dirty="0"/>
              <a:t>____ offer help get garment bag suitcase come car key room number say valet car park car street pull leave key work ask valet park car get go room fine bottle champagne oil lotion gift spa dress go come get bed notice blood drop pillow sheet pillow disgust unbelievable call desk sent somebody minute later swap sheet leave apologize </a:t>
            </a:r>
            <a:r>
              <a:rPr lang="en-US" dirty="0" err="1"/>
              <a:t>sunday</a:t>
            </a:r>
            <a:r>
              <a:rPr lang="en-US" dirty="0"/>
              <a:t> morning call desk speak management sheet aggravate rude apparently manager kind supervisor weekend wait </a:t>
            </a:r>
            <a:r>
              <a:rPr lang="en-US" dirty="0" err="1"/>
              <a:t>monday</a:t>
            </a:r>
            <a:r>
              <a:rPr lang="en-US" dirty="0"/>
              <a:t> morning young man speak say cover food add person change sheet say fresh blood rude tone checkout pm package book staff maid try walk room open door apologize closing people call say check remind package finally pack thing go downstairs check quickly sign paper take way take close look room unfortunately cover food offer charge valet call desk ask charge lady answer snap say aware problem experience </a:t>
            </a:r>
            <a:r>
              <a:rPr lang="en-US" dirty="0" err="1"/>
              <a:t>monday</a:t>
            </a:r>
            <a:r>
              <a:rPr lang="en-US" dirty="0"/>
              <a:t> like tell earlier life treat like hotel sure hotel constantly problem lucky one stay recommend anybody know',</a:t>
            </a:r>
          </a:p>
          <a:p>
            <a:r>
              <a:rPr lang="en-US" dirty="0"/>
              <a:t> 'noise </a:t>
            </a:r>
            <a:r>
              <a:rPr lang="en-US" dirty="0" err="1"/>
              <a:t>airconditioner</a:t>
            </a:r>
            <a:r>
              <a:rPr lang="en-US" dirty="0"/>
              <a:t> standard arrange stay travel agency unfortunately </a:t>
            </a:r>
            <a:r>
              <a:rPr lang="en-US" dirty="0" err="1"/>
              <a:t>warwick</a:t>
            </a:r>
            <a:r>
              <a:rPr lang="en-US" dirty="0"/>
              <a:t> </a:t>
            </a:r>
            <a:r>
              <a:rPr lang="en-US" dirty="0" err="1"/>
              <a:t>seattle</a:t>
            </a:r>
            <a:r>
              <a:rPr lang="en-US" dirty="0"/>
              <a:t> hotel </a:t>
            </a:r>
            <a:r>
              <a:rPr lang="en-US" dirty="0" err="1"/>
              <a:t>dissapointment</a:t>
            </a:r>
            <a:r>
              <a:rPr lang="en-US" dirty="0"/>
              <a:t> trip night stay </a:t>
            </a:r>
            <a:r>
              <a:rPr lang="en-US" dirty="0" err="1"/>
              <a:t>warwick</a:t>
            </a:r>
            <a:r>
              <a:rPr lang="en-US" dirty="0"/>
              <a:t> change room start minute stay hotel personnel make feel like guest like intruder reluctant help solve complaint hotel right downtown minute really good restaurant like good thing availability room offer </a:t>
            </a:r>
            <a:r>
              <a:rPr lang="en-US" dirty="0" err="1"/>
              <a:t>nd</a:t>
            </a:r>
            <a:r>
              <a:rPr lang="en-US" dirty="0"/>
              <a:t> floor window directly open car park level change room </a:t>
            </a:r>
            <a:r>
              <a:rPr lang="en-US" dirty="0" err="1"/>
              <a:t>room</a:t>
            </a:r>
            <a:r>
              <a:rPr lang="en-US" dirty="0"/>
              <a:t> loud sound come air conditioner heat unbelievable hotel </a:t>
            </a:r>
            <a:r>
              <a:rPr lang="en-US" dirty="0" err="1"/>
              <a:t>hotel</a:t>
            </a:r>
            <a:r>
              <a:rPr lang="en-US" dirty="0"/>
              <a:t> personnel tell standard noise room try avoid use night order sleep possible watch </a:t>
            </a:r>
            <a:r>
              <a:rPr lang="en-US" dirty="0" err="1"/>
              <a:t>tv</a:t>
            </a:r>
            <a:r>
              <a:rPr lang="en-US" dirty="0"/>
              <a:t> loudly',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Negative TF-IDF</a:t>
            </a:r>
            <a:endParaRPr lang="en-US" dirty="0"/>
          </a:p>
        </p:txBody>
      </p:sp>
      <p:graphicFrame>
        <p:nvGraphicFramePr>
          <p:cNvPr id="4" name="Content Placeholder 3"/>
          <p:cNvGraphicFramePr>
            <a:graphicFrameLocks noGrp="1"/>
          </p:cNvGraphicFramePr>
          <p:nvPr>
            <p:ph idx="1"/>
          </p:nvPr>
        </p:nvGraphicFramePr>
        <p:xfrm>
          <a:off x="1096963" y="2108200"/>
          <a:ext cx="10058400" cy="37084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r>
                        <a:rPr lang="en-US" b="1" dirty="0"/>
                        <a:t>TF-IDF</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pPr algn="r" fontAlgn="ctr"/>
                      <a:r>
                        <a:rPr lang="en-US" b="1" dirty="0"/>
                        <a:t>valet</a:t>
                      </a:r>
                    </a:p>
                  </a:txBody>
                  <a:tcPr anchor="ctr"/>
                </a:tc>
                <a:tc>
                  <a:txBody>
                    <a:bodyPr/>
                    <a:lstStyle/>
                    <a:p>
                      <a:pPr algn="r" fontAlgn="ctr"/>
                      <a:r>
                        <a:rPr lang="en-US"/>
                        <a:t>0.371706</a:t>
                      </a:r>
                    </a:p>
                  </a:txBody>
                  <a:tcPr anchor="ctr"/>
                </a:tc>
                <a:extLst>
                  <a:ext uri="{0D108BD9-81ED-4DB2-BD59-A6C34878D82A}">
                    <a16:rowId xmlns:a16="http://schemas.microsoft.com/office/drawing/2014/main" val="10001"/>
                  </a:ext>
                </a:extLst>
              </a:tr>
              <a:tr h="370840">
                <a:tc>
                  <a:txBody>
                    <a:bodyPr/>
                    <a:lstStyle/>
                    <a:p>
                      <a:pPr algn="r" fontAlgn="ctr"/>
                      <a:r>
                        <a:rPr lang="en-US" b="1"/>
                        <a:t>car</a:t>
                      </a:r>
                    </a:p>
                  </a:txBody>
                  <a:tcPr anchor="ctr"/>
                </a:tc>
                <a:tc>
                  <a:txBody>
                    <a:bodyPr/>
                    <a:lstStyle/>
                    <a:p>
                      <a:pPr algn="r" fontAlgn="ctr"/>
                      <a:r>
                        <a:rPr lang="en-US"/>
                        <a:t>0.205206</a:t>
                      </a:r>
                    </a:p>
                  </a:txBody>
                  <a:tcPr anchor="ctr"/>
                </a:tc>
                <a:extLst>
                  <a:ext uri="{0D108BD9-81ED-4DB2-BD59-A6C34878D82A}">
                    <a16:rowId xmlns:a16="http://schemas.microsoft.com/office/drawing/2014/main" val="10002"/>
                  </a:ext>
                </a:extLst>
              </a:tr>
              <a:tr h="370840">
                <a:tc>
                  <a:txBody>
                    <a:bodyPr/>
                    <a:lstStyle/>
                    <a:p>
                      <a:pPr algn="r" fontAlgn="ctr"/>
                      <a:r>
                        <a:rPr lang="en-US" b="1"/>
                        <a:t>sheet</a:t>
                      </a:r>
                    </a:p>
                  </a:txBody>
                  <a:tcPr anchor="ctr"/>
                </a:tc>
                <a:tc>
                  <a:txBody>
                    <a:bodyPr/>
                    <a:lstStyle/>
                    <a:p>
                      <a:pPr algn="r" fontAlgn="ctr"/>
                      <a:r>
                        <a:rPr lang="en-US"/>
                        <a:t>0.192908</a:t>
                      </a:r>
                    </a:p>
                  </a:txBody>
                  <a:tcPr anchor="ctr"/>
                </a:tc>
                <a:extLst>
                  <a:ext uri="{0D108BD9-81ED-4DB2-BD59-A6C34878D82A}">
                    <a16:rowId xmlns:a16="http://schemas.microsoft.com/office/drawing/2014/main" val="10003"/>
                  </a:ext>
                </a:extLst>
              </a:tr>
              <a:tr h="370840">
                <a:tc>
                  <a:txBody>
                    <a:bodyPr/>
                    <a:lstStyle/>
                    <a:p>
                      <a:pPr algn="r" fontAlgn="ctr"/>
                      <a:r>
                        <a:rPr lang="en-US" b="1"/>
                        <a:t>pull</a:t>
                      </a:r>
                    </a:p>
                  </a:txBody>
                  <a:tcPr anchor="ctr"/>
                </a:tc>
                <a:tc>
                  <a:txBody>
                    <a:bodyPr/>
                    <a:lstStyle/>
                    <a:p>
                      <a:pPr algn="r" fontAlgn="ctr"/>
                      <a:r>
                        <a:rPr lang="en-US"/>
                        <a:t>0.182745</a:t>
                      </a:r>
                    </a:p>
                  </a:txBody>
                  <a:tcPr anchor="ctr"/>
                </a:tc>
                <a:extLst>
                  <a:ext uri="{0D108BD9-81ED-4DB2-BD59-A6C34878D82A}">
                    <a16:rowId xmlns:a16="http://schemas.microsoft.com/office/drawing/2014/main" val="10004"/>
                  </a:ext>
                </a:extLst>
              </a:tr>
              <a:tr h="370840">
                <a:tc>
                  <a:txBody>
                    <a:bodyPr/>
                    <a:lstStyle/>
                    <a:p>
                      <a:pPr algn="r" fontAlgn="ctr"/>
                      <a:r>
                        <a:rPr lang="en-US" b="1"/>
                        <a:t>package</a:t>
                      </a:r>
                    </a:p>
                  </a:txBody>
                  <a:tcPr anchor="ctr"/>
                </a:tc>
                <a:tc>
                  <a:txBody>
                    <a:bodyPr/>
                    <a:lstStyle/>
                    <a:p>
                      <a:pPr algn="r" fontAlgn="ctr"/>
                      <a:r>
                        <a:rPr lang="en-US"/>
                        <a:t>0.181760</a:t>
                      </a:r>
                    </a:p>
                  </a:txBody>
                  <a:tcPr anchor="ctr"/>
                </a:tc>
                <a:extLst>
                  <a:ext uri="{0D108BD9-81ED-4DB2-BD59-A6C34878D82A}">
                    <a16:rowId xmlns:a16="http://schemas.microsoft.com/office/drawing/2014/main" val="10005"/>
                  </a:ext>
                </a:extLst>
              </a:tr>
              <a:tr h="370840">
                <a:tc>
                  <a:txBody>
                    <a:bodyPr/>
                    <a:lstStyle/>
                    <a:p>
                      <a:pPr algn="r" fontAlgn="ctr"/>
                      <a:r>
                        <a:rPr lang="en-US" b="1"/>
                        <a:t>say</a:t>
                      </a:r>
                    </a:p>
                  </a:txBody>
                  <a:tcPr anchor="ctr"/>
                </a:tc>
                <a:tc>
                  <a:txBody>
                    <a:bodyPr/>
                    <a:lstStyle/>
                    <a:p>
                      <a:pPr algn="r" fontAlgn="ctr"/>
                      <a:r>
                        <a:rPr lang="en-US"/>
                        <a:t>0.166347</a:t>
                      </a:r>
                    </a:p>
                  </a:txBody>
                  <a:tcPr anchor="ctr"/>
                </a:tc>
                <a:extLst>
                  <a:ext uri="{0D108BD9-81ED-4DB2-BD59-A6C34878D82A}">
                    <a16:rowId xmlns:a16="http://schemas.microsoft.com/office/drawing/2014/main" val="10006"/>
                  </a:ext>
                </a:extLst>
              </a:tr>
              <a:tr h="370840">
                <a:tc>
                  <a:txBody>
                    <a:bodyPr/>
                    <a:lstStyle/>
                    <a:p>
                      <a:pPr algn="r" fontAlgn="ctr"/>
                      <a:r>
                        <a:rPr lang="en-US" b="1"/>
                        <a:t>monday</a:t>
                      </a:r>
                    </a:p>
                  </a:txBody>
                  <a:tcPr anchor="ctr"/>
                </a:tc>
                <a:tc>
                  <a:txBody>
                    <a:bodyPr/>
                    <a:lstStyle/>
                    <a:p>
                      <a:pPr algn="r" fontAlgn="ctr"/>
                      <a:r>
                        <a:rPr lang="en-US"/>
                        <a:t>0.149243</a:t>
                      </a:r>
                    </a:p>
                  </a:txBody>
                  <a:tcPr anchor="ctr"/>
                </a:tc>
                <a:extLst>
                  <a:ext uri="{0D108BD9-81ED-4DB2-BD59-A6C34878D82A}">
                    <a16:rowId xmlns:a16="http://schemas.microsoft.com/office/drawing/2014/main" val="10007"/>
                  </a:ext>
                </a:extLst>
              </a:tr>
              <a:tr h="370840">
                <a:tc>
                  <a:txBody>
                    <a:bodyPr/>
                    <a:lstStyle/>
                    <a:p>
                      <a:pPr algn="r" fontAlgn="ctr"/>
                      <a:r>
                        <a:rPr lang="en-US" b="1"/>
                        <a:t>champagne</a:t>
                      </a:r>
                    </a:p>
                  </a:txBody>
                  <a:tcPr anchor="ctr"/>
                </a:tc>
                <a:tc>
                  <a:txBody>
                    <a:bodyPr/>
                    <a:lstStyle/>
                    <a:p>
                      <a:pPr algn="r" fontAlgn="ctr"/>
                      <a:r>
                        <a:rPr lang="en-US"/>
                        <a:t>0.142799</a:t>
                      </a:r>
                    </a:p>
                  </a:txBody>
                  <a:tcPr anchor="ctr"/>
                </a:tc>
                <a:extLst>
                  <a:ext uri="{0D108BD9-81ED-4DB2-BD59-A6C34878D82A}">
                    <a16:rowId xmlns:a16="http://schemas.microsoft.com/office/drawing/2014/main" val="10008"/>
                  </a:ext>
                </a:extLst>
              </a:tr>
              <a:tr h="370840">
                <a:tc>
                  <a:txBody>
                    <a:bodyPr/>
                    <a:lstStyle/>
                    <a:p>
                      <a:pPr algn="r" fontAlgn="ctr"/>
                      <a:r>
                        <a:rPr lang="en-US" b="1"/>
                        <a:t>gift</a:t>
                      </a:r>
                    </a:p>
                  </a:txBody>
                  <a:tcPr anchor="ctr"/>
                </a:tc>
                <a:tc>
                  <a:txBody>
                    <a:bodyPr/>
                    <a:lstStyle/>
                    <a:p>
                      <a:pPr algn="r" fontAlgn="ctr"/>
                      <a:r>
                        <a:rPr lang="en-US" dirty="0"/>
                        <a:t>0.141400</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78880" y="3205018"/>
            <a:ext cx="5486400" cy="928870"/>
          </a:xfrm>
        </p:spPr>
        <p:txBody>
          <a:bodyPr>
            <a:normAutofit/>
          </a:bodyPr>
          <a:lstStyle/>
          <a:p>
            <a:r>
              <a:rPr lang="en-US" sz="4800" b="1" dirty="0"/>
              <a:t>          Bag of words</a:t>
            </a:r>
            <a:endParaRPr lang="en-US" sz="48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4F1D7C7-D325-AA9B-EB54-2B5C62878CCA}"/>
              </a:ext>
            </a:extLst>
          </p:cNvPr>
          <p:cNvPicPr>
            <a:picLocks noChangeAspect="1"/>
          </p:cNvPicPr>
          <p:nvPr/>
        </p:nvPicPr>
        <p:blipFill>
          <a:blip r:embed="rId3"/>
          <a:stretch>
            <a:fillRect/>
          </a:stretch>
        </p:blipFill>
        <p:spPr>
          <a:xfrm>
            <a:off x="0" y="0"/>
            <a:ext cx="6278879" cy="6858000"/>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bag of words</a:t>
            </a:r>
          </a:p>
        </p:txBody>
      </p:sp>
      <p:sp>
        <p:nvSpPr>
          <p:cNvPr id="3" name="Content Placeholder 2"/>
          <p:cNvSpPr>
            <a:spLocks noGrp="1"/>
          </p:cNvSpPr>
          <p:nvPr>
            <p:ph idx="1"/>
          </p:nvPr>
        </p:nvSpPr>
        <p:spPr/>
        <p:txBody>
          <a:bodyPr>
            <a:normAutofit fontScale="85000" lnSpcReduction="20000"/>
          </a:bodyPr>
          <a:lstStyle/>
          <a:p>
            <a:r>
              <a:rPr lang="en-US" dirty="0"/>
              <a:t>('hotel', 38835)</a:t>
            </a:r>
          </a:p>
          <a:p>
            <a:r>
              <a:rPr lang="en-US" dirty="0"/>
              <a:t>,('room', 30974), </a:t>
            </a:r>
          </a:p>
          <a:p>
            <a:r>
              <a:rPr lang="en-US" dirty="0"/>
              <a:t>('stay', 19521), </a:t>
            </a:r>
          </a:p>
          <a:p>
            <a:r>
              <a:rPr lang="en-US" dirty="0"/>
              <a:t>('great', 17970), </a:t>
            </a:r>
          </a:p>
          <a:p>
            <a:r>
              <a:rPr lang="en-US" dirty="0"/>
              <a:t>('good', 13203), </a:t>
            </a:r>
          </a:p>
          <a:p>
            <a:r>
              <a:rPr lang="en-US" dirty="0"/>
              <a:t>('staff', 12672), </a:t>
            </a:r>
          </a:p>
          <a:p>
            <a:r>
              <a:rPr lang="en-US" dirty="0"/>
              <a:t>('n', 12314), </a:t>
            </a:r>
          </a:p>
          <a:p>
            <a:r>
              <a:rPr lang="en-US" dirty="0"/>
              <a:t>('night', 9796), </a:t>
            </a:r>
          </a:p>
          <a:p>
            <a:r>
              <a:rPr lang="en-US" dirty="0"/>
              <a:t>('nice', 9451),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640080"/>
          </a:xfrm>
        </p:spPr>
        <p:txBody>
          <a:bodyPr/>
          <a:lstStyle/>
          <a:p>
            <a:r>
              <a:rPr lang="en-US" sz="3200" dirty="0"/>
              <a:t>Bar graph for most used words in </a:t>
            </a:r>
            <a:r>
              <a:rPr lang="en-US" sz="3200" dirty="0" err="1"/>
              <a:t>possitive</a:t>
            </a:r>
            <a:r>
              <a:rPr lang="en-US" sz="3200" dirty="0"/>
              <a:t> reviews</a:t>
            </a:r>
          </a:p>
        </p:txBody>
      </p:sp>
      <p:pic>
        <p:nvPicPr>
          <p:cNvPr id="4" name="Content Placeholder 3" descr="download (6).png"/>
          <p:cNvPicPr>
            <a:picLocks noGrp="1" noChangeAspect="1"/>
          </p:cNvPicPr>
          <p:nvPr>
            <p:ph idx="1"/>
          </p:nvPr>
        </p:nvPicPr>
        <p:blipFill>
          <a:blip r:embed="rId3"/>
          <a:stretch>
            <a:fillRect/>
          </a:stretch>
        </p:blipFill>
        <p:spPr>
          <a:xfrm>
            <a:off x="1175309" y="2011947"/>
            <a:ext cx="9778240" cy="419634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review bag of words</a:t>
            </a:r>
          </a:p>
        </p:txBody>
      </p:sp>
      <p:sp>
        <p:nvSpPr>
          <p:cNvPr id="3" name="Content Placeholder 2"/>
          <p:cNvSpPr>
            <a:spLocks noGrp="1"/>
          </p:cNvSpPr>
          <p:nvPr>
            <p:ph idx="1"/>
          </p:nvPr>
        </p:nvSpPr>
        <p:spPr/>
        <p:txBody>
          <a:bodyPr>
            <a:normAutofit fontScale="92500" lnSpcReduction="10000"/>
          </a:bodyPr>
          <a:lstStyle/>
          <a:p>
            <a:r>
              <a:rPr lang="en-US" dirty="0"/>
              <a:t>('room', 4162), </a:t>
            </a:r>
          </a:p>
          <a:p>
            <a:r>
              <a:rPr lang="en-US" dirty="0"/>
              <a:t>('hotel', 3857),</a:t>
            </a:r>
          </a:p>
          <a:p>
            <a:r>
              <a:rPr lang="en-US" dirty="0"/>
              <a:t>('stay', 1879),</a:t>
            </a:r>
          </a:p>
          <a:p>
            <a:r>
              <a:rPr lang="en-US" dirty="0"/>
              <a:t>('n', 1631),</a:t>
            </a:r>
          </a:p>
          <a:p>
            <a:r>
              <a:rPr lang="en-US" dirty="0"/>
              <a:t> ('day', 1212), </a:t>
            </a:r>
          </a:p>
          <a:p>
            <a:r>
              <a:rPr lang="en-US" dirty="0"/>
              <a:t>('night', 1158), </a:t>
            </a:r>
          </a:p>
          <a:p>
            <a:r>
              <a:rPr lang="en-US" dirty="0"/>
              <a:t>('staff', 965), </a:t>
            </a:r>
          </a:p>
          <a:p>
            <a:r>
              <a:rPr lang="en-US" dirty="0"/>
              <a:t>('time', 903),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Bar graph for most used words in negative reviews</a:t>
            </a:r>
          </a:p>
        </p:txBody>
      </p:sp>
      <p:pic>
        <p:nvPicPr>
          <p:cNvPr id="4" name="Content Placeholder 3" descr="download (7).png"/>
          <p:cNvPicPr>
            <a:picLocks noGrp="1" noChangeAspect="1"/>
          </p:cNvPicPr>
          <p:nvPr>
            <p:ph idx="1"/>
          </p:nvPr>
        </p:nvPicPr>
        <p:blipFill>
          <a:blip r:embed="rId3"/>
          <a:stretch>
            <a:fillRect/>
          </a:stretch>
        </p:blipFill>
        <p:spPr>
          <a:xfrm>
            <a:off x="1347537" y="2108200"/>
            <a:ext cx="9586762" cy="3955716"/>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 &amp; Trigrams</a:t>
            </a:r>
          </a:p>
        </p:txBody>
      </p:sp>
      <p:pic>
        <p:nvPicPr>
          <p:cNvPr id="4" name="Content Placeholder 3" descr="download (8).png"/>
          <p:cNvPicPr>
            <a:picLocks noGrp="1" noChangeAspect="1"/>
          </p:cNvPicPr>
          <p:nvPr>
            <p:ph idx="1"/>
          </p:nvPr>
        </p:nvPicPr>
        <p:blipFill>
          <a:blip r:embed="rId2"/>
          <a:stretch>
            <a:fillRect/>
          </a:stretch>
        </p:blipFill>
        <p:spPr>
          <a:xfrm>
            <a:off x="292798" y="2098575"/>
            <a:ext cx="6064828" cy="3760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download (9).png"/>
          <p:cNvPicPr>
            <a:picLocks noChangeAspect="1"/>
          </p:cNvPicPr>
          <p:nvPr/>
        </p:nvPicPr>
        <p:blipFill>
          <a:blip r:embed="rId3"/>
          <a:stretch>
            <a:fillRect/>
          </a:stretch>
        </p:blipFill>
        <p:spPr>
          <a:xfrm>
            <a:off x="6439300" y="2059806"/>
            <a:ext cx="5496027" cy="3869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A2F7-47D9-2B6D-F24A-D559F8B18864}"/>
              </a:ext>
            </a:extLst>
          </p:cNvPr>
          <p:cNvSpPr>
            <a:spLocks noGrp="1"/>
          </p:cNvSpPr>
          <p:nvPr>
            <p:ph type="title"/>
          </p:nvPr>
        </p:nvSpPr>
        <p:spPr/>
        <p:txBody>
          <a:bodyPr/>
          <a:lstStyle/>
          <a:p>
            <a:r>
              <a:rPr lang="en-US" dirty="0"/>
              <a:t>Data set  details</a:t>
            </a:r>
          </a:p>
        </p:txBody>
      </p:sp>
      <p:sp>
        <p:nvSpPr>
          <p:cNvPr id="3" name="Content Placeholder 2">
            <a:extLst>
              <a:ext uri="{FF2B5EF4-FFF2-40B4-BE49-F238E27FC236}">
                <a16:creationId xmlns:a16="http://schemas.microsoft.com/office/drawing/2014/main" id="{7249B91A-9ECE-EDD9-4AB4-16EF832C56B9}"/>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20491 rows</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2 columns</a:t>
            </a:r>
          </a:p>
        </p:txBody>
      </p:sp>
    </p:spTree>
    <p:extLst>
      <p:ext uri="{BB962C8B-B14F-4D97-AF65-F5344CB8AC3E}">
        <p14:creationId xmlns:p14="http://schemas.microsoft.com/office/powerpoint/2010/main" val="157373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 &amp; Trigrams</a:t>
            </a:r>
          </a:p>
        </p:txBody>
      </p:sp>
      <p:pic>
        <p:nvPicPr>
          <p:cNvPr id="4" name="Content Placeholder 3" descr="download (11).png"/>
          <p:cNvPicPr>
            <a:picLocks noGrp="1" noChangeAspect="1"/>
          </p:cNvPicPr>
          <p:nvPr>
            <p:ph idx="1"/>
          </p:nvPr>
        </p:nvPicPr>
        <p:blipFill>
          <a:blip r:embed="rId2"/>
          <a:stretch>
            <a:fillRect/>
          </a:stretch>
        </p:blipFill>
        <p:spPr>
          <a:xfrm>
            <a:off x="0" y="2002323"/>
            <a:ext cx="5997937" cy="3760788"/>
          </a:xfrm>
          <a:prstGeom prst="rect">
            <a:avLst/>
          </a:prstGeom>
          <a:ln>
            <a:noFill/>
          </a:ln>
          <a:effectLst>
            <a:outerShdw blurRad="292100" dist="139700" dir="2700000" algn="tl" rotWithShape="0">
              <a:srgbClr val="333333">
                <a:alpha val="65000"/>
              </a:srgbClr>
            </a:outerShdw>
          </a:effectLst>
        </p:spPr>
      </p:pic>
      <p:pic>
        <p:nvPicPr>
          <p:cNvPr id="5" name="Picture 4" descr="download (12).png"/>
          <p:cNvPicPr>
            <a:picLocks noChangeAspect="1"/>
          </p:cNvPicPr>
          <p:nvPr/>
        </p:nvPicPr>
        <p:blipFill>
          <a:blip r:embed="rId3"/>
          <a:stretch>
            <a:fillRect/>
          </a:stretch>
        </p:blipFill>
        <p:spPr>
          <a:xfrm>
            <a:off x="6013945" y="2059806"/>
            <a:ext cx="6129930" cy="38019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78880" y="3205018"/>
            <a:ext cx="5486400" cy="928870"/>
          </a:xfrm>
        </p:spPr>
        <p:txBody>
          <a:bodyPr>
            <a:normAutofit/>
          </a:bodyPr>
          <a:lstStyle/>
          <a:p>
            <a:r>
              <a:rPr lang="en-US" sz="6000" b="1" dirty="0"/>
              <a:t>   Model building</a:t>
            </a:r>
            <a:endParaRPr lang="en-US" sz="60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2940F80-9955-1C0D-C247-218F46EEFFAB}"/>
              </a:ext>
            </a:extLst>
          </p:cNvPr>
          <p:cNvPicPr>
            <a:picLocks noChangeAspect="1"/>
          </p:cNvPicPr>
          <p:nvPr/>
        </p:nvPicPr>
        <p:blipFill>
          <a:blip r:embed="rId3"/>
          <a:stretch>
            <a:fillRect/>
          </a:stretch>
        </p:blipFill>
        <p:spPr>
          <a:xfrm>
            <a:off x="0" y="0"/>
            <a:ext cx="6278880" cy="6857999"/>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Naive Bayes</a:t>
            </a:r>
          </a:p>
        </p:txBody>
      </p:sp>
      <p:pic>
        <p:nvPicPr>
          <p:cNvPr id="6" name="Content Placeholder 5">
            <a:extLst>
              <a:ext uri="{FF2B5EF4-FFF2-40B4-BE49-F238E27FC236}">
                <a16:creationId xmlns:a16="http://schemas.microsoft.com/office/drawing/2014/main" id="{E2F8D2C6-5DCA-D482-ADA0-79D1E48D6145}"/>
              </a:ext>
            </a:extLst>
          </p:cNvPr>
          <p:cNvPicPr>
            <a:picLocks noGrp="1" noChangeAspect="1"/>
          </p:cNvPicPr>
          <p:nvPr>
            <p:ph idx="1"/>
          </p:nvPr>
        </p:nvPicPr>
        <p:blipFill>
          <a:blip r:embed="rId3"/>
          <a:stretch>
            <a:fillRect/>
          </a:stretch>
        </p:blipFill>
        <p:spPr>
          <a:xfrm>
            <a:off x="1379349" y="2108200"/>
            <a:ext cx="9593451" cy="3760788"/>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247" y="697424"/>
            <a:ext cx="6150543" cy="1146873"/>
          </a:xfrm>
        </p:spPr>
        <p:txBody>
          <a:bodyPr>
            <a:normAutofit/>
          </a:bodyPr>
          <a:lstStyle/>
          <a:p>
            <a:r>
              <a:rPr lang="en-US" dirty="0"/>
              <a:t>Logistic Regression</a:t>
            </a:r>
          </a:p>
        </p:txBody>
      </p:sp>
      <p:pic>
        <p:nvPicPr>
          <p:cNvPr id="6" name="Content Placeholder 5">
            <a:extLst>
              <a:ext uri="{FF2B5EF4-FFF2-40B4-BE49-F238E27FC236}">
                <a16:creationId xmlns:a16="http://schemas.microsoft.com/office/drawing/2014/main" id="{08139967-B759-49F3-F3AD-F6CB3983CB7D}"/>
              </a:ext>
            </a:extLst>
          </p:cNvPr>
          <p:cNvPicPr>
            <a:picLocks noGrp="1" noChangeAspect="1"/>
          </p:cNvPicPr>
          <p:nvPr>
            <p:ph idx="1"/>
          </p:nvPr>
        </p:nvPicPr>
        <p:blipFill>
          <a:blip r:embed="rId2"/>
          <a:stretch>
            <a:fillRect/>
          </a:stretch>
        </p:blipFill>
        <p:spPr>
          <a:xfrm>
            <a:off x="1221783" y="1999712"/>
            <a:ext cx="9748434" cy="3760788"/>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3019"/>
            <a:ext cx="6651057" cy="1044341"/>
          </a:xfrm>
        </p:spPr>
        <p:txBody>
          <a:bodyPr/>
          <a:lstStyle/>
          <a:p>
            <a:r>
              <a:rPr lang="en-US" dirty="0"/>
              <a:t>KNN Algorithm</a:t>
            </a:r>
          </a:p>
        </p:txBody>
      </p:sp>
      <p:pic>
        <p:nvPicPr>
          <p:cNvPr id="10" name="Content Placeholder 9">
            <a:extLst>
              <a:ext uri="{FF2B5EF4-FFF2-40B4-BE49-F238E27FC236}">
                <a16:creationId xmlns:a16="http://schemas.microsoft.com/office/drawing/2014/main" id="{1E8434B0-14BC-3F48-E06F-BE1BF03DC230}"/>
              </a:ext>
            </a:extLst>
          </p:cNvPr>
          <p:cNvPicPr>
            <a:picLocks noGrp="1" noChangeAspect="1"/>
          </p:cNvPicPr>
          <p:nvPr>
            <p:ph idx="1"/>
          </p:nvPr>
        </p:nvPicPr>
        <p:blipFill>
          <a:blip r:embed="rId2"/>
          <a:stretch>
            <a:fillRect/>
          </a:stretch>
        </p:blipFill>
        <p:spPr>
          <a:xfrm>
            <a:off x="1410346" y="2230986"/>
            <a:ext cx="9376474" cy="3515216"/>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Algorithm</a:t>
            </a:r>
          </a:p>
        </p:txBody>
      </p:sp>
      <p:pic>
        <p:nvPicPr>
          <p:cNvPr id="6" name="Content Placeholder 5">
            <a:extLst>
              <a:ext uri="{FF2B5EF4-FFF2-40B4-BE49-F238E27FC236}">
                <a16:creationId xmlns:a16="http://schemas.microsoft.com/office/drawing/2014/main" id="{B5228CB3-253A-2267-5961-7300A35960A8}"/>
              </a:ext>
            </a:extLst>
          </p:cNvPr>
          <p:cNvPicPr>
            <a:picLocks noGrp="1" noChangeAspect="1"/>
          </p:cNvPicPr>
          <p:nvPr>
            <p:ph idx="1"/>
          </p:nvPr>
        </p:nvPicPr>
        <p:blipFill>
          <a:blip r:embed="rId2"/>
          <a:stretch>
            <a:fillRect/>
          </a:stretch>
        </p:blipFill>
        <p:spPr>
          <a:xfrm>
            <a:off x="1244513" y="2137925"/>
            <a:ext cx="9763933" cy="3391373"/>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75133" y="3234089"/>
            <a:ext cx="5486400" cy="967176"/>
          </a:xfrm>
        </p:spPr>
        <p:txBody>
          <a:bodyPr>
            <a:normAutofit/>
          </a:bodyPr>
          <a:lstStyle/>
          <a:p>
            <a:r>
              <a:rPr lang="en-US" sz="6000" b="1" dirty="0"/>
              <a:t>    Deployment </a:t>
            </a:r>
            <a:endParaRPr lang="en-US" sz="60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9C6721B-1ECB-6145-08EC-876A3640BE64}"/>
              </a:ext>
            </a:extLst>
          </p:cNvPr>
          <p:cNvPicPr>
            <a:picLocks noChangeAspect="1"/>
          </p:cNvPicPr>
          <p:nvPr/>
        </p:nvPicPr>
        <p:blipFill>
          <a:blip r:embed="rId3"/>
          <a:stretch>
            <a:fillRect/>
          </a:stretch>
        </p:blipFill>
        <p:spPr>
          <a:xfrm>
            <a:off x="0" y="0"/>
            <a:ext cx="6375133" cy="6857995"/>
          </a:xfrm>
          <a:prstGeom prst="rect">
            <a:avLst/>
          </a:prstGeom>
        </p:spPr>
      </p:pic>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 web app</a:t>
            </a:r>
          </a:p>
        </p:txBody>
      </p:sp>
      <p:sp>
        <p:nvSpPr>
          <p:cNvPr id="3" name="Content Placeholder 2"/>
          <p:cNvSpPr>
            <a:spLocks noGrp="1"/>
          </p:cNvSpPr>
          <p:nvPr>
            <p:ph idx="1"/>
          </p:nvPr>
        </p:nvSpPr>
        <p:spPr/>
        <p:txBody>
          <a:bodyPr/>
          <a:lstStyle/>
          <a:p>
            <a:pPr>
              <a:buFont typeface="Wingdings" pitchFamily="2" charset="2"/>
              <a:buChar char="q"/>
            </a:pPr>
            <a:r>
              <a:rPr lang="en-IN" dirty="0">
                <a:latin typeface="Times New Roman" pitchFamily="18" charset="0"/>
                <a:cs typeface="Times New Roman" pitchFamily="18" charset="0"/>
              </a:rPr>
              <a:t>First step is to install Flask in either anaconda prompt or anaconda </a:t>
            </a:r>
            <a:r>
              <a:rPr lang="en-IN" dirty="0" err="1">
                <a:latin typeface="Times New Roman" pitchFamily="18" charset="0"/>
                <a:cs typeface="Times New Roman" pitchFamily="18" charset="0"/>
              </a:rPr>
              <a:t>powershell</a:t>
            </a:r>
            <a:r>
              <a:rPr lang="en-IN" dirty="0">
                <a:latin typeface="Times New Roman" pitchFamily="18" charset="0"/>
                <a:cs typeface="Times New Roman" pitchFamily="18" charset="0"/>
              </a:rPr>
              <a:t> prompt using the code </a:t>
            </a:r>
            <a:r>
              <a:rPr lang="en-IN" dirty="0">
                <a:solidFill>
                  <a:srgbClr val="FF0000"/>
                </a:solidFill>
                <a:latin typeface="Times New Roman" pitchFamily="18" charset="0"/>
                <a:cs typeface="Times New Roman" pitchFamily="18" charset="0"/>
              </a:rPr>
              <a:t>“pip install flask</a:t>
            </a:r>
            <a:r>
              <a:rPr lang="en-IN" dirty="0">
                <a:latin typeface="Times New Roman" pitchFamily="18" charset="0"/>
                <a:cs typeface="Times New Roman" pitchFamily="18" charset="0"/>
              </a:rPr>
              <a:t>” based on your OS..</a:t>
            </a:r>
          </a:p>
          <a:p>
            <a:pPr>
              <a:buFont typeface="Wingdings" pitchFamily="2" charset="2"/>
              <a:buChar char="q"/>
            </a:pPr>
            <a:r>
              <a:rPr lang="en-IN" dirty="0">
                <a:latin typeface="Times New Roman" pitchFamily="18" charset="0"/>
                <a:cs typeface="Times New Roman" pitchFamily="18" charset="0"/>
              </a:rPr>
              <a:t>Go to prompt and enter the folder name where the file has been saved using “</a:t>
            </a:r>
            <a:r>
              <a:rPr lang="en-IN" dirty="0" err="1">
                <a:latin typeface="Times New Roman" pitchFamily="18" charset="0"/>
                <a:cs typeface="Times New Roman" pitchFamily="18" charset="0"/>
              </a:rPr>
              <a:t>cd</a:t>
            </a:r>
            <a:r>
              <a:rPr lang="en-IN" dirty="0">
                <a:latin typeface="Times New Roman" pitchFamily="18" charset="0"/>
                <a:cs typeface="Times New Roman" pitchFamily="18" charset="0"/>
              </a:rPr>
              <a:t> ‘folder name’” and run it.</a:t>
            </a:r>
          </a:p>
          <a:p>
            <a:pPr>
              <a:buFont typeface="Wingdings" pitchFamily="2" charset="2"/>
              <a:buChar char="q"/>
            </a:pPr>
            <a:r>
              <a:rPr lang="en-IN" dirty="0">
                <a:latin typeface="Times New Roman" pitchFamily="18" charset="0"/>
                <a:cs typeface="Times New Roman" pitchFamily="18" charset="0"/>
              </a:rPr>
              <a:t>Run the entire code using “ python hotel.py file” and  we will get https web local host will be created</a:t>
            </a:r>
          </a:p>
          <a:p>
            <a:pPr>
              <a:buFont typeface="Wingdings" pitchFamily="2" charset="2"/>
              <a:buChar char="q"/>
            </a:pPr>
            <a:r>
              <a:rPr lang="en-IN" dirty="0">
                <a:latin typeface="Times New Roman" pitchFamily="18" charset="0"/>
                <a:cs typeface="Times New Roman" pitchFamily="18" charset="0"/>
              </a:rPr>
              <a:t>Copy the above link and paste it in the chrome</a:t>
            </a:r>
            <a:endParaRPr lang="en-IN"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 y="480447"/>
            <a:ext cx="10058400" cy="1314280"/>
          </a:xfrm>
        </p:spPr>
        <p:txBody>
          <a:bodyPr>
            <a:normAutofit/>
          </a:bodyPr>
          <a:lstStyle/>
          <a:p>
            <a:r>
              <a:rPr lang="en-US" sz="2800" dirty="0">
                <a:latin typeface="Times New Roman" pitchFamily="18" charset="0"/>
                <a:cs typeface="Times New Roman" pitchFamily="18" charset="0"/>
              </a:rPr>
              <a:t>                After running the code the output is going to be like this</a:t>
            </a:r>
          </a:p>
        </p:txBody>
      </p:sp>
      <p:sp>
        <p:nvSpPr>
          <p:cNvPr id="5" name="TextBox 4"/>
          <p:cNvSpPr txBox="1"/>
          <p:nvPr/>
        </p:nvSpPr>
        <p:spPr>
          <a:xfrm>
            <a:off x="4004110" y="5399773"/>
            <a:ext cx="7642459" cy="646331"/>
          </a:xfrm>
          <a:prstGeom prst="rect">
            <a:avLst/>
          </a:prstGeom>
          <a:noFill/>
        </p:spPr>
        <p:txBody>
          <a:bodyPr wrap="square" rtlCol="0">
            <a:spAutoFit/>
          </a:bodyPr>
          <a:lstStyle/>
          <a:p>
            <a:pPr>
              <a:buFont typeface="Arial" pitchFamily="34" charset="0"/>
              <a:buChar char="•"/>
            </a:pPr>
            <a:r>
              <a:rPr lang="en-US" dirty="0"/>
              <a:t>Then we need to enter the review then it will predict the review as positive or negative </a:t>
            </a:r>
          </a:p>
        </p:txBody>
      </p:sp>
      <p:pic>
        <p:nvPicPr>
          <p:cNvPr id="9" name="Content Placeholder 8">
            <a:extLst>
              <a:ext uri="{FF2B5EF4-FFF2-40B4-BE49-F238E27FC236}">
                <a16:creationId xmlns:a16="http://schemas.microsoft.com/office/drawing/2014/main" id="{0EFECDE6-7417-210D-A3DF-A83B8D6EC04F}"/>
              </a:ext>
            </a:extLst>
          </p:cNvPr>
          <p:cNvPicPr>
            <a:picLocks noGrp="1" noChangeAspect="1"/>
          </p:cNvPicPr>
          <p:nvPr>
            <p:ph idx="1"/>
          </p:nvPr>
        </p:nvPicPr>
        <p:blipFill>
          <a:blip r:embed="rId2"/>
          <a:stretch>
            <a:fillRect/>
          </a:stretch>
        </p:blipFill>
        <p:spPr>
          <a:xfrm>
            <a:off x="1175136" y="2301703"/>
            <a:ext cx="4477375" cy="2648320"/>
          </a:xfrm>
        </p:spPr>
      </p:pic>
      <p:pic>
        <p:nvPicPr>
          <p:cNvPr id="11" name="Picture 10">
            <a:extLst>
              <a:ext uri="{FF2B5EF4-FFF2-40B4-BE49-F238E27FC236}">
                <a16:creationId xmlns:a16="http://schemas.microsoft.com/office/drawing/2014/main" id="{4BD180EF-BB79-9202-C6AE-AC3D18A32E56}"/>
              </a:ext>
            </a:extLst>
          </p:cNvPr>
          <p:cNvPicPr>
            <a:picLocks noChangeAspect="1"/>
          </p:cNvPicPr>
          <p:nvPr/>
        </p:nvPicPr>
        <p:blipFill>
          <a:blip r:embed="rId3"/>
          <a:stretch>
            <a:fillRect/>
          </a:stretch>
        </p:blipFill>
        <p:spPr>
          <a:xfrm>
            <a:off x="5864984" y="2282651"/>
            <a:ext cx="4553585" cy="2667372"/>
          </a:xfrm>
          <a:prstGeom prst="rect">
            <a:avLst/>
          </a:prstGeom>
        </p:spPr>
      </p:pic>
    </p:spTree>
  </p:cSld>
  <p:clrMapOvr>
    <a:masterClrMapping/>
  </p:clrMapOvr>
  <p:transition>
    <p:wedg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0E1B-093E-951B-6319-99FB0FA15729}"/>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0273C79B-EB71-AE6A-D923-45F2F38794E3}"/>
              </a:ext>
            </a:extLst>
          </p:cNvPr>
          <p:cNvSpPr>
            <a:spLocks noGrp="1"/>
          </p:cNvSpPr>
          <p:nvPr>
            <p:ph idx="1"/>
          </p:nvPr>
        </p:nvSpPr>
        <p:spPr/>
        <p:txBody>
          <a:bodyPr>
            <a:normAutofit fontScale="92500" lnSpcReduction="10000"/>
          </a:bodyPr>
          <a:lstStyle/>
          <a:p>
            <a:r>
              <a:rPr lang="en-US" dirty="0">
                <a:solidFill>
                  <a:schemeClr val="tx1">
                    <a:lumMod val="85000"/>
                    <a:lumOff val="15000"/>
                  </a:schemeClr>
                </a:solidFill>
                <a:latin typeface="Bahnschrift" panose="020B0502040204020203" pitchFamily="34" charset="0"/>
              </a:rPr>
              <a:t>                       -Srinu Guddala</a:t>
            </a:r>
          </a:p>
          <a:p>
            <a:r>
              <a:rPr lang="en-US" dirty="0">
                <a:solidFill>
                  <a:schemeClr val="tx1">
                    <a:lumMod val="85000"/>
                    <a:lumOff val="15000"/>
                  </a:schemeClr>
                </a:solidFill>
                <a:latin typeface="Bahnschrift" panose="020B0502040204020203" pitchFamily="34" charset="0"/>
              </a:rPr>
              <a:t>                       -</a:t>
            </a:r>
            <a:r>
              <a:rPr lang="en-US" dirty="0" err="1">
                <a:solidFill>
                  <a:schemeClr val="tx1">
                    <a:lumMod val="85000"/>
                    <a:lumOff val="15000"/>
                  </a:schemeClr>
                </a:solidFill>
                <a:latin typeface="Bahnschrift" panose="020B0502040204020203" pitchFamily="34" charset="0"/>
              </a:rPr>
              <a:t>Prajyna</a:t>
            </a:r>
            <a:r>
              <a:rPr lang="en-US" dirty="0">
                <a:solidFill>
                  <a:schemeClr val="tx1">
                    <a:lumMod val="85000"/>
                    <a:lumOff val="15000"/>
                  </a:schemeClr>
                </a:solidFill>
                <a:latin typeface="Bahnschrift" panose="020B0502040204020203" pitchFamily="34" charset="0"/>
              </a:rPr>
              <a:t> </a:t>
            </a:r>
            <a:r>
              <a:rPr lang="en-US" dirty="0" err="1">
                <a:solidFill>
                  <a:schemeClr val="tx1">
                    <a:lumMod val="85000"/>
                    <a:lumOff val="15000"/>
                  </a:schemeClr>
                </a:solidFill>
                <a:latin typeface="Bahnschrift" panose="020B0502040204020203" pitchFamily="34" charset="0"/>
              </a:rPr>
              <a:t>PralhadraoKulkarni</a:t>
            </a:r>
            <a:endParaRPr lang="en-US" dirty="0">
              <a:solidFill>
                <a:schemeClr val="tx1">
                  <a:lumMod val="85000"/>
                  <a:lumOff val="15000"/>
                </a:schemeClr>
              </a:solidFill>
              <a:latin typeface="Bahnschrift" panose="020B0502040204020203" pitchFamily="34" charset="0"/>
            </a:endParaRPr>
          </a:p>
          <a:p>
            <a:r>
              <a:rPr lang="en-US" dirty="0">
                <a:solidFill>
                  <a:schemeClr val="tx1">
                    <a:lumMod val="85000"/>
                    <a:lumOff val="15000"/>
                  </a:schemeClr>
                </a:solidFill>
                <a:latin typeface="Bahnschrift" panose="020B0502040204020203" pitchFamily="34" charset="0"/>
              </a:rPr>
              <a:t>                       -</a:t>
            </a:r>
            <a:r>
              <a:rPr lang="en-US" dirty="0" err="1">
                <a:solidFill>
                  <a:schemeClr val="tx1">
                    <a:lumMod val="85000"/>
                    <a:lumOff val="15000"/>
                  </a:schemeClr>
                </a:solidFill>
                <a:latin typeface="Bahnschrift" panose="020B0502040204020203" pitchFamily="34" charset="0"/>
              </a:rPr>
              <a:t>Akshata</a:t>
            </a:r>
            <a:r>
              <a:rPr lang="en-US" dirty="0">
                <a:solidFill>
                  <a:schemeClr val="tx1">
                    <a:lumMod val="85000"/>
                    <a:lumOff val="15000"/>
                  </a:schemeClr>
                </a:solidFill>
                <a:latin typeface="Bahnschrift" panose="020B0502040204020203" pitchFamily="34" charset="0"/>
              </a:rPr>
              <a:t> Arun Bhosale</a:t>
            </a:r>
          </a:p>
          <a:p>
            <a:r>
              <a:rPr lang="en-US" dirty="0">
                <a:solidFill>
                  <a:schemeClr val="tx1">
                    <a:lumMod val="85000"/>
                    <a:lumOff val="15000"/>
                  </a:schemeClr>
                </a:solidFill>
                <a:latin typeface="Bahnschrift" panose="020B0502040204020203" pitchFamily="34" charset="0"/>
              </a:rPr>
              <a:t>                       -Tushar Ranjan Panda</a:t>
            </a:r>
          </a:p>
          <a:p>
            <a:r>
              <a:rPr lang="en-US" dirty="0">
                <a:solidFill>
                  <a:schemeClr val="tx1">
                    <a:lumMod val="85000"/>
                    <a:lumOff val="15000"/>
                  </a:schemeClr>
                </a:solidFill>
                <a:latin typeface="Bahnschrift" panose="020B0502040204020203" pitchFamily="34" charset="0"/>
              </a:rPr>
              <a:t>                       -Sanjeev Kumar </a:t>
            </a:r>
          </a:p>
          <a:p>
            <a:r>
              <a:rPr lang="en-US" dirty="0">
                <a:solidFill>
                  <a:schemeClr val="tx1">
                    <a:lumMod val="85000"/>
                    <a:lumOff val="15000"/>
                  </a:schemeClr>
                </a:solidFill>
                <a:latin typeface="Bahnschrift" panose="020B0502040204020203" pitchFamily="34" charset="0"/>
              </a:rPr>
              <a:t>                       -Balram </a:t>
            </a:r>
            <a:r>
              <a:rPr lang="en-US" dirty="0" err="1">
                <a:solidFill>
                  <a:schemeClr val="tx1">
                    <a:lumMod val="85000"/>
                    <a:lumOff val="15000"/>
                  </a:schemeClr>
                </a:solidFill>
                <a:latin typeface="Bahnschrift" panose="020B0502040204020203" pitchFamily="34" charset="0"/>
              </a:rPr>
              <a:t>Randheer</a:t>
            </a:r>
            <a:r>
              <a:rPr lang="en-US" dirty="0">
                <a:solidFill>
                  <a:schemeClr val="tx1">
                    <a:lumMod val="85000"/>
                    <a:lumOff val="15000"/>
                  </a:schemeClr>
                </a:solidFill>
                <a:latin typeface="Bahnschrift" panose="020B0502040204020203" pitchFamily="34" charset="0"/>
              </a:rPr>
              <a:t> Singh  </a:t>
            </a:r>
          </a:p>
          <a:p>
            <a:r>
              <a:rPr lang="en-US" dirty="0">
                <a:solidFill>
                  <a:schemeClr val="tx1">
                    <a:lumMod val="85000"/>
                    <a:lumOff val="15000"/>
                  </a:schemeClr>
                </a:solidFill>
                <a:latin typeface="Bahnschrift" panose="020B0502040204020203" pitchFamily="34" charset="0"/>
              </a:rPr>
              <a:t>                       -</a:t>
            </a:r>
            <a:r>
              <a:rPr lang="en-US" dirty="0" err="1">
                <a:solidFill>
                  <a:schemeClr val="tx1">
                    <a:lumMod val="85000"/>
                    <a:lumOff val="15000"/>
                  </a:schemeClr>
                </a:solidFill>
                <a:latin typeface="Bahnschrift" panose="020B0502040204020203" pitchFamily="34" charset="0"/>
              </a:rPr>
              <a:t>D.Sheshidhar</a:t>
            </a:r>
            <a:r>
              <a:rPr lang="en-US" dirty="0">
                <a:solidFill>
                  <a:schemeClr val="tx1">
                    <a:lumMod val="85000"/>
                    <a:lumOff val="15000"/>
                  </a:schemeClr>
                </a:solidFill>
                <a:latin typeface="Bahnschrift" panose="020B0502040204020203" pitchFamily="34" charset="0"/>
              </a:rPr>
              <a:t> Reddy</a:t>
            </a:r>
          </a:p>
          <a:p>
            <a:r>
              <a:rPr lang="en-US" dirty="0">
                <a:solidFill>
                  <a:schemeClr val="tx1">
                    <a:lumMod val="85000"/>
                    <a:lumOff val="15000"/>
                  </a:schemeClr>
                </a:solidFill>
                <a:latin typeface="Bahnschrift" panose="020B0502040204020203" pitchFamily="34" charset="0"/>
              </a:rPr>
              <a:t> </a:t>
            </a:r>
            <a:endParaRPr lang="en-IN" dirty="0">
              <a:solidFill>
                <a:schemeClr val="tx1">
                  <a:lumMod val="85000"/>
                  <a:lumOff val="15000"/>
                </a:schemeClr>
              </a:solidFill>
              <a:latin typeface="Bahnschrift" panose="020B0502040204020203" pitchFamily="34" charset="0"/>
            </a:endParaRPr>
          </a:p>
        </p:txBody>
      </p:sp>
    </p:spTree>
    <p:extLst>
      <p:ext uri="{BB962C8B-B14F-4D97-AF65-F5344CB8AC3E}">
        <p14:creationId xmlns:p14="http://schemas.microsoft.com/office/powerpoint/2010/main" val="272327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EBB4-864A-E464-9805-8491ECAE3D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AA98F154-1040-5FAB-BB50-F933D058307A}"/>
              </a:ext>
            </a:extLst>
          </p:cNvPr>
          <p:cNvSpPr>
            <a:spLocks noGrp="1"/>
          </p:cNvSpPr>
          <p:nvPr>
            <p:ph idx="1"/>
          </p:nvPr>
        </p:nvSpPr>
        <p:spPr/>
        <p:txBody>
          <a:bodyPr/>
          <a:lstStyle/>
          <a:p>
            <a:pPr>
              <a:spcBef>
                <a:spcPts val="0"/>
              </a:spcBef>
              <a:buClr>
                <a:srgbClr val="000000"/>
              </a:buClr>
              <a:buSzPts val="1800"/>
              <a:buFont typeface="Wingdings" panose="05000000000000000000" pitchFamily="2" charset="2"/>
              <a:buChar char="q"/>
              <a:defRPr/>
            </a:pPr>
            <a:r>
              <a:rPr kumimoji="0" lang="en-US" sz="2800" i="0" u="none" strike="noStrike" kern="0" cap="none" spc="0" normalizeH="0" baseline="0" noProof="0" dirty="0">
                <a:ln>
                  <a:noFill/>
                </a:ln>
                <a:effectLst/>
                <a:uLnTx/>
                <a:uFillTx/>
                <a:latin typeface="Times New Roman" panose="02020603050405020304" pitchFamily="18" charset="0"/>
                <a:ea typeface="Arial"/>
                <a:cs typeface="Times New Roman" panose="02020603050405020304" pitchFamily="18" charset="0"/>
                <a:sym typeface="Arial"/>
              </a:rPr>
              <a:t>Look for problems in the data such as Visualization, missing value handling, outlier detection, skewness removal etc.</a:t>
            </a:r>
          </a:p>
          <a:p>
            <a:pPr marL="114300" indent="0">
              <a:spcBef>
                <a:spcPts val="0"/>
              </a:spcBef>
              <a:buClr>
                <a:srgbClr val="000000"/>
              </a:buClr>
              <a:buSzPts val="1800"/>
              <a:buNone/>
              <a:defRPr/>
            </a:pPr>
            <a:endParaRPr kumimoji="0" lang="en-US" sz="2800" i="0" u="none" strike="noStrike" kern="0" cap="none" spc="0" normalizeH="0" baseline="0" noProof="0" dirty="0">
              <a:ln>
                <a:noFill/>
              </a:ln>
              <a:effectLst/>
              <a:uLnTx/>
              <a:uFillTx/>
              <a:latin typeface="Times New Roman" panose="02020603050405020304" pitchFamily="18" charset="0"/>
              <a:ea typeface="Arial"/>
              <a:cs typeface="Times New Roman" panose="02020603050405020304" pitchFamily="18" charset="0"/>
              <a:sym typeface="Arial"/>
            </a:endParaRPr>
          </a:p>
          <a:p>
            <a:pPr>
              <a:spcBef>
                <a:spcPts val="0"/>
              </a:spcBef>
              <a:buClr>
                <a:srgbClr val="000000"/>
              </a:buClr>
              <a:buSzPts val="1800"/>
              <a:buFont typeface="Wingdings" panose="05000000000000000000" pitchFamily="2" charset="2"/>
              <a:buChar char="q"/>
              <a:defRPr/>
            </a:pPr>
            <a:r>
              <a:rPr kumimoji="0" lang="en-US" sz="2800" i="0" u="none" strike="noStrike" kern="0" cap="none" spc="0" normalizeH="0" baseline="0" noProof="0" dirty="0">
                <a:ln>
                  <a:noFill/>
                </a:ln>
                <a:effectLst/>
                <a:uLnTx/>
                <a:uFillTx/>
                <a:latin typeface="Times New Roman" panose="02020603050405020304" pitchFamily="18" charset="0"/>
                <a:ea typeface="Arial"/>
                <a:cs typeface="Times New Roman" panose="02020603050405020304" pitchFamily="18" charset="0"/>
                <a:sym typeface="Arial"/>
              </a:rPr>
              <a:t>Treat all the problems with appropriate techniques</a:t>
            </a:r>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242205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8E31-B1A7-3494-3D60-E83B8CA80AB0}"/>
              </a:ext>
            </a:extLst>
          </p:cNvPr>
          <p:cNvSpPr>
            <a:spLocks noGrp="1"/>
          </p:cNvSpPr>
          <p:nvPr>
            <p:ph type="title"/>
          </p:nvPr>
        </p:nvSpPr>
        <p:spPr/>
        <p:txBody>
          <a:bodyPr/>
          <a:lstStyle/>
          <a:p>
            <a:r>
              <a:rPr lang="en-US" dirty="0"/>
              <a:t>Missing values</a:t>
            </a:r>
          </a:p>
        </p:txBody>
      </p:sp>
      <p:pic>
        <p:nvPicPr>
          <p:cNvPr id="5" name="Content Placeholder 4">
            <a:extLst>
              <a:ext uri="{FF2B5EF4-FFF2-40B4-BE49-F238E27FC236}">
                <a16:creationId xmlns:a16="http://schemas.microsoft.com/office/drawing/2014/main" id="{8BB20647-93C0-AC26-AA32-76831811194F}"/>
              </a:ext>
            </a:extLst>
          </p:cNvPr>
          <p:cNvPicPr>
            <a:picLocks noGrp="1" noChangeAspect="1"/>
          </p:cNvPicPr>
          <p:nvPr>
            <p:ph idx="1"/>
          </p:nvPr>
        </p:nvPicPr>
        <p:blipFill>
          <a:blip r:embed="rId2"/>
          <a:stretch>
            <a:fillRect/>
          </a:stretch>
        </p:blipFill>
        <p:spPr>
          <a:xfrm>
            <a:off x="6482080" y="2160239"/>
            <a:ext cx="5435599" cy="3793521"/>
          </a:xfrm>
        </p:spPr>
      </p:pic>
      <p:sp>
        <p:nvSpPr>
          <p:cNvPr id="6" name="TextBox 5">
            <a:extLst>
              <a:ext uri="{FF2B5EF4-FFF2-40B4-BE49-F238E27FC236}">
                <a16:creationId xmlns:a16="http://schemas.microsoft.com/office/drawing/2014/main" id="{8BCBAD6C-138F-2CC6-81DF-5151F5123363}"/>
              </a:ext>
            </a:extLst>
          </p:cNvPr>
          <p:cNvSpPr txBox="1"/>
          <p:nvPr/>
        </p:nvSpPr>
        <p:spPr>
          <a:xfrm>
            <a:off x="1097280" y="2357120"/>
            <a:ext cx="5384800" cy="2677656"/>
          </a:xfrm>
          <a:prstGeom prst="rect">
            <a:avLst/>
          </a:prstGeom>
          <a:noFill/>
        </p:spPr>
        <p:txBody>
          <a:bodyPr wrap="square" rtlCol="0">
            <a:spAutoFit/>
          </a:bodyPr>
          <a:lstStyle/>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no missing values in the data set</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no null values in the dataset</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no duplicated in the dataset</a:t>
            </a:r>
          </a:p>
        </p:txBody>
      </p:sp>
    </p:spTree>
    <p:extLst>
      <p:ext uri="{BB962C8B-B14F-4D97-AF65-F5344CB8AC3E}">
        <p14:creationId xmlns:p14="http://schemas.microsoft.com/office/powerpoint/2010/main" val="111013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1B58-C750-6201-CAE0-5AE605CF60E2}"/>
              </a:ext>
            </a:extLst>
          </p:cNvPr>
          <p:cNvSpPr>
            <a:spLocks noGrp="1"/>
          </p:cNvSpPr>
          <p:nvPr>
            <p:ph type="title"/>
          </p:nvPr>
        </p:nvSpPr>
        <p:spPr/>
        <p:txBody>
          <a:bodyPr/>
          <a:lstStyle/>
          <a:p>
            <a:r>
              <a:rPr lang="en-US" dirty="0"/>
              <a:t>Histograms </a:t>
            </a:r>
          </a:p>
        </p:txBody>
      </p:sp>
      <p:pic>
        <p:nvPicPr>
          <p:cNvPr id="5" name="Content Placeholder 4">
            <a:extLst>
              <a:ext uri="{FF2B5EF4-FFF2-40B4-BE49-F238E27FC236}">
                <a16:creationId xmlns:a16="http://schemas.microsoft.com/office/drawing/2014/main" id="{C25C6846-29D0-04CF-8663-7145E1352DE8}"/>
              </a:ext>
            </a:extLst>
          </p:cNvPr>
          <p:cNvPicPr>
            <a:picLocks noGrp="1" noChangeAspect="1"/>
          </p:cNvPicPr>
          <p:nvPr>
            <p:ph idx="1"/>
          </p:nvPr>
        </p:nvPicPr>
        <p:blipFill>
          <a:blip r:embed="rId3"/>
          <a:stretch>
            <a:fillRect/>
          </a:stretch>
        </p:blipFill>
        <p:spPr>
          <a:xfrm>
            <a:off x="792480" y="2174239"/>
            <a:ext cx="5588252" cy="3816668"/>
          </a:xfrm>
        </p:spPr>
      </p:pic>
      <p:pic>
        <p:nvPicPr>
          <p:cNvPr id="9" name="Picture 8">
            <a:extLst>
              <a:ext uri="{FF2B5EF4-FFF2-40B4-BE49-F238E27FC236}">
                <a16:creationId xmlns:a16="http://schemas.microsoft.com/office/drawing/2014/main" id="{447BEFDB-D844-5FA5-9A10-77F2C501E249}"/>
              </a:ext>
            </a:extLst>
          </p:cNvPr>
          <p:cNvPicPr>
            <a:picLocks noChangeAspect="1"/>
          </p:cNvPicPr>
          <p:nvPr/>
        </p:nvPicPr>
        <p:blipFill>
          <a:blip r:embed="rId4"/>
          <a:stretch>
            <a:fillRect/>
          </a:stretch>
        </p:blipFill>
        <p:spPr>
          <a:xfrm>
            <a:off x="6380732" y="2358230"/>
            <a:ext cx="5475605" cy="3448685"/>
          </a:xfrm>
          <a:prstGeom prst="rect">
            <a:avLst/>
          </a:prstGeom>
        </p:spPr>
      </p:pic>
    </p:spTree>
    <p:extLst>
      <p:ext uri="{BB962C8B-B14F-4D97-AF65-F5344CB8AC3E}">
        <p14:creationId xmlns:p14="http://schemas.microsoft.com/office/powerpoint/2010/main" val="28731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EC54-8B5E-D870-930D-87AD70206380}"/>
              </a:ext>
            </a:extLst>
          </p:cNvPr>
          <p:cNvSpPr>
            <a:spLocks noGrp="1"/>
          </p:cNvSpPr>
          <p:nvPr>
            <p:ph type="title"/>
          </p:nvPr>
        </p:nvSpPr>
        <p:spPr/>
        <p:txBody>
          <a:bodyPr/>
          <a:lstStyle/>
          <a:p>
            <a:r>
              <a:rPr lang="en-US" dirty="0"/>
              <a:t>Pie  chart </a:t>
            </a:r>
          </a:p>
        </p:txBody>
      </p:sp>
      <p:pic>
        <p:nvPicPr>
          <p:cNvPr id="5" name="Content Placeholder 4">
            <a:extLst>
              <a:ext uri="{FF2B5EF4-FFF2-40B4-BE49-F238E27FC236}">
                <a16:creationId xmlns:a16="http://schemas.microsoft.com/office/drawing/2014/main" id="{4838830F-36F3-8F27-BF4A-367D6CA73F51}"/>
              </a:ext>
            </a:extLst>
          </p:cNvPr>
          <p:cNvPicPr>
            <a:picLocks noGrp="1" noChangeAspect="1"/>
          </p:cNvPicPr>
          <p:nvPr>
            <p:ph idx="1"/>
          </p:nvPr>
        </p:nvPicPr>
        <p:blipFill>
          <a:blip r:embed="rId3"/>
          <a:stretch>
            <a:fillRect/>
          </a:stretch>
        </p:blipFill>
        <p:spPr>
          <a:xfrm>
            <a:off x="7587297" y="2270284"/>
            <a:ext cx="4371933" cy="3967956"/>
          </a:xfrm>
        </p:spPr>
      </p:pic>
      <p:sp>
        <p:nvSpPr>
          <p:cNvPr id="7" name="TextBox 6">
            <a:extLst>
              <a:ext uri="{FF2B5EF4-FFF2-40B4-BE49-F238E27FC236}">
                <a16:creationId xmlns:a16="http://schemas.microsoft.com/office/drawing/2014/main" id="{CD440FF9-E7B4-796A-C0F0-E47F33803756}"/>
              </a:ext>
            </a:extLst>
          </p:cNvPr>
          <p:cNvSpPr txBox="1"/>
          <p:nvPr/>
        </p:nvSpPr>
        <p:spPr>
          <a:xfrm>
            <a:off x="1188720" y="2468880"/>
            <a:ext cx="5842000" cy="267765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By looking the pie chart we can understand what are the negative,possitive,neutral comments</a:t>
            </a:r>
          </a:p>
          <a:p>
            <a:pPr marL="285750" indent="-285750">
              <a:buFont typeface="Wingdings" panose="05000000000000000000" pitchFamily="2" charset="2"/>
              <a:buChar char="Ø"/>
            </a:pPr>
            <a:r>
              <a:rPr lang="it-IT" sz="2800" dirty="0">
                <a:latin typeface="Times New Roman" panose="02020603050405020304" pitchFamily="18" charset="0"/>
                <a:cs typeface="Times New Roman" panose="02020603050405020304" pitchFamily="18" charset="0"/>
              </a:rPr>
              <a:t># Negative= 1-2</a:t>
            </a:r>
          </a:p>
          <a:p>
            <a:pPr marL="285750" indent="-285750">
              <a:buFont typeface="Wingdings" panose="05000000000000000000" pitchFamily="2" charset="2"/>
              <a:buChar char="Ø"/>
            </a:pPr>
            <a:r>
              <a:rPr lang="it-IT" sz="2800" dirty="0">
                <a:latin typeface="Times New Roman" panose="02020603050405020304" pitchFamily="18" charset="0"/>
                <a:cs typeface="Times New Roman" panose="02020603050405020304" pitchFamily="18" charset="0"/>
              </a:rPr>
              <a:t># Neutral = 3</a:t>
            </a:r>
          </a:p>
          <a:p>
            <a:pPr marL="285750" indent="-285750">
              <a:buFont typeface="Wingdings" panose="05000000000000000000" pitchFamily="2" charset="2"/>
              <a:buChar char="Ø"/>
            </a:pPr>
            <a:r>
              <a:rPr lang="it-IT" sz="2800" dirty="0">
                <a:latin typeface="Times New Roman" panose="02020603050405020304" pitchFamily="18" charset="0"/>
                <a:cs typeface="Times New Roman" panose="02020603050405020304" pitchFamily="18" charset="0"/>
              </a:rPr>
              <a:t># Possitive = 4-5</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961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8BEF-3538-9924-50E0-86D6747C4012}"/>
              </a:ext>
            </a:extLst>
          </p:cNvPr>
          <p:cNvSpPr>
            <a:spLocks noGrp="1"/>
          </p:cNvSpPr>
          <p:nvPr>
            <p:ph type="title"/>
          </p:nvPr>
        </p:nvSpPr>
        <p:spPr/>
        <p:txBody>
          <a:bodyPr/>
          <a:lstStyle/>
          <a:p>
            <a:r>
              <a:rPr lang="en-IN" dirty="0"/>
              <a:t>Total Distribution  of all Ratings</a:t>
            </a:r>
          </a:p>
        </p:txBody>
      </p:sp>
      <p:pic>
        <p:nvPicPr>
          <p:cNvPr id="5" name="Content Placeholder 4">
            <a:extLst>
              <a:ext uri="{FF2B5EF4-FFF2-40B4-BE49-F238E27FC236}">
                <a16:creationId xmlns:a16="http://schemas.microsoft.com/office/drawing/2014/main" id="{04A10A52-AF09-9F77-0D62-4AD65095131F}"/>
              </a:ext>
            </a:extLst>
          </p:cNvPr>
          <p:cNvPicPr>
            <a:picLocks noGrp="1" noChangeAspect="1"/>
          </p:cNvPicPr>
          <p:nvPr>
            <p:ph idx="1"/>
          </p:nvPr>
        </p:nvPicPr>
        <p:blipFill>
          <a:blip r:embed="rId3"/>
          <a:stretch>
            <a:fillRect/>
          </a:stretch>
        </p:blipFill>
        <p:spPr>
          <a:xfrm>
            <a:off x="2665708" y="2324514"/>
            <a:ext cx="5641384" cy="3688827"/>
          </a:xfrm>
        </p:spPr>
      </p:pic>
    </p:spTree>
    <p:extLst>
      <p:ext uri="{BB962C8B-B14F-4D97-AF65-F5344CB8AC3E}">
        <p14:creationId xmlns:p14="http://schemas.microsoft.com/office/powerpoint/2010/main" val="95351179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{ECF94066-E8D7-4E80-BD6C-A971864DA4CB}tf11437505_win32</Template>
  <TotalTime>760</TotalTime>
  <Words>2413</Words>
  <Application>Microsoft Office PowerPoint</Application>
  <PresentationFormat>Widescreen</PresentationFormat>
  <Paragraphs>309</Paragraphs>
  <Slides>49</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arial</vt:lpstr>
      <vt:lpstr>Bahnschrift</vt:lpstr>
      <vt:lpstr>Calibri</vt:lpstr>
      <vt:lpstr>Georgia Pro Cond Light</vt:lpstr>
      <vt:lpstr>Speak Pro</vt:lpstr>
      <vt:lpstr>Times New Roman</vt:lpstr>
      <vt:lpstr>Wingdings</vt:lpstr>
      <vt:lpstr>RetrospectVTI</vt:lpstr>
      <vt:lpstr>Hotel review classification</vt:lpstr>
      <vt:lpstr>Agenda </vt:lpstr>
      <vt:lpstr>Important libraries</vt:lpstr>
      <vt:lpstr>Data set  details</vt:lpstr>
      <vt:lpstr>Exploratory data analysis</vt:lpstr>
      <vt:lpstr>Missing values</vt:lpstr>
      <vt:lpstr>Histograms </vt:lpstr>
      <vt:lpstr>Pie  chart </vt:lpstr>
      <vt:lpstr>Total Distribution  of all Ratings</vt:lpstr>
      <vt:lpstr>Value counts of Score</vt:lpstr>
      <vt:lpstr>Word count and char count</vt:lpstr>
      <vt:lpstr>Number of words in reviews using boxplot</vt:lpstr>
      <vt:lpstr>Text pre processing</vt:lpstr>
      <vt:lpstr>Important libraries</vt:lpstr>
      <vt:lpstr>Creating copy text of original data</vt:lpstr>
      <vt:lpstr>Make text lower case</vt:lpstr>
      <vt:lpstr>Remove punctuation marks</vt:lpstr>
      <vt:lpstr>Remove numbers and white spaces</vt:lpstr>
      <vt:lpstr>Normalisation &amp; Lemmatisation</vt:lpstr>
      <vt:lpstr>Remove stopwords</vt:lpstr>
      <vt:lpstr>Lemmatisation </vt:lpstr>
      <vt:lpstr>Frequently used words</vt:lpstr>
      <vt:lpstr>Text insights and analysis</vt:lpstr>
      <vt:lpstr>Important libraries</vt:lpstr>
      <vt:lpstr>Possitive reviews</vt:lpstr>
      <vt:lpstr>Word-cloud for positive reviews</vt:lpstr>
      <vt:lpstr>Negative reviews</vt:lpstr>
      <vt:lpstr>Wordcloud for negative reviews</vt:lpstr>
      <vt:lpstr>          Term Frequency &amp; Inverse Document                               Frequency (TF-IDF)</vt:lpstr>
      <vt:lpstr>Positive Reviews TF-IDF</vt:lpstr>
      <vt:lpstr>Positive TF-IDF</vt:lpstr>
      <vt:lpstr>Negative Reviews TF-IDF</vt:lpstr>
      <vt:lpstr>Negative TF-IDF</vt:lpstr>
      <vt:lpstr>          Bag of words</vt:lpstr>
      <vt:lpstr>Positive bag of words</vt:lpstr>
      <vt:lpstr>Bar graph for most used words in possitive reviews</vt:lpstr>
      <vt:lpstr>Negative review bag of words</vt:lpstr>
      <vt:lpstr>Bar graph for most used words in negative reviews</vt:lpstr>
      <vt:lpstr>Bigrams &amp; Trigrams</vt:lpstr>
      <vt:lpstr>Bigrams &amp; Trigrams</vt:lpstr>
      <vt:lpstr>   Model building</vt:lpstr>
      <vt:lpstr>Naive Bayes</vt:lpstr>
      <vt:lpstr>Logistic Regression</vt:lpstr>
      <vt:lpstr>KNN Algorithm</vt:lpstr>
      <vt:lpstr>Random Forest Algorithm</vt:lpstr>
      <vt:lpstr>    Deployment </vt:lpstr>
      <vt:lpstr>Flask web app</vt:lpstr>
      <vt:lpstr>                After running the code the output is going to be like this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 classification</dc:title>
  <dc:creator>Anand kumar</dc:creator>
  <cp:lastModifiedBy>Prajnya Kulkarni</cp:lastModifiedBy>
  <cp:revision>54</cp:revision>
  <dcterms:created xsi:type="dcterms:W3CDTF">2022-09-27T04:42:13Z</dcterms:created>
  <dcterms:modified xsi:type="dcterms:W3CDTF">2023-01-18T15:05:37Z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