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F5E54B6-B747-4D72-83C3-5CC02123DE27}"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86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605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5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605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27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80065-CF03-4F1D-969E-40A9D41FE859}"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E54B6-B747-4D72-83C3-5CC02123DE27}"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40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80065-CF03-4F1D-969E-40A9D41FE859}"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E54B6-B747-4D72-83C3-5CC02123DE27}"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3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80065-CF03-4F1D-969E-40A9D41FE859}"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5E54B6-B747-4D72-83C3-5CC02123DE27}"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18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80065-CF03-4F1D-969E-40A9D41FE859}"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5E54B6-B747-4D72-83C3-5CC02123DE27}" type="slidenum">
              <a:rPr lang="en-IN" smtClean="0"/>
              <a:t>‹#›</a:t>
            </a:fld>
            <a:endParaRPr lang="en-IN"/>
          </a:p>
        </p:txBody>
      </p:sp>
    </p:spTree>
    <p:extLst>
      <p:ext uri="{BB962C8B-B14F-4D97-AF65-F5344CB8AC3E}">
        <p14:creationId xmlns:p14="http://schemas.microsoft.com/office/powerpoint/2010/main" val="297246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180065-CF03-4F1D-969E-40A9D41FE859}"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E54B6-B747-4D72-83C3-5CC02123DE27}"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66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36180065-CF03-4F1D-969E-40A9D41FE859}" type="datetimeFigureOut">
              <a:rPr lang="en-IN" smtClean="0"/>
              <a:t>18-04-2023</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6F5E54B6-B747-4D72-83C3-5CC02123DE27}"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87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180065-CF03-4F1D-969E-40A9D41FE859}" type="datetimeFigureOut">
              <a:rPr lang="en-IN" smtClean="0"/>
              <a:t>18-04-2023</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5E54B6-B747-4D72-83C3-5CC02123DE27}"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5629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1DDF-CBFB-5C2D-CE15-BF76A9336F47}"/>
              </a:ext>
            </a:extLst>
          </p:cNvPr>
          <p:cNvSpPr>
            <a:spLocks noGrp="1"/>
          </p:cNvSpPr>
          <p:nvPr>
            <p:ph type="ctrTitle"/>
          </p:nvPr>
        </p:nvSpPr>
        <p:spPr/>
        <p:txBody>
          <a:bodyPr/>
          <a:lstStyle/>
          <a:p>
            <a:r>
              <a:rPr lang="en-IN" dirty="0"/>
              <a:t>Domain Case Study: BFSI</a:t>
            </a:r>
          </a:p>
        </p:txBody>
      </p:sp>
      <p:sp>
        <p:nvSpPr>
          <p:cNvPr id="3" name="Subtitle 2">
            <a:extLst>
              <a:ext uri="{FF2B5EF4-FFF2-40B4-BE49-F238E27FC236}">
                <a16:creationId xmlns:a16="http://schemas.microsoft.com/office/drawing/2014/main" id="{D54BC1E0-7E1D-27B2-1078-726F2FF80B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4443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34696" y="630347"/>
            <a:ext cx="9520158" cy="1049235"/>
          </a:xfrm>
        </p:spPr>
        <p:txBody>
          <a:bodyPr/>
          <a:lstStyle/>
          <a:p>
            <a:r>
              <a:rPr lang="en-IN" dirty="0"/>
              <a:t>Model building</a:t>
            </a:r>
          </a:p>
        </p:txBody>
      </p:sp>
      <p:sp>
        <p:nvSpPr>
          <p:cNvPr id="4" name="Content Placeholder 3">
            <a:extLst>
              <a:ext uri="{FF2B5EF4-FFF2-40B4-BE49-F238E27FC236}">
                <a16:creationId xmlns:a16="http://schemas.microsoft.com/office/drawing/2014/main" id="{9FFD03CB-7807-6612-3126-F48E3B2DD0AD}"/>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Classification : Multi-classifier</a:t>
            </a:r>
          </a:p>
          <a:p>
            <a:pPr>
              <a:buFont typeface="Wingdings" panose="05000000000000000000" pitchFamily="2" charset="2"/>
              <a:buChar char="Ø"/>
            </a:pPr>
            <a:r>
              <a:rPr lang="en-IN" dirty="0"/>
              <a:t>Models tried : Decision Tree and Random Forest</a:t>
            </a:r>
          </a:p>
          <a:p>
            <a:pPr>
              <a:buFont typeface="Wingdings" panose="05000000000000000000" pitchFamily="2" charset="2"/>
              <a:buChar char="Ø"/>
            </a:pPr>
            <a:r>
              <a:rPr lang="en-IN" dirty="0"/>
              <a:t>Data is highly unbalanced hence tried following approaches:</a:t>
            </a:r>
          </a:p>
          <a:p>
            <a:pPr lvl="1"/>
            <a:r>
              <a:rPr lang="en-IN" dirty="0"/>
              <a:t>Assigning class weight during model initiation based on number of scores for each class.</a:t>
            </a:r>
          </a:p>
          <a:p>
            <a:pPr lvl="1"/>
            <a:r>
              <a:rPr lang="en-IN" dirty="0"/>
              <a:t>Resampled the data with </a:t>
            </a:r>
            <a:r>
              <a:rPr lang="en-IN" dirty="0" err="1"/>
              <a:t>undersampling</a:t>
            </a:r>
            <a:r>
              <a:rPr lang="en-IN" dirty="0"/>
              <a:t> algorithm </a:t>
            </a:r>
            <a:r>
              <a:rPr lang="en-IN" dirty="0" err="1"/>
              <a:t>TOMEKLinks</a:t>
            </a:r>
            <a:endParaRPr lang="en-IN" dirty="0"/>
          </a:p>
          <a:p>
            <a:pPr lvl="1"/>
            <a:r>
              <a:rPr lang="en-IN" dirty="0"/>
              <a:t>Resampled the data with oversampling algorithm SMOTE.</a:t>
            </a:r>
          </a:p>
          <a:p>
            <a:pPr>
              <a:buFont typeface="Wingdings" panose="05000000000000000000" pitchFamily="2" charset="2"/>
              <a:buChar char="Ø"/>
            </a:pPr>
            <a:r>
              <a:rPr lang="en-IN" dirty="0"/>
              <a:t>Model is evaluated based on Recall , Precision , Accuracy with normal and weighted average as well. Also , Confusion Matrix is also validated for all the models.</a:t>
            </a:r>
          </a:p>
          <a:p>
            <a:pPr>
              <a:buFont typeface="Wingdings" panose="05000000000000000000" pitchFamily="2" charset="2"/>
              <a:buChar char="Ø"/>
            </a:pPr>
            <a:r>
              <a:rPr lang="en-IN" dirty="0"/>
              <a:t>Grid Search is used for </a:t>
            </a:r>
            <a:r>
              <a:rPr lang="en-IN" dirty="0" err="1"/>
              <a:t>hypertuning</a:t>
            </a:r>
            <a:r>
              <a:rPr lang="en-IN" dirty="0"/>
              <a:t> the models.</a:t>
            </a:r>
          </a:p>
          <a:p>
            <a:pPr lvl="1"/>
            <a:endParaRPr lang="en-IN" dirty="0"/>
          </a:p>
        </p:txBody>
      </p:sp>
    </p:spTree>
    <p:extLst>
      <p:ext uri="{BB962C8B-B14F-4D97-AF65-F5344CB8AC3E}">
        <p14:creationId xmlns:p14="http://schemas.microsoft.com/office/powerpoint/2010/main" val="243707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491153" y="521490"/>
            <a:ext cx="9520158" cy="1049235"/>
          </a:xfrm>
        </p:spPr>
        <p:txBody>
          <a:bodyPr/>
          <a:lstStyle/>
          <a:p>
            <a:r>
              <a:rPr lang="en-IN" dirty="0"/>
              <a:t>Model Scores– Decision Tree</a:t>
            </a:r>
          </a:p>
        </p:txBody>
      </p:sp>
      <p:pic>
        <p:nvPicPr>
          <p:cNvPr id="10" name="Picture 9">
            <a:extLst>
              <a:ext uri="{FF2B5EF4-FFF2-40B4-BE49-F238E27FC236}">
                <a16:creationId xmlns:a16="http://schemas.microsoft.com/office/drawing/2014/main" id="{83F79963-D342-A7A9-033D-39A4357A7552}"/>
              </a:ext>
            </a:extLst>
          </p:cNvPr>
          <p:cNvPicPr>
            <a:picLocks noChangeAspect="1"/>
          </p:cNvPicPr>
          <p:nvPr/>
        </p:nvPicPr>
        <p:blipFill>
          <a:blip r:embed="rId2"/>
          <a:stretch>
            <a:fillRect/>
          </a:stretch>
        </p:blipFill>
        <p:spPr>
          <a:xfrm>
            <a:off x="1355949" y="1790261"/>
            <a:ext cx="4740051" cy="5067739"/>
          </a:xfrm>
          <a:prstGeom prst="rect">
            <a:avLst/>
          </a:prstGeom>
        </p:spPr>
      </p:pic>
      <p:pic>
        <p:nvPicPr>
          <p:cNvPr id="13" name="Picture 12">
            <a:extLst>
              <a:ext uri="{FF2B5EF4-FFF2-40B4-BE49-F238E27FC236}">
                <a16:creationId xmlns:a16="http://schemas.microsoft.com/office/drawing/2014/main" id="{FBBF5BB1-BA77-1A93-5727-D8001F9DA5B4}"/>
              </a:ext>
            </a:extLst>
          </p:cNvPr>
          <p:cNvPicPr>
            <a:picLocks noChangeAspect="1"/>
          </p:cNvPicPr>
          <p:nvPr/>
        </p:nvPicPr>
        <p:blipFill>
          <a:blip r:embed="rId3"/>
          <a:stretch>
            <a:fillRect/>
          </a:stretch>
        </p:blipFill>
        <p:spPr>
          <a:xfrm>
            <a:off x="6478424" y="1801691"/>
            <a:ext cx="4808637" cy="5044877"/>
          </a:xfrm>
          <a:prstGeom prst="rect">
            <a:avLst/>
          </a:prstGeom>
        </p:spPr>
      </p:pic>
    </p:spTree>
    <p:extLst>
      <p:ext uri="{BB962C8B-B14F-4D97-AF65-F5344CB8AC3E}">
        <p14:creationId xmlns:p14="http://schemas.microsoft.com/office/powerpoint/2010/main" val="39367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491153" y="341609"/>
            <a:ext cx="9520158" cy="1049235"/>
          </a:xfrm>
        </p:spPr>
        <p:txBody>
          <a:bodyPr/>
          <a:lstStyle/>
          <a:p>
            <a:r>
              <a:rPr lang="en-IN" dirty="0"/>
              <a:t>Model Scores– Random Forest</a:t>
            </a:r>
          </a:p>
        </p:txBody>
      </p:sp>
      <p:pic>
        <p:nvPicPr>
          <p:cNvPr id="10" name="Picture 9">
            <a:extLst>
              <a:ext uri="{FF2B5EF4-FFF2-40B4-BE49-F238E27FC236}">
                <a16:creationId xmlns:a16="http://schemas.microsoft.com/office/drawing/2014/main" id="{3D92F676-68F0-1DEC-DFD4-9B20D25272C2}"/>
              </a:ext>
            </a:extLst>
          </p:cNvPr>
          <p:cNvPicPr>
            <a:picLocks noChangeAspect="1"/>
          </p:cNvPicPr>
          <p:nvPr/>
        </p:nvPicPr>
        <p:blipFill>
          <a:blip r:embed="rId2"/>
          <a:stretch>
            <a:fillRect/>
          </a:stretch>
        </p:blipFill>
        <p:spPr>
          <a:xfrm>
            <a:off x="162010" y="1926116"/>
            <a:ext cx="3951693" cy="2347163"/>
          </a:xfrm>
          <a:prstGeom prst="rect">
            <a:avLst/>
          </a:prstGeom>
        </p:spPr>
      </p:pic>
      <p:pic>
        <p:nvPicPr>
          <p:cNvPr id="14" name="Picture 13">
            <a:extLst>
              <a:ext uri="{FF2B5EF4-FFF2-40B4-BE49-F238E27FC236}">
                <a16:creationId xmlns:a16="http://schemas.microsoft.com/office/drawing/2014/main" id="{EA4E48C4-E6E5-A8A1-FFC7-756DD4A6C23C}"/>
              </a:ext>
            </a:extLst>
          </p:cNvPr>
          <p:cNvPicPr>
            <a:picLocks noChangeAspect="1"/>
          </p:cNvPicPr>
          <p:nvPr/>
        </p:nvPicPr>
        <p:blipFill>
          <a:blip r:embed="rId3"/>
          <a:stretch>
            <a:fillRect/>
          </a:stretch>
        </p:blipFill>
        <p:spPr>
          <a:xfrm>
            <a:off x="4113703" y="1926119"/>
            <a:ext cx="3951693" cy="2363697"/>
          </a:xfrm>
          <a:prstGeom prst="rect">
            <a:avLst/>
          </a:prstGeom>
        </p:spPr>
      </p:pic>
      <p:pic>
        <p:nvPicPr>
          <p:cNvPr id="16" name="Picture 15">
            <a:extLst>
              <a:ext uri="{FF2B5EF4-FFF2-40B4-BE49-F238E27FC236}">
                <a16:creationId xmlns:a16="http://schemas.microsoft.com/office/drawing/2014/main" id="{4514288B-64F9-D8C7-8C8B-3D36317C7D29}"/>
              </a:ext>
            </a:extLst>
          </p:cNvPr>
          <p:cNvPicPr>
            <a:picLocks noChangeAspect="1"/>
          </p:cNvPicPr>
          <p:nvPr/>
        </p:nvPicPr>
        <p:blipFill>
          <a:blip r:embed="rId4"/>
          <a:stretch>
            <a:fillRect/>
          </a:stretch>
        </p:blipFill>
        <p:spPr>
          <a:xfrm>
            <a:off x="8111311" y="1891287"/>
            <a:ext cx="4080689" cy="2400508"/>
          </a:xfrm>
          <a:prstGeom prst="rect">
            <a:avLst/>
          </a:prstGeom>
        </p:spPr>
      </p:pic>
      <p:pic>
        <p:nvPicPr>
          <p:cNvPr id="18" name="Picture 17">
            <a:extLst>
              <a:ext uri="{FF2B5EF4-FFF2-40B4-BE49-F238E27FC236}">
                <a16:creationId xmlns:a16="http://schemas.microsoft.com/office/drawing/2014/main" id="{8DFF3C28-DFD5-2EAE-14FB-8A1446BF7F45}"/>
              </a:ext>
            </a:extLst>
          </p:cNvPr>
          <p:cNvPicPr>
            <a:picLocks noChangeAspect="1"/>
          </p:cNvPicPr>
          <p:nvPr/>
        </p:nvPicPr>
        <p:blipFill>
          <a:blip r:embed="rId5"/>
          <a:stretch>
            <a:fillRect/>
          </a:stretch>
        </p:blipFill>
        <p:spPr>
          <a:xfrm>
            <a:off x="1367061" y="4297436"/>
            <a:ext cx="4176122" cy="2263336"/>
          </a:xfrm>
          <a:prstGeom prst="rect">
            <a:avLst/>
          </a:prstGeom>
        </p:spPr>
      </p:pic>
      <p:pic>
        <p:nvPicPr>
          <p:cNvPr id="20" name="Picture 19">
            <a:extLst>
              <a:ext uri="{FF2B5EF4-FFF2-40B4-BE49-F238E27FC236}">
                <a16:creationId xmlns:a16="http://schemas.microsoft.com/office/drawing/2014/main" id="{3CF5A239-C697-361F-E2B4-D668EA95D94B}"/>
              </a:ext>
            </a:extLst>
          </p:cNvPr>
          <p:cNvPicPr>
            <a:picLocks noChangeAspect="1"/>
          </p:cNvPicPr>
          <p:nvPr/>
        </p:nvPicPr>
        <p:blipFill>
          <a:blip r:embed="rId6"/>
          <a:stretch>
            <a:fillRect/>
          </a:stretch>
        </p:blipFill>
        <p:spPr>
          <a:xfrm>
            <a:off x="6648818" y="4305057"/>
            <a:ext cx="4054191" cy="2248095"/>
          </a:xfrm>
          <a:prstGeom prst="rect">
            <a:avLst/>
          </a:prstGeom>
        </p:spPr>
      </p:pic>
      <p:sp>
        <p:nvSpPr>
          <p:cNvPr id="21" name="TextBox 20">
            <a:extLst>
              <a:ext uri="{FF2B5EF4-FFF2-40B4-BE49-F238E27FC236}">
                <a16:creationId xmlns:a16="http://schemas.microsoft.com/office/drawing/2014/main" id="{BE518FBC-144A-DBF6-8BC3-9BAD2D0E5833}"/>
              </a:ext>
            </a:extLst>
          </p:cNvPr>
          <p:cNvSpPr txBox="1"/>
          <p:nvPr/>
        </p:nvSpPr>
        <p:spPr>
          <a:xfrm>
            <a:off x="7335807" y="648404"/>
            <a:ext cx="4856193" cy="1200329"/>
          </a:xfrm>
          <a:prstGeom prst="rect">
            <a:avLst/>
          </a:prstGeom>
          <a:noFill/>
        </p:spPr>
        <p:txBody>
          <a:bodyPr wrap="square" rtlCol="0">
            <a:spAutoFit/>
          </a:bodyPr>
          <a:lstStyle/>
          <a:p>
            <a:r>
              <a:rPr lang="en-IN" dirty="0"/>
              <a:t>We selected Random Forest with </a:t>
            </a:r>
            <a:r>
              <a:rPr lang="en-IN" dirty="0" err="1"/>
              <a:t>TOMEKLink</a:t>
            </a:r>
            <a:r>
              <a:rPr lang="en-IN" dirty="0"/>
              <a:t> for now considering all the scores, resampling techniques advantage and disadvantages.</a:t>
            </a:r>
          </a:p>
        </p:txBody>
      </p:sp>
    </p:spTree>
    <p:extLst>
      <p:ext uri="{BB962C8B-B14F-4D97-AF65-F5344CB8AC3E}">
        <p14:creationId xmlns:p14="http://schemas.microsoft.com/office/powerpoint/2010/main" val="227344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34696" y="630347"/>
            <a:ext cx="9520158" cy="1049235"/>
          </a:xfrm>
        </p:spPr>
        <p:txBody>
          <a:bodyPr/>
          <a:lstStyle/>
          <a:p>
            <a:r>
              <a:rPr lang="en-IN" dirty="0"/>
              <a:t>Important Features</a:t>
            </a:r>
          </a:p>
        </p:txBody>
      </p:sp>
      <p:pic>
        <p:nvPicPr>
          <p:cNvPr id="5" name="Picture 4">
            <a:extLst>
              <a:ext uri="{FF2B5EF4-FFF2-40B4-BE49-F238E27FC236}">
                <a16:creationId xmlns:a16="http://schemas.microsoft.com/office/drawing/2014/main" id="{C6496527-24C7-62F8-021C-413B0C90EB98}"/>
              </a:ext>
            </a:extLst>
          </p:cNvPr>
          <p:cNvPicPr>
            <a:picLocks noChangeAspect="1"/>
          </p:cNvPicPr>
          <p:nvPr/>
        </p:nvPicPr>
        <p:blipFill>
          <a:blip r:embed="rId2"/>
          <a:stretch>
            <a:fillRect/>
          </a:stretch>
        </p:blipFill>
        <p:spPr>
          <a:xfrm>
            <a:off x="468142" y="1850932"/>
            <a:ext cx="11255715" cy="4244708"/>
          </a:xfrm>
          <a:prstGeom prst="rect">
            <a:avLst/>
          </a:prstGeom>
        </p:spPr>
      </p:pic>
    </p:spTree>
    <p:extLst>
      <p:ext uri="{BB962C8B-B14F-4D97-AF65-F5344CB8AC3E}">
        <p14:creationId xmlns:p14="http://schemas.microsoft.com/office/powerpoint/2010/main" val="320619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34696" y="630347"/>
            <a:ext cx="9520158" cy="1049235"/>
          </a:xfrm>
        </p:spPr>
        <p:txBody>
          <a:bodyPr/>
          <a:lstStyle/>
          <a:p>
            <a:r>
              <a:rPr lang="en-IN" dirty="0"/>
              <a:t>Conclusion</a:t>
            </a:r>
          </a:p>
        </p:txBody>
      </p:sp>
      <p:sp>
        <p:nvSpPr>
          <p:cNvPr id="4" name="Content Placeholder 3">
            <a:extLst>
              <a:ext uri="{FF2B5EF4-FFF2-40B4-BE49-F238E27FC236}">
                <a16:creationId xmlns:a16="http://schemas.microsoft.com/office/drawing/2014/main" id="{9FFD03CB-7807-6612-3126-F48E3B2DD0AD}"/>
              </a:ext>
            </a:extLst>
          </p:cNvPr>
          <p:cNvSpPr>
            <a:spLocks noGrp="1"/>
          </p:cNvSpPr>
          <p:nvPr>
            <p:ph idx="1"/>
          </p:nvPr>
        </p:nvSpPr>
        <p:spPr>
          <a:xfrm>
            <a:off x="1534696" y="2015732"/>
            <a:ext cx="6752776" cy="3450613"/>
          </a:xfrm>
        </p:spPr>
        <p:txBody>
          <a:bodyPr>
            <a:normAutofit fontScale="70000" lnSpcReduction="20000"/>
          </a:bodyPr>
          <a:lstStyle/>
          <a:p>
            <a:pPr>
              <a:buFont typeface="Wingdings" panose="05000000000000000000" pitchFamily="2" charset="2"/>
              <a:buChar char="Ø"/>
            </a:pPr>
            <a:r>
              <a:rPr lang="en-IN" dirty="0"/>
              <a:t>Highest outstanding debt, highest interest rates , high credit enquiries , high number of credit cards or bank accounts holding are key factors to identify customers who might miss/delay their loan payment. These customers should be scrutinized more.</a:t>
            </a:r>
          </a:p>
          <a:p>
            <a:pPr>
              <a:buFont typeface="Wingdings" panose="05000000000000000000" pitchFamily="2" charset="2"/>
              <a:buChar char="Ø"/>
            </a:pPr>
            <a:r>
              <a:rPr lang="en-IN" dirty="0"/>
              <a:t>Min payment amount opted loans are high risk loans and customers who have this option should also be enquired in detail before disbursing the loan.</a:t>
            </a:r>
          </a:p>
          <a:p>
            <a:pPr>
              <a:buFont typeface="Wingdings" panose="05000000000000000000" pitchFamily="2" charset="2"/>
              <a:buChar char="Ø"/>
            </a:pPr>
            <a:r>
              <a:rPr lang="en-IN" dirty="0"/>
              <a:t>The more the customer delays the payment the more there is a risk and hence such customers should be called regularly for payment reminders.</a:t>
            </a:r>
          </a:p>
          <a:p>
            <a:pPr>
              <a:buFont typeface="Wingdings" panose="05000000000000000000" pitchFamily="2" charset="2"/>
              <a:buChar char="Ø"/>
            </a:pPr>
            <a:r>
              <a:rPr lang="en-IN" dirty="0"/>
              <a:t>Old customers having more credit history data are either good or standard customers and they should be retained.</a:t>
            </a:r>
          </a:p>
          <a:p>
            <a:pPr>
              <a:buFont typeface="Wingdings" panose="05000000000000000000" pitchFamily="2" charset="2"/>
              <a:buChar char="Ø"/>
            </a:pPr>
            <a:r>
              <a:rPr lang="en-IN" dirty="0"/>
              <a:t>Customer’s monthly and annual income conditions should be more strict to avoid risks.</a:t>
            </a:r>
          </a:p>
          <a:p>
            <a:pPr lvl="1"/>
            <a:endParaRPr lang="en-IN" dirty="0"/>
          </a:p>
        </p:txBody>
      </p:sp>
      <p:pic>
        <p:nvPicPr>
          <p:cNvPr id="5" name="Picture 4">
            <a:extLst>
              <a:ext uri="{FF2B5EF4-FFF2-40B4-BE49-F238E27FC236}">
                <a16:creationId xmlns:a16="http://schemas.microsoft.com/office/drawing/2014/main" id="{6593538C-86FE-C95E-0856-3AF9225478C4}"/>
              </a:ext>
            </a:extLst>
          </p:cNvPr>
          <p:cNvPicPr>
            <a:picLocks noChangeAspect="1"/>
          </p:cNvPicPr>
          <p:nvPr/>
        </p:nvPicPr>
        <p:blipFill>
          <a:blip r:embed="rId2"/>
          <a:stretch>
            <a:fillRect/>
          </a:stretch>
        </p:blipFill>
        <p:spPr>
          <a:xfrm>
            <a:off x="8929020" y="3655239"/>
            <a:ext cx="2927313" cy="2423795"/>
          </a:xfrm>
          <a:prstGeom prst="rect">
            <a:avLst/>
          </a:prstGeom>
        </p:spPr>
      </p:pic>
      <p:sp>
        <p:nvSpPr>
          <p:cNvPr id="7" name="TextBox 6">
            <a:extLst>
              <a:ext uri="{FF2B5EF4-FFF2-40B4-BE49-F238E27FC236}">
                <a16:creationId xmlns:a16="http://schemas.microsoft.com/office/drawing/2014/main" id="{8BB003C1-FDCA-A6A1-F950-34D3E402192D}"/>
              </a:ext>
            </a:extLst>
          </p:cNvPr>
          <p:cNvSpPr txBox="1"/>
          <p:nvPr/>
        </p:nvSpPr>
        <p:spPr>
          <a:xfrm>
            <a:off x="8843058" y="381962"/>
            <a:ext cx="2673752" cy="376178"/>
          </a:xfrm>
          <a:prstGeom prst="rect">
            <a:avLst/>
          </a:prstGeom>
          <a:noFill/>
        </p:spPr>
        <p:txBody>
          <a:bodyPr wrap="square" rtlCol="0">
            <a:spAutoFit/>
          </a:bodyPr>
          <a:lstStyle/>
          <a:p>
            <a:pPr algn="ctr"/>
            <a:r>
              <a:rPr lang="en-IN" dirty="0"/>
              <a:t>Train Set</a:t>
            </a:r>
          </a:p>
        </p:txBody>
      </p:sp>
      <p:sp>
        <p:nvSpPr>
          <p:cNvPr id="8" name="TextBox 7">
            <a:extLst>
              <a:ext uri="{FF2B5EF4-FFF2-40B4-BE49-F238E27FC236}">
                <a16:creationId xmlns:a16="http://schemas.microsoft.com/office/drawing/2014/main" id="{74A6F836-38A8-0A44-F352-20B252258E8F}"/>
              </a:ext>
            </a:extLst>
          </p:cNvPr>
          <p:cNvSpPr txBox="1"/>
          <p:nvPr/>
        </p:nvSpPr>
        <p:spPr>
          <a:xfrm>
            <a:off x="8929020" y="3233916"/>
            <a:ext cx="2673752" cy="376178"/>
          </a:xfrm>
          <a:prstGeom prst="rect">
            <a:avLst/>
          </a:prstGeom>
          <a:noFill/>
        </p:spPr>
        <p:txBody>
          <a:bodyPr wrap="square" rtlCol="0">
            <a:spAutoFit/>
          </a:bodyPr>
          <a:lstStyle/>
          <a:p>
            <a:pPr algn="ctr"/>
            <a:r>
              <a:rPr lang="en-IN" dirty="0"/>
              <a:t>Validation Set</a:t>
            </a:r>
          </a:p>
        </p:txBody>
      </p:sp>
      <p:pic>
        <p:nvPicPr>
          <p:cNvPr id="10" name="Picture 9">
            <a:extLst>
              <a:ext uri="{FF2B5EF4-FFF2-40B4-BE49-F238E27FC236}">
                <a16:creationId xmlns:a16="http://schemas.microsoft.com/office/drawing/2014/main" id="{CC556329-8F43-3503-19DF-E4E86A6D8F76}"/>
              </a:ext>
            </a:extLst>
          </p:cNvPr>
          <p:cNvPicPr>
            <a:picLocks noChangeAspect="1"/>
          </p:cNvPicPr>
          <p:nvPr/>
        </p:nvPicPr>
        <p:blipFill>
          <a:blip r:embed="rId3"/>
          <a:stretch>
            <a:fillRect/>
          </a:stretch>
        </p:blipFill>
        <p:spPr>
          <a:xfrm>
            <a:off x="8929020" y="788763"/>
            <a:ext cx="2900082" cy="2441037"/>
          </a:xfrm>
          <a:prstGeom prst="rect">
            <a:avLst/>
          </a:prstGeom>
        </p:spPr>
      </p:pic>
    </p:spTree>
    <p:extLst>
      <p:ext uri="{BB962C8B-B14F-4D97-AF65-F5344CB8AC3E}">
        <p14:creationId xmlns:p14="http://schemas.microsoft.com/office/powerpoint/2010/main" val="60110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77500" lnSpcReduction="20000"/>
          </a:bodyPr>
          <a:lstStyle/>
          <a:p>
            <a:r>
              <a:rPr lang="en-US" dirty="0">
                <a:solidFill>
                  <a:srgbClr val="091E42"/>
                </a:solidFill>
                <a:latin typeface="freight-text-pro"/>
              </a:rPr>
              <a:t>C</a:t>
            </a:r>
            <a:r>
              <a:rPr lang="en-US" b="0" i="0" dirty="0">
                <a:solidFill>
                  <a:srgbClr val="091E42"/>
                </a:solidFill>
                <a:effectLst/>
                <a:latin typeface="freight-text-pro"/>
              </a:rPr>
              <a:t>redit risk refers to the possibility that payments may be made late or not at all, which may result in cash flow issues and may impact a bank’s liquidity. Despite advancements in the financial services industry, credit risk continues to be the key factor in bank failures. In most cases, this part of risk management accounts for more than 70% of a bank’s balance sheet. Therefore, it is imperative for any financial institution to determine customers’ credit scores and </a:t>
            </a:r>
            <a:r>
              <a:rPr lang="en-US" b="0" i="0" dirty="0" err="1">
                <a:solidFill>
                  <a:srgbClr val="091E42"/>
                </a:solidFill>
                <a:effectLst/>
                <a:latin typeface="freight-text-pro"/>
              </a:rPr>
              <a:t>SmartLend</a:t>
            </a:r>
            <a:r>
              <a:rPr lang="en-US" b="0" i="0" dirty="0">
                <a:solidFill>
                  <a:srgbClr val="091E42"/>
                </a:solidFill>
                <a:effectLst/>
                <a:latin typeface="freight-text-pro"/>
              </a:rPr>
              <a:t> , a financial institution wants to work on it.</a:t>
            </a:r>
          </a:p>
          <a:p>
            <a:r>
              <a:rPr lang="en-US" dirty="0">
                <a:solidFill>
                  <a:srgbClr val="091E42"/>
                </a:solidFill>
                <a:latin typeface="freight-text-pro"/>
              </a:rPr>
              <a:t>Goal : </a:t>
            </a:r>
          </a:p>
          <a:p>
            <a:pPr lvl="1">
              <a:buFont typeface="Arial" panose="020B0604020202020204" pitchFamily="34" charset="0"/>
              <a:buChar char="•"/>
            </a:pPr>
            <a:r>
              <a:rPr lang="en-US" b="0" i="0" dirty="0" err="1">
                <a:solidFill>
                  <a:srgbClr val="091E42"/>
                </a:solidFill>
                <a:effectLst/>
                <a:latin typeface="freight-text-pro"/>
              </a:rPr>
              <a:t>SmartLend</a:t>
            </a:r>
            <a:r>
              <a:rPr lang="en-US" b="0" i="0" dirty="0">
                <a:solidFill>
                  <a:srgbClr val="091E42"/>
                </a:solidFill>
                <a:effectLst/>
                <a:latin typeface="freight-text-pro"/>
              </a:rPr>
              <a:t> would like to better understand the primary factors that contribute to a person's credit score based on their demographics and past transactions data.</a:t>
            </a:r>
          </a:p>
          <a:p>
            <a:pPr lvl="1">
              <a:buFont typeface="Arial" panose="020B0604020202020204" pitchFamily="34" charset="0"/>
              <a:buChar char="•"/>
            </a:pPr>
            <a:r>
              <a:rPr lang="en-US" b="0" i="0" dirty="0">
                <a:solidFill>
                  <a:srgbClr val="091E42"/>
                </a:solidFill>
                <a:effectLst/>
                <a:latin typeface="freight-text-pro"/>
              </a:rPr>
              <a:t>Using historical information, it wants to be able to predict which credit bucket a customer would fall into. They have defined 3 buckets, Good , Poor and Standard.</a:t>
            </a:r>
          </a:p>
          <a:p>
            <a:pPr lvl="1">
              <a:buFont typeface="Arial" panose="020B0604020202020204" pitchFamily="34" charset="0"/>
              <a:buChar char="•"/>
            </a:pPr>
            <a:r>
              <a:rPr lang="en-US" b="0" i="0" dirty="0" err="1">
                <a:solidFill>
                  <a:srgbClr val="091E42"/>
                </a:solidFill>
                <a:effectLst/>
                <a:latin typeface="freight-text-pro"/>
              </a:rPr>
              <a:t>SmartLend</a:t>
            </a:r>
            <a:r>
              <a:rPr lang="en-US" b="0" i="0" dirty="0">
                <a:solidFill>
                  <a:srgbClr val="091E42"/>
                </a:solidFill>
                <a:effectLst/>
                <a:latin typeface="freight-text-pro"/>
              </a:rPr>
              <a:t> wants to use this information to make lending decisions more robust and accurate thereby decreasing their credit risk.</a:t>
            </a:r>
          </a:p>
        </p:txBody>
      </p:sp>
    </p:spTree>
    <p:extLst>
      <p:ext uri="{BB962C8B-B14F-4D97-AF65-F5344CB8AC3E}">
        <p14:creationId xmlns:p14="http://schemas.microsoft.com/office/powerpoint/2010/main" val="386241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92500" lnSpcReduction="20000"/>
          </a:bodyPr>
          <a:lstStyle/>
          <a:p>
            <a:r>
              <a:rPr lang="en-IN" dirty="0" err="1"/>
              <a:t>SmartLend</a:t>
            </a:r>
            <a:r>
              <a:rPr lang="en-IN" dirty="0"/>
              <a:t> has shared 8 months of analysis and model building. It has 28 columns including Credit Score. </a:t>
            </a:r>
          </a:p>
          <a:p>
            <a:r>
              <a:rPr lang="en-IN" dirty="0"/>
              <a:t>Credit Score is having 3 classes ; Poor, Good and Standard.</a:t>
            </a:r>
          </a:p>
          <a:p>
            <a:r>
              <a:rPr lang="en-IN" dirty="0"/>
              <a:t>This data belongs information like customer details , outstanding debts , interest rates, loan type etc.  As some of the columns like Customer ID , SSN are identifiers we cannot use them to build the model</a:t>
            </a:r>
          </a:p>
          <a:p>
            <a:r>
              <a:rPr lang="en-IN" dirty="0"/>
              <a:t>Also they have provided a separate test data set to predict the credit score based for each customer based on selected model.</a:t>
            </a:r>
          </a:p>
          <a:p>
            <a:r>
              <a:rPr lang="en-IN" dirty="0"/>
              <a:t>Data is highly imbalanced.</a:t>
            </a:r>
          </a:p>
        </p:txBody>
      </p:sp>
      <p:pic>
        <p:nvPicPr>
          <p:cNvPr id="5" name="Picture 4">
            <a:extLst>
              <a:ext uri="{FF2B5EF4-FFF2-40B4-BE49-F238E27FC236}">
                <a16:creationId xmlns:a16="http://schemas.microsoft.com/office/drawing/2014/main" id="{A70FFD83-8607-A9A5-3A88-E0088C1AFE06}"/>
              </a:ext>
            </a:extLst>
          </p:cNvPr>
          <p:cNvPicPr>
            <a:picLocks noChangeAspect="1"/>
          </p:cNvPicPr>
          <p:nvPr/>
        </p:nvPicPr>
        <p:blipFill>
          <a:blip r:embed="rId2"/>
          <a:stretch>
            <a:fillRect/>
          </a:stretch>
        </p:blipFill>
        <p:spPr>
          <a:xfrm>
            <a:off x="6294775" y="4604424"/>
            <a:ext cx="2060285" cy="2047798"/>
          </a:xfrm>
          <a:prstGeom prst="rect">
            <a:avLst/>
          </a:prstGeom>
        </p:spPr>
      </p:pic>
    </p:spTree>
    <p:extLst>
      <p:ext uri="{BB962C8B-B14F-4D97-AF65-F5344CB8AC3E}">
        <p14:creationId xmlns:p14="http://schemas.microsoft.com/office/powerpoint/2010/main" val="42691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Assumptions and Preparation</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92500" lnSpcReduction="20000"/>
          </a:bodyPr>
          <a:lstStyle/>
          <a:p>
            <a:r>
              <a:rPr lang="en-IN" dirty="0"/>
              <a:t>Type of loan column is having multiple types of loan and in some cases multiple loans are take. So based on all different loans available we have created a separate column for each of the loan type. Following new columns are created for the same :</a:t>
            </a:r>
          </a:p>
          <a:p>
            <a:pPr lvl="1"/>
            <a:r>
              <a:rPr lang="en-IN" dirty="0"/>
              <a:t>Personal Loan</a:t>
            </a:r>
          </a:p>
          <a:p>
            <a:pPr lvl="1"/>
            <a:r>
              <a:rPr lang="en-IN" dirty="0"/>
              <a:t>Credit Builder Loan</a:t>
            </a:r>
          </a:p>
          <a:p>
            <a:pPr lvl="1"/>
            <a:r>
              <a:rPr lang="en-IN" dirty="0"/>
              <a:t>Auto Loan</a:t>
            </a:r>
          </a:p>
          <a:p>
            <a:pPr lvl="1"/>
            <a:r>
              <a:rPr lang="en-IN" dirty="0"/>
              <a:t>Payday Loan</a:t>
            </a:r>
          </a:p>
          <a:p>
            <a:pPr lvl="1"/>
            <a:r>
              <a:rPr lang="en-IN" dirty="0"/>
              <a:t>Debt Consolidation Loan</a:t>
            </a:r>
          </a:p>
          <a:p>
            <a:pPr lvl="1"/>
            <a:r>
              <a:rPr lang="en-IN" dirty="0"/>
              <a:t>Home Equity Loan</a:t>
            </a:r>
          </a:p>
          <a:p>
            <a:pPr lvl="1"/>
            <a:r>
              <a:rPr lang="en-IN" dirty="0" err="1"/>
              <a:t>Mortage</a:t>
            </a:r>
            <a:r>
              <a:rPr lang="en-IN" dirty="0"/>
              <a:t> Loan</a:t>
            </a:r>
          </a:p>
          <a:p>
            <a:pPr lvl="1"/>
            <a:endParaRPr lang="en-IN" dirty="0"/>
          </a:p>
        </p:txBody>
      </p:sp>
    </p:spTree>
    <p:extLst>
      <p:ext uri="{BB962C8B-B14F-4D97-AF65-F5344CB8AC3E}">
        <p14:creationId xmlns:p14="http://schemas.microsoft.com/office/powerpoint/2010/main" val="223185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Assumptions and Preparation</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92500"/>
          </a:bodyPr>
          <a:lstStyle/>
          <a:p>
            <a:pPr marL="457200" lvl="1" indent="0">
              <a:buNone/>
            </a:pPr>
            <a:endParaRPr lang="en-IN" sz="1800" dirty="0"/>
          </a:p>
          <a:p>
            <a:pPr lvl="1"/>
            <a:r>
              <a:rPr lang="en-US" sz="2000" b="0" i="0" dirty="0" err="1">
                <a:solidFill>
                  <a:srgbClr val="091E42"/>
                </a:solidFill>
                <a:effectLst/>
                <a:latin typeface="freight-text-pro"/>
              </a:rPr>
              <a:t>Payment_of_Min_Amount</a:t>
            </a:r>
            <a:r>
              <a:rPr lang="en-US" sz="2000" b="0" i="0" dirty="0">
                <a:solidFill>
                  <a:srgbClr val="091E42"/>
                </a:solidFill>
                <a:effectLst/>
                <a:latin typeface="freight-text-pro"/>
              </a:rPr>
              <a:t> : NM is replaced </a:t>
            </a:r>
            <a:r>
              <a:rPr lang="en-US" sz="2000" dirty="0">
                <a:solidFill>
                  <a:srgbClr val="091E42"/>
                </a:solidFill>
                <a:latin typeface="freight-text-pro"/>
              </a:rPr>
              <a:t>with No.</a:t>
            </a:r>
          </a:p>
          <a:p>
            <a:pPr lvl="1"/>
            <a:r>
              <a:rPr lang="en-IN" sz="1800" dirty="0" err="1"/>
              <a:t>Payment_Behaviour</a:t>
            </a:r>
            <a:r>
              <a:rPr lang="en-IN" sz="1800" dirty="0"/>
              <a:t> , Credit Mix , Occupation</a:t>
            </a:r>
            <a:r>
              <a:rPr lang="en-US" sz="2000" dirty="0">
                <a:solidFill>
                  <a:srgbClr val="091E42"/>
                </a:solidFill>
                <a:latin typeface="freight-text-pro"/>
              </a:rPr>
              <a:t> : Garbage value is replaced with Unknown</a:t>
            </a:r>
            <a:endParaRPr lang="en-IN" sz="1800" dirty="0"/>
          </a:p>
          <a:p>
            <a:pPr lvl="1"/>
            <a:r>
              <a:rPr lang="en-IN" sz="1800" dirty="0"/>
              <a:t>Numeric columns having null values filled with 0 considering that its not applicable.</a:t>
            </a:r>
          </a:p>
          <a:p>
            <a:pPr lvl="1"/>
            <a:r>
              <a:rPr lang="en-IN" sz="1800" dirty="0"/>
              <a:t>Outliers are treated with the help of finding interquartile range, lower and upper bounds.</a:t>
            </a:r>
          </a:p>
          <a:p>
            <a:pPr lvl="1"/>
            <a:r>
              <a:rPr lang="en-IN" sz="1800" dirty="0"/>
              <a:t>During data cleaning , we have tried to keep the data distribution intact.</a:t>
            </a:r>
          </a:p>
          <a:p>
            <a:pPr lvl="1"/>
            <a:r>
              <a:rPr lang="en-IN" sz="1800" dirty="0"/>
              <a:t>Test data file is also cleaned for </a:t>
            </a:r>
            <a:r>
              <a:rPr lang="en-IN" sz="1800" b="1" dirty="0"/>
              <a:t>only null values. Outliers are kept as it just not manipulate/reduce the actual test data much.</a:t>
            </a:r>
          </a:p>
          <a:p>
            <a:pPr marL="457200" lvl="1" indent="0">
              <a:buNone/>
            </a:pPr>
            <a:endParaRPr lang="en-IN" sz="1800" dirty="0"/>
          </a:p>
        </p:txBody>
      </p:sp>
    </p:spTree>
    <p:extLst>
      <p:ext uri="{BB962C8B-B14F-4D97-AF65-F5344CB8AC3E}">
        <p14:creationId xmlns:p14="http://schemas.microsoft.com/office/powerpoint/2010/main" val="310227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Analysis and Insights</a:t>
            </a:r>
          </a:p>
        </p:txBody>
      </p:sp>
      <p:pic>
        <p:nvPicPr>
          <p:cNvPr id="5" name="Content Placeholder 4">
            <a:extLst>
              <a:ext uri="{FF2B5EF4-FFF2-40B4-BE49-F238E27FC236}">
                <a16:creationId xmlns:a16="http://schemas.microsoft.com/office/drawing/2014/main" id="{D8104D67-5A29-0B8B-49E6-A555DE1F673C}"/>
              </a:ext>
            </a:extLst>
          </p:cNvPr>
          <p:cNvPicPr>
            <a:picLocks noGrp="1" noChangeAspect="1"/>
          </p:cNvPicPr>
          <p:nvPr>
            <p:ph idx="1"/>
          </p:nvPr>
        </p:nvPicPr>
        <p:blipFill>
          <a:blip r:embed="rId2"/>
          <a:stretch>
            <a:fillRect/>
          </a:stretch>
        </p:blipFill>
        <p:spPr>
          <a:xfrm>
            <a:off x="86237" y="2195649"/>
            <a:ext cx="6196393" cy="3786304"/>
          </a:xfrm>
        </p:spPr>
      </p:pic>
      <p:pic>
        <p:nvPicPr>
          <p:cNvPr id="7" name="Picture 6">
            <a:extLst>
              <a:ext uri="{FF2B5EF4-FFF2-40B4-BE49-F238E27FC236}">
                <a16:creationId xmlns:a16="http://schemas.microsoft.com/office/drawing/2014/main" id="{9AE7CB50-CD32-B8D3-5650-028291AAED29}"/>
              </a:ext>
            </a:extLst>
          </p:cNvPr>
          <p:cNvPicPr>
            <a:picLocks noChangeAspect="1"/>
          </p:cNvPicPr>
          <p:nvPr/>
        </p:nvPicPr>
        <p:blipFill>
          <a:blip r:embed="rId3"/>
          <a:stretch>
            <a:fillRect/>
          </a:stretch>
        </p:blipFill>
        <p:spPr>
          <a:xfrm>
            <a:off x="6507143" y="2195649"/>
            <a:ext cx="5505154" cy="3786304"/>
          </a:xfrm>
          <a:prstGeom prst="rect">
            <a:avLst/>
          </a:prstGeom>
        </p:spPr>
      </p:pic>
      <p:sp>
        <p:nvSpPr>
          <p:cNvPr id="8" name="TextBox 7">
            <a:extLst>
              <a:ext uri="{FF2B5EF4-FFF2-40B4-BE49-F238E27FC236}">
                <a16:creationId xmlns:a16="http://schemas.microsoft.com/office/drawing/2014/main" id="{56B521AC-9DA1-592E-3934-4905153B12F3}"/>
              </a:ext>
            </a:extLst>
          </p:cNvPr>
          <p:cNvSpPr txBox="1"/>
          <p:nvPr/>
        </p:nvSpPr>
        <p:spPr>
          <a:xfrm>
            <a:off x="1118681" y="1840036"/>
            <a:ext cx="4328808" cy="369332"/>
          </a:xfrm>
          <a:prstGeom prst="rect">
            <a:avLst/>
          </a:prstGeom>
          <a:noFill/>
        </p:spPr>
        <p:txBody>
          <a:bodyPr wrap="square" rtlCol="0">
            <a:spAutoFit/>
          </a:bodyPr>
          <a:lstStyle/>
          <a:p>
            <a:pPr algn="ctr"/>
            <a:r>
              <a:rPr lang="en-IN" dirty="0"/>
              <a:t>Outstanding Debt</a:t>
            </a:r>
          </a:p>
        </p:txBody>
      </p:sp>
      <p:sp>
        <p:nvSpPr>
          <p:cNvPr id="11" name="TextBox 10">
            <a:extLst>
              <a:ext uri="{FF2B5EF4-FFF2-40B4-BE49-F238E27FC236}">
                <a16:creationId xmlns:a16="http://schemas.microsoft.com/office/drawing/2014/main" id="{71374460-A74E-4086-C17E-5D80964DDF87}"/>
              </a:ext>
            </a:extLst>
          </p:cNvPr>
          <p:cNvSpPr txBox="1"/>
          <p:nvPr/>
        </p:nvSpPr>
        <p:spPr>
          <a:xfrm>
            <a:off x="7085836" y="1826317"/>
            <a:ext cx="4328808" cy="369332"/>
          </a:xfrm>
          <a:prstGeom prst="rect">
            <a:avLst/>
          </a:prstGeom>
          <a:noFill/>
        </p:spPr>
        <p:txBody>
          <a:bodyPr wrap="square" rtlCol="0">
            <a:spAutoFit/>
          </a:bodyPr>
          <a:lstStyle/>
          <a:p>
            <a:pPr algn="ctr"/>
            <a:r>
              <a:rPr lang="en-IN" dirty="0"/>
              <a:t>Number of Credit Enquiries</a:t>
            </a:r>
          </a:p>
        </p:txBody>
      </p:sp>
    </p:spTree>
    <p:extLst>
      <p:ext uri="{BB962C8B-B14F-4D97-AF65-F5344CB8AC3E}">
        <p14:creationId xmlns:p14="http://schemas.microsoft.com/office/powerpoint/2010/main" val="156979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691064" y="305221"/>
            <a:ext cx="9603275" cy="1049235"/>
          </a:xfrm>
        </p:spPr>
        <p:txBody>
          <a:bodyPr/>
          <a:lstStyle/>
          <a:p>
            <a:r>
              <a:rPr lang="en-IN" dirty="0"/>
              <a:t>Data Analysis and Insights</a:t>
            </a:r>
          </a:p>
        </p:txBody>
      </p:sp>
      <p:pic>
        <p:nvPicPr>
          <p:cNvPr id="9" name="Content Placeholder 8">
            <a:extLst>
              <a:ext uri="{FF2B5EF4-FFF2-40B4-BE49-F238E27FC236}">
                <a16:creationId xmlns:a16="http://schemas.microsoft.com/office/drawing/2014/main" id="{4CCC4AFF-D959-205E-8FCD-5B43193DF8C4}"/>
              </a:ext>
            </a:extLst>
          </p:cNvPr>
          <p:cNvPicPr>
            <a:picLocks noGrp="1" noChangeAspect="1"/>
          </p:cNvPicPr>
          <p:nvPr>
            <p:ph idx="1"/>
          </p:nvPr>
        </p:nvPicPr>
        <p:blipFill>
          <a:blip r:embed="rId2"/>
          <a:stretch>
            <a:fillRect/>
          </a:stretch>
        </p:blipFill>
        <p:spPr>
          <a:xfrm>
            <a:off x="-6042" y="2110077"/>
            <a:ext cx="5883382" cy="1834452"/>
          </a:xfrm>
        </p:spPr>
      </p:pic>
      <p:sp>
        <p:nvSpPr>
          <p:cNvPr id="8" name="TextBox 7">
            <a:extLst>
              <a:ext uri="{FF2B5EF4-FFF2-40B4-BE49-F238E27FC236}">
                <a16:creationId xmlns:a16="http://schemas.microsoft.com/office/drawing/2014/main" id="{56B521AC-9DA1-592E-3934-4905153B12F3}"/>
              </a:ext>
            </a:extLst>
          </p:cNvPr>
          <p:cNvSpPr txBox="1"/>
          <p:nvPr/>
        </p:nvSpPr>
        <p:spPr>
          <a:xfrm>
            <a:off x="480825" y="1705665"/>
            <a:ext cx="4328808" cy="369332"/>
          </a:xfrm>
          <a:prstGeom prst="rect">
            <a:avLst/>
          </a:prstGeom>
          <a:noFill/>
        </p:spPr>
        <p:txBody>
          <a:bodyPr wrap="square" rtlCol="0">
            <a:spAutoFit/>
          </a:bodyPr>
          <a:lstStyle/>
          <a:p>
            <a:pPr algn="ctr"/>
            <a:r>
              <a:rPr lang="en-IN" dirty="0"/>
              <a:t>Payment of Min Amount </a:t>
            </a:r>
          </a:p>
        </p:txBody>
      </p:sp>
      <p:pic>
        <p:nvPicPr>
          <p:cNvPr id="12" name="Picture 11">
            <a:extLst>
              <a:ext uri="{FF2B5EF4-FFF2-40B4-BE49-F238E27FC236}">
                <a16:creationId xmlns:a16="http://schemas.microsoft.com/office/drawing/2014/main" id="{0731C75F-7291-EE97-D6DC-D07775ACAC79}"/>
              </a:ext>
            </a:extLst>
          </p:cNvPr>
          <p:cNvPicPr>
            <a:picLocks noChangeAspect="1"/>
          </p:cNvPicPr>
          <p:nvPr/>
        </p:nvPicPr>
        <p:blipFill>
          <a:blip r:embed="rId3"/>
          <a:stretch>
            <a:fillRect/>
          </a:stretch>
        </p:blipFill>
        <p:spPr>
          <a:xfrm>
            <a:off x="5877340" y="2138950"/>
            <a:ext cx="6314660" cy="3039501"/>
          </a:xfrm>
          <a:prstGeom prst="rect">
            <a:avLst/>
          </a:prstGeom>
        </p:spPr>
      </p:pic>
      <p:sp>
        <p:nvSpPr>
          <p:cNvPr id="13" name="TextBox 12">
            <a:extLst>
              <a:ext uri="{FF2B5EF4-FFF2-40B4-BE49-F238E27FC236}">
                <a16:creationId xmlns:a16="http://schemas.microsoft.com/office/drawing/2014/main" id="{F9BA9F23-769C-41BF-ECA6-7DB9DB0EB7D7}"/>
              </a:ext>
            </a:extLst>
          </p:cNvPr>
          <p:cNvSpPr txBox="1"/>
          <p:nvPr/>
        </p:nvSpPr>
        <p:spPr>
          <a:xfrm>
            <a:off x="6726046" y="1600957"/>
            <a:ext cx="4328808" cy="369332"/>
          </a:xfrm>
          <a:prstGeom prst="rect">
            <a:avLst/>
          </a:prstGeom>
          <a:noFill/>
        </p:spPr>
        <p:txBody>
          <a:bodyPr wrap="square" rtlCol="0">
            <a:spAutoFit/>
          </a:bodyPr>
          <a:lstStyle/>
          <a:p>
            <a:pPr algn="ctr"/>
            <a:r>
              <a:rPr lang="en-IN" dirty="0"/>
              <a:t>Payment </a:t>
            </a:r>
            <a:r>
              <a:rPr lang="en-IN" dirty="0" err="1"/>
              <a:t>Behavior</a:t>
            </a:r>
            <a:endParaRPr lang="en-IN" dirty="0"/>
          </a:p>
        </p:txBody>
      </p:sp>
    </p:spTree>
    <p:extLst>
      <p:ext uri="{BB962C8B-B14F-4D97-AF65-F5344CB8AC3E}">
        <p14:creationId xmlns:p14="http://schemas.microsoft.com/office/powerpoint/2010/main" val="6820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691064" y="305221"/>
            <a:ext cx="9603275" cy="1049235"/>
          </a:xfrm>
        </p:spPr>
        <p:txBody>
          <a:bodyPr/>
          <a:lstStyle/>
          <a:p>
            <a:r>
              <a:rPr lang="en-IN" dirty="0"/>
              <a:t>Data Analysis and Insights</a:t>
            </a:r>
          </a:p>
        </p:txBody>
      </p:sp>
      <p:sp>
        <p:nvSpPr>
          <p:cNvPr id="8" name="TextBox 7">
            <a:extLst>
              <a:ext uri="{FF2B5EF4-FFF2-40B4-BE49-F238E27FC236}">
                <a16:creationId xmlns:a16="http://schemas.microsoft.com/office/drawing/2014/main" id="{56B521AC-9DA1-592E-3934-4905153B12F3}"/>
              </a:ext>
            </a:extLst>
          </p:cNvPr>
          <p:cNvSpPr txBox="1"/>
          <p:nvPr/>
        </p:nvSpPr>
        <p:spPr>
          <a:xfrm>
            <a:off x="948911" y="1600957"/>
            <a:ext cx="4328808" cy="369332"/>
          </a:xfrm>
          <a:prstGeom prst="rect">
            <a:avLst/>
          </a:prstGeom>
          <a:noFill/>
        </p:spPr>
        <p:txBody>
          <a:bodyPr wrap="square" rtlCol="0">
            <a:spAutoFit/>
          </a:bodyPr>
          <a:lstStyle/>
          <a:p>
            <a:pPr algn="ctr"/>
            <a:r>
              <a:rPr lang="en-IN" dirty="0"/>
              <a:t>Credit History Months</a:t>
            </a:r>
          </a:p>
        </p:txBody>
      </p:sp>
      <p:sp>
        <p:nvSpPr>
          <p:cNvPr id="13" name="TextBox 12">
            <a:extLst>
              <a:ext uri="{FF2B5EF4-FFF2-40B4-BE49-F238E27FC236}">
                <a16:creationId xmlns:a16="http://schemas.microsoft.com/office/drawing/2014/main" id="{F9BA9F23-769C-41BF-ECA6-7DB9DB0EB7D7}"/>
              </a:ext>
            </a:extLst>
          </p:cNvPr>
          <p:cNvSpPr txBox="1"/>
          <p:nvPr/>
        </p:nvSpPr>
        <p:spPr>
          <a:xfrm>
            <a:off x="6799567" y="2080685"/>
            <a:ext cx="4328808" cy="369332"/>
          </a:xfrm>
          <a:prstGeom prst="rect">
            <a:avLst/>
          </a:prstGeom>
          <a:noFill/>
        </p:spPr>
        <p:txBody>
          <a:bodyPr wrap="square" rtlCol="0">
            <a:spAutoFit/>
          </a:bodyPr>
          <a:lstStyle/>
          <a:p>
            <a:pPr algn="ctr"/>
            <a:r>
              <a:rPr lang="en-IN" dirty="0"/>
              <a:t>Delay from Due Date</a:t>
            </a:r>
          </a:p>
        </p:txBody>
      </p:sp>
      <p:pic>
        <p:nvPicPr>
          <p:cNvPr id="18" name="Picture 17">
            <a:extLst>
              <a:ext uri="{FF2B5EF4-FFF2-40B4-BE49-F238E27FC236}">
                <a16:creationId xmlns:a16="http://schemas.microsoft.com/office/drawing/2014/main" id="{188181BF-EB39-11A0-C98A-1EF0B2D056F0}"/>
              </a:ext>
            </a:extLst>
          </p:cNvPr>
          <p:cNvPicPr>
            <a:picLocks noChangeAspect="1"/>
          </p:cNvPicPr>
          <p:nvPr/>
        </p:nvPicPr>
        <p:blipFill>
          <a:blip r:embed="rId2"/>
          <a:stretch>
            <a:fillRect/>
          </a:stretch>
        </p:blipFill>
        <p:spPr>
          <a:xfrm>
            <a:off x="274619" y="1970289"/>
            <a:ext cx="5677392" cy="4160881"/>
          </a:xfrm>
          <a:prstGeom prst="rect">
            <a:avLst/>
          </a:prstGeom>
        </p:spPr>
      </p:pic>
      <p:pic>
        <p:nvPicPr>
          <p:cNvPr id="5" name="Picture 4">
            <a:extLst>
              <a:ext uri="{FF2B5EF4-FFF2-40B4-BE49-F238E27FC236}">
                <a16:creationId xmlns:a16="http://schemas.microsoft.com/office/drawing/2014/main" id="{440AC902-373E-3224-59B4-D7952A8A9B9D}"/>
              </a:ext>
            </a:extLst>
          </p:cNvPr>
          <p:cNvPicPr>
            <a:picLocks noChangeAspect="1"/>
          </p:cNvPicPr>
          <p:nvPr/>
        </p:nvPicPr>
        <p:blipFill>
          <a:blip r:embed="rId3"/>
          <a:stretch>
            <a:fillRect/>
          </a:stretch>
        </p:blipFill>
        <p:spPr>
          <a:xfrm>
            <a:off x="6010562" y="2568246"/>
            <a:ext cx="5906819" cy="2698926"/>
          </a:xfrm>
          <a:prstGeom prst="rect">
            <a:avLst/>
          </a:prstGeom>
        </p:spPr>
      </p:pic>
    </p:spTree>
    <p:extLst>
      <p:ext uri="{BB962C8B-B14F-4D97-AF65-F5344CB8AC3E}">
        <p14:creationId xmlns:p14="http://schemas.microsoft.com/office/powerpoint/2010/main" val="212330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53849" y="606135"/>
            <a:ext cx="9520158" cy="1049235"/>
          </a:xfrm>
        </p:spPr>
        <p:txBody>
          <a:bodyPr/>
          <a:lstStyle/>
          <a:p>
            <a:r>
              <a:rPr lang="en-IN" dirty="0"/>
              <a:t>Data Analysis and Insights</a:t>
            </a:r>
          </a:p>
        </p:txBody>
      </p:sp>
      <p:sp>
        <p:nvSpPr>
          <p:cNvPr id="8" name="TextBox 7">
            <a:extLst>
              <a:ext uri="{FF2B5EF4-FFF2-40B4-BE49-F238E27FC236}">
                <a16:creationId xmlns:a16="http://schemas.microsoft.com/office/drawing/2014/main" id="{56B521AC-9DA1-592E-3934-4905153B12F3}"/>
              </a:ext>
            </a:extLst>
          </p:cNvPr>
          <p:cNvSpPr txBox="1"/>
          <p:nvPr/>
        </p:nvSpPr>
        <p:spPr>
          <a:xfrm>
            <a:off x="1118681" y="1840036"/>
            <a:ext cx="4328808" cy="369332"/>
          </a:xfrm>
          <a:prstGeom prst="rect">
            <a:avLst/>
          </a:prstGeom>
          <a:noFill/>
        </p:spPr>
        <p:txBody>
          <a:bodyPr wrap="square" rtlCol="0">
            <a:spAutoFit/>
          </a:bodyPr>
          <a:lstStyle/>
          <a:p>
            <a:pPr algn="ctr"/>
            <a:r>
              <a:rPr lang="en-IN" dirty="0"/>
              <a:t>Number of Payments Delayed</a:t>
            </a:r>
          </a:p>
        </p:txBody>
      </p:sp>
      <p:sp>
        <p:nvSpPr>
          <p:cNvPr id="11" name="TextBox 10">
            <a:extLst>
              <a:ext uri="{FF2B5EF4-FFF2-40B4-BE49-F238E27FC236}">
                <a16:creationId xmlns:a16="http://schemas.microsoft.com/office/drawing/2014/main" id="{71374460-A74E-4086-C17E-5D80964DDF87}"/>
              </a:ext>
            </a:extLst>
          </p:cNvPr>
          <p:cNvSpPr txBox="1"/>
          <p:nvPr/>
        </p:nvSpPr>
        <p:spPr>
          <a:xfrm>
            <a:off x="6911664" y="1826317"/>
            <a:ext cx="4328808" cy="369332"/>
          </a:xfrm>
          <a:prstGeom prst="rect">
            <a:avLst/>
          </a:prstGeom>
          <a:noFill/>
        </p:spPr>
        <p:txBody>
          <a:bodyPr wrap="square" rtlCol="0">
            <a:spAutoFit/>
          </a:bodyPr>
          <a:lstStyle/>
          <a:p>
            <a:pPr algn="ctr"/>
            <a:r>
              <a:rPr lang="en-IN" dirty="0"/>
              <a:t>Number of Credit Enquiries</a:t>
            </a:r>
          </a:p>
        </p:txBody>
      </p:sp>
      <p:pic>
        <p:nvPicPr>
          <p:cNvPr id="12" name="Picture 11">
            <a:extLst>
              <a:ext uri="{FF2B5EF4-FFF2-40B4-BE49-F238E27FC236}">
                <a16:creationId xmlns:a16="http://schemas.microsoft.com/office/drawing/2014/main" id="{98538A6C-9BA5-B7DA-6898-E8103E4A385D}"/>
              </a:ext>
            </a:extLst>
          </p:cNvPr>
          <p:cNvPicPr>
            <a:picLocks noChangeAspect="1"/>
          </p:cNvPicPr>
          <p:nvPr/>
        </p:nvPicPr>
        <p:blipFill>
          <a:blip r:embed="rId2"/>
          <a:stretch>
            <a:fillRect/>
          </a:stretch>
        </p:blipFill>
        <p:spPr>
          <a:xfrm>
            <a:off x="670537" y="2195649"/>
            <a:ext cx="5522528" cy="3786304"/>
          </a:xfrm>
          <a:prstGeom prst="rect">
            <a:avLst/>
          </a:prstGeom>
        </p:spPr>
      </p:pic>
      <p:pic>
        <p:nvPicPr>
          <p:cNvPr id="14" name="Picture 13">
            <a:extLst>
              <a:ext uri="{FF2B5EF4-FFF2-40B4-BE49-F238E27FC236}">
                <a16:creationId xmlns:a16="http://schemas.microsoft.com/office/drawing/2014/main" id="{C4A97FA2-AA75-CBC2-B72F-93C5B3656051}"/>
              </a:ext>
            </a:extLst>
          </p:cNvPr>
          <p:cNvPicPr>
            <a:picLocks noChangeAspect="1"/>
          </p:cNvPicPr>
          <p:nvPr/>
        </p:nvPicPr>
        <p:blipFill>
          <a:blip r:embed="rId3"/>
          <a:stretch>
            <a:fillRect/>
          </a:stretch>
        </p:blipFill>
        <p:spPr>
          <a:xfrm>
            <a:off x="6313928" y="2195649"/>
            <a:ext cx="5350636" cy="3790967"/>
          </a:xfrm>
          <a:prstGeom prst="rect">
            <a:avLst/>
          </a:prstGeom>
        </p:spPr>
      </p:pic>
    </p:spTree>
    <p:extLst>
      <p:ext uri="{BB962C8B-B14F-4D97-AF65-F5344CB8AC3E}">
        <p14:creationId xmlns:p14="http://schemas.microsoft.com/office/powerpoint/2010/main" val="21310284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188</TotalTime>
  <Words>755</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freight-text-pro</vt:lpstr>
      <vt:lpstr>Palatino Linotype</vt:lpstr>
      <vt:lpstr>Wingdings</vt:lpstr>
      <vt:lpstr>Gallery</vt:lpstr>
      <vt:lpstr>Domain Case Study: BFSI</vt:lpstr>
      <vt:lpstr>Problem Statement</vt:lpstr>
      <vt:lpstr>Data Understanding</vt:lpstr>
      <vt:lpstr>Data Assumptions and Preparation</vt:lpstr>
      <vt:lpstr>Data Assumptions and Preparation</vt:lpstr>
      <vt:lpstr>Data Analysis and Insights</vt:lpstr>
      <vt:lpstr>Data Analysis and Insights</vt:lpstr>
      <vt:lpstr>Data Analysis and Insights</vt:lpstr>
      <vt:lpstr>Data Analysis and Insights</vt:lpstr>
      <vt:lpstr>Model building</vt:lpstr>
      <vt:lpstr>Model Scores– Decision Tree</vt:lpstr>
      <vt:lpstr>Model Scores– Random Forest</vt:lpstr>
      <vt:lpstr>Important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Case Study: BFSI</dc:title>
  <dc:creator>shashank prabhu</dc:creator>
  <cp:lastModifiedBy>shashank prabhu</cp:lastModifiedBy>
  <cp:revision>10</cp:revision>
  <dcterms:created xsi:type="dcterms:W3CDTF">2023-04-17T16:43:55Z</dcterms:created>
  <dcterms:modified xsi:type="dcterms:W3CDTF">2023-04-18T16:06:41Z</dcterms:modified>
</cp:coreProperties>
</file>