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76" r:id="rId6"/>
    <p:sldId id="277" r:id="rId7"/>
    <p:sldId id="278" r:id="rId8"/>
    <p:sldId id="279" r:id="rId9"/>
    <p:sldId id="280" r:id="rId10"/>
    <p:sldId id="281" r:id="rId11"/>
    <p:sldId id="283" r:id="rId12"/>
    <p:sldId id="305" r:id="rId13"/>
    <p:sldId id="282" r:id="rId14"/>
    <p:sldId id="306" r:id="rId15"/>
    <p:sldId id="307" r:id="rId16"/>
    <p:sldId id="291" r:id="rId17"/>
    <p:sldId id="304" r:id="rId18"/>
    <p:sldId id="294" r:id="rId19"/>
    <p:sldId id="295" r:id="rId20"/>
    <p:sldId id="296" r:id="rId21"/>
    <p:sldId id="297" r:id="rId22"/>
    <p:sldId id="298"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E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p:scale>
          <a:sx n="100" d="100"/>
          <a:sy n="100" d="100"/>
        </p:scale>
        <p:origin x="14" y="-37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10/7/2023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4421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10/7/2023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10/7/2023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 y="2805752"/>
            <a:ext cx="12191999" cy="1246495"/>
          </a:xfrm>
        </p:spPr>
        <p:txBody>
          <a:bodyPr wrap="square" lIns="0" tIns="0" rIns="0" bIns="0" anchor="t">
            <a:spAutoFit/>
          </a:bodyPr>
          <a:lstStyle/>
          <a:p>
            <a:r>
              <a:rPr lang="en-US" sz="4500" b="1" dirty="0">
                <a:solidFill>
                  <a:schemeClr val="bg1"/>
                </a:solidFill>
                <a:latin typeface="Candara Light" panose="020E0502030303020204" pitchFamily="34" charset="0"/>
              </a:rPr>
              <a:t>Capstone Project:</a:t>
            </a:r>
            <a:br>
              <a:rPr lang="en-US" sz="4500" b="1" dirty="0">
                <a:solidFill>
                  <a:schemeClr val="bg1"/>
                </a:solidFill>
                <a:latin typeface="Candara Light" panose="020E0502030303020204" pitchFamily="34" charset="0"/>
              </a:rPr>
            </a:br>
            <a:r>
              <a:rPr lang="en-US" sz="4500" b="1" dirty="0">
                <a:solidFill>
                  <a:schemeClr val="bg1"/>
                </a:solidFill>
                <a:latin typeface="Candara Light" panose="020E0502030303020204" pitchFamily="34" charset="0"/>
              </a:rPr>
              <a:t>Market Mix Modeling Final Submission Report</a:t>
            </a:r>
            <a:endParaRPr lang="en-US" sz="2500" b="1" dirty="0">
              <a:solidFill>
                <a:schemeClr val="bg1"/>
              </a:solidFill>
              <a:latin typeface="Candara Light" panose="020E0502030303020204" pitchFamily="34"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5"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F6D68F9-1E56-4720-B4F3-CFBCCC110376}"/>
              </a:ext>
            </a:extLst>
          </p:cNvPr>
          <p:cNvSpPr txBox="1">
            <a:spLocks/>
          </p:cNvSpPr>
          <p:nvPr/>
        </p:nvSpPr>
        <p:spPr>
          <a:xfrm>
            <a:off x="2586783" y="5881844"/>
            <a:ext cx="7018425" cy="3046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200" b="1" dirty="0">
                <a:solidFill>
                  <a:schemeClr val="bg1"/>
                </a:solidFill>
                <a:latin typeface="Candara Light" panose="020E0502030303020204" pitchFamily="34" charset="0"/>
              </a:rPr>
              <a:t>Group Members: Saleha </a:t>
            </a:r>
            <a:r>
              <a:rPr lang="en-US" sz="2200" b="1" dirty="0" err="1">
                <a:solidFill>
                  <a:schemeClr val="bg1"/>
                </a:solidFill>
                <a:latin typeface="Candara Light" panose="020E0502030303020204" pitchFamily="34" charset="0"/>
              </a:rPr>
              <a:t>Razvi</a:t>
            </a:r>
            <a:r>
              <a:rPr lang="en-US" sz="2200" b="1" dirty="0">
                <a:solidFill>
                  <a:schemeClr val="bg1"/>
                </a:solidFill>
                <a:latin typeface="Candara Light" panose="020E0502030303020204" pitchFamily="34" charset="0"/>
              </a:rPr>
              <a:t>, Prajakta Prabhu, Pratik Patil</a:t>
            </a:r>
          </a:p>
        </p:txBody>
      </p:sp>
      <p:sp>
        <p:nvSpPr>
          <p:cNvPr id="13" name="Title 1">
            <a:extLst>
              <a:ext uri="{FF2B5EF4-FFF2-40B4-BE49-F238E27FC236}">
                <a16:creationId xmlns:a16="http://schemas.microsoft.com/office/drawing/2014/main" id="{6290866D-268C-4DC2-8FA2-927A496B98DA}"/>
              </a:ext>
            </a:extLst>
          </p:cNvPr>
          <p:cNvSpPr txBox="1">
            <a:spLocks/>
          </p:cNvSpPr>
          <p:nvPr/>
        </p:nvSpPr>
        <p:spPr>
          <a:xfrm>
            <a:off x="960843" y="4800846"/>
            <a:ext cx="10270306" cy="3323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buFont typeface="Wingdings" panose="05000000000000000000" pitchFamily="2" charset="2"/>
              <a:buChar char="v"/>
            </a:pPr>
            <a:r>
              <a:rPr lang="en-US" sz="2400" b="1" dirty="0">
                <a:solidFill>
                  <a:schemeClr val="bg1"/>
                </a:solidFill>
                <a:latin typeface="Candara Light" panose="020E0502030303020204" pitchFamily="34" charset="0"/>
              </a:rPr>
              <a:t>To model the impact of different levels on the sales figure of </a:t>
            </a:r>
            <a:r>
              <a:rPr lang="en-US" sz="2400" b="1" dirty="0" err="1">
                <a:solidFill>
                  <a:schemeClr val="bg1"/>
                </a:solidFill>
                <a:latin typeface="Candara Light" panose="020E0502030303020204" pitchFamily="34" charset="0"/>
              </a:rPr>
              <a:t>Eleckart</a:t>
            </a:r>
            <a:endParaRPr lang="en-US" sz="2400" b="1" dirty="0">
              <a:solidFill>
                <a:schemeClr val="bg1"/>
              </a:solidFill>
              <a:latin typeface="Candara Light" panose="020E0502030303020204" pitchFamily="34"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064995" y="397026"/>
            <a:ext cx="3127005"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83414"/>
            <a:ext cx="3127005"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FB8CA17-6278-499B-87AF-E7225DBC4515}"/>
              </a:ext>
            </a:extLst>
          </p:cNvPr>
          <p:cNvSpPr txBox="1">
            <a:spLocks/>
          </p:cNvSpPr>
          <p:nvPr/>
        </p:nvSpPr>
        <p:spPr>
          <a:xfrm>
            <a:off x="3127005" y="189277"/>
            <a:ext cx="5937990"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Visualization: An Insight into the Data</a:t>
            </a:r>
            <a:endParaRPr lang="en-US" sz="3000" dirty="0">
              <a:solidFill>
                <a:schemeClr val="accent3">
                  <a:lumMod val="75000"/>
                </a:schemeClr>
              </a:solidFill>
              <a:latin typeface="Candara Light" panose="020E0502030303020204" pitchFamily="34" charset="0"/>
            </a:endParaRPr>
          </a:p>
        </p:txBody>
      </p:sp>
      <p:sp>
        <p:nvSpPr>
          <p:cNvPr id="15" name="TextBox 14">
            <a:extLst>
              <a:ext uri="{FF2B5EF4-FFF2-40B4-BE49-F238E27FC236}">
                <a16:creationId xmlns:a16="http://schemas.microsoft.com/office/drawing/2014/main" id="{12D6F73A-BABA-4AE9-5FD4-ED00071B7E11}"/>
              </a:ext>
            </a:extLst>
          </p:cNvPr>
          <p:cNvSpPr txBox="1"/>
          <p:nvPr/>
        </p:nvSpPr>
        <p:spPr>
          <a:xfrm>
            <a:off x="414289" y="4203908"/>
            <a:ext cx="10232261" cy="1754326"/>
          </a:xfrm>
          <a:prstGeom prst="rect">
            <a:avLst/>
          </a:prstGeom>
          <a:noFill/>
        </p:spPr>
        <p:txBody>
          <a:bodyPr wrap="square" rtlCol="0">
            <a:spAutoFit/>
          </a:bodyPr>
          <a:lstStyle/>
          <a:p>
            <a:r>
              <a:rPr lang="en-IN" b="1" dirty="0">
                <a:solidFill>
                  <a:schemeClr val="accent3">
                    <a:lumMod val="75000"/>
                  </a:schemeClr>
                </a:solidFill>
              </a:rPr>
              <a:t>High demand products on each category : </a:t>
            </a:r>
          </a:p>
          <a:p>
            <a:r>
              <a:rPr lang="en-IN" dirty="0">
                <a:solidFill>
                  <a:schemeClr val="accent3">
                    <a:lumMod val="75000"/>
                  </a:schemeClr>
                </a:solidFill>
              </a:rPr>
              <a:t>In camera, DSLR and Point &amp; Shoot  are in high demand from which DSLR provides more revenue.</a:t>
            </a:r>
          </a:p>
          <a:p>
            <a:r>
              <a:rPr lang="en-IN" dirty="0">
                <a:solidFill>
                  <a:schemeClr val="accent3">
                    <a:lumMod val="75000"/>
                  </a:schemeClr>
                </a:solidFill>
              </a:rPr>
              <a:t>For home audio ,</a:t>
            </a:r>
            <a:r>
              <a:rPr lang="en-IN" dirty="0" err="1">
                <a:solidFill>
                  <a:schemeClr val="accent3">
                    <a:lumMod val="75000"/>
                  </a:schemeClr>
                </a:solidFill>
              </a:rPr>
              <a:t>FmRadio</a:t>
            </a:r>
            <a:r>
              <a:rPr lang="en-IN" dirty="0">
                <a:solidFill>
                  <a:schemeClr val="accent3">
                    <a:lumMod val="75000"/>
                  </a:schemeClr>
                </a:solidFill>
              </a:rPr>
              <a:t> and Speakers demands are huge where speakers are responsible for most of the revenue.</a:t>
            </a:r>
          </a:p>
          <a:p>
            <a:r>
              <a:rPr lang="en-IN" dirty="0">
                <a:solidFill>
                  <a:schemeClr val="accent3">
                    <a:lumMod val="75000"/>
                  </a:schemeClr>
                </a:solidFill>
              </a:rPr>
              <a:t>In Gaming Accessories, Headset, mouse and gamepad  are in demand where gamepad generating more revenue.</a:t>
            </a:r>
          </a:p>
        </p:txBody>
      </p:sp>
      <p:pic>
        <p:nvPicPr>
          <p:cNvPr id="30" name="Picture 29">
            <a:extLst>
              <a:ext uri="{FF2B5EF4-FFF2-40B4-BE49-F238E27FC236}">
                <a16:creationId xmlns:a16="http://schemas.microsoft.com/office/drawing/2014/main" id="{D19CF3AB-42FD-239E-CCF8-687F27E4E61E}"/>
              </a:ext>
            </a:extLst>
          </p:cNvPr>
          <p:cNvPicPr>
            <a:picLocks noChangeAspect="1"/>
          </p:cNvPicPr>
          <p:nvPr/>
        </p:nvPicPr>
        <p:blipFill>
          <a:blip r:embed="rId3"/>
          <a:stretch>
            <a:fillRect/>
          </a:stretch>
        </p:blipFill>
        <p:spPr>
          <a:xfrm>
            <a:off x="7955280" y="1685266"/>
            <a:ext cx="4236720" cy="2613839"/>
          </a:xfrm>
          <a:prstGeom prst="rect">
            <a:avLst/>
          </a:prstGeom>
        </p:spPr>
      </p:pic>
      <p:pic>
        <p:nvPicPr>
          <p:cNvPr id="32" name="Picture 31">
            <a:extLst>
              <a:ext uri="{FF2B5EF4-FFF2-40B4-BE49-F238E27FC236}">
                <a16:creationId xmlns:a16="http://schemas.microsoft.com/office/drawing/2014/main" id="{CD1D823D-0B7A-73B0-3068-7173998ED7FD}"/>
              </a:ext>
            </a:extLst>
          </p:cNvPr>
          <p:cNvPicPr>
            <a:picLocks noChangeAspect="1"/>
          </p:cNvPicPr>
          <p:nvPr/>
        </p:nvPicPr>
        <p:blipFill>
          <a:blip r:embed="rId4"/>
          <a:stretch>
            <a:fillRect/>
          </a:stretch>
        </p:blipFill>
        <p:spPr>
          <a:xfrm>
            <a:off x="60763" y="1641125"/>
            <a:ext cx="4175958" cy="2420329"/>
          </a:xfrm>
          <a:prstGeom prst="rect">
            <a:avLst/>
          </a:prstGeom>
        </p:spPr>
      </p:pic>
      <p:pic>
        <p:nvPicPr>
          <p:cNvPr id="34" name="Picture 33">
            <a:extLst>
              <a:ext uri="{FF2B5EF4-FFF2-40B4-BE49-F238E27FC236}">
                <a16:creationId xmlns:a16="http://schemas.microsoft.com/office/drawing/2014/main" id="{247D3071-97BB-2FEF-6396-8FF6C8D310DC}"/>
              </a:ext>
            </a:extLst>
          </p:cNvPr>
          <p:cNvPicPr>
            <a:picLocks noChangeAspect="1"/>
          </p:cNvPicPr>
          <p:nvPr/>
        </p:nvPicPr>
        <p:blipFill>
          <a:blip r:embed="rId5"/>
          <a:stretch>
            <a:fillRect/>
          </a:stretch>
        </p:blipFill>
        <p:spPr>
          <a:xfrm>
            <a:off x="4236721" y="1641125"/>
            <a:ext cx="3802746" cy="2483717"/>
          </a:xfrm>
          <a:prstGeom prst="rect">
            <a:avLst/>
          </a:prstGeom>
        </p:spPr>
      </p:pic>
      <p:sp>
        <p:nvSpPr>
          <p:cNvPr id="35" name="TextBox 34">
            <a:extLst>
              <a:ext uri="{FF2B5EF4-FFF2-40B4-BE49-F238E27FC236}">
                <a16:creationId xmlns:a16="http://schemas.microsoft.com/office/drawing/2014/main" id="{74464A2A-3371-AD0F-89AB-0DBC77E7F4CC}"/>
              </a:ext>
            </a:extLst>
          </p:cNvPr>
          <p:cNvSpPr txBox="1"/>
          <p:nvPr/>
        </p:nvSpPr>
        <p:spPr>
          <a:xfrm>
            <a:off x="1097280" y="1315934"/>
            <a:ext cx="2029725" cy="369332"/>
          </a:xfrm>
          <a:prstGeom prst="rect">
            <a:avLst/>
          </a:prstGeom>
          <a:noFill/>
        </p:spPr>
        <p:txBody>
          <a:bodyPr wrap="square" rtlCol="0">
            <a:spAutoFit/>
          </a:bodyPr>
          <a:lstStyle/>
          <a:p>
            <a:r>
              <a:rPr lang="en-IN" dirty="0"/>
              <a:t>Camera</a:t>
            </a:r>
          </a:p>
        </p:txBody>
      </p:sp>
      <p:sp>
        <p:nvSpPr>
          <p:cNvPr id="36" name="TextBox 35">
            <a:extLst>
              <a:ext uri="{FF2B5EF4-FFF2-40B4-BE49-F238E27FC236}">
                <a16:creationId xmlns:a16="http://schemas.microsoft.com/office/drawing/2014/main" id="{70FDEFBC-C01A-427B-3DD4-AE6B7227E58B}"/>
              </a:ext>
            </a:extLst>
          </p:cNvPr>
          <p:cNvSpPr txBox="1"/>
          <p:nvPr/>
        </p:nvSpPr>
        <p:spPr>
          <a:xfrm>
            <a:off x="8260080" y="1335286"/>
            <a:ext cx="2590800" cy="369332"/>
          </a:xfrm>
          <a:prstGeom prst="rect">
            <a:avLst/>
          </a:prstGeom>
          <a:noFill/>
        </p:spPr>
        <p:txBody>
          <a:bodyPr wrap="square" rtlCol="0">
            <a:spAutoFit/>
          </a:bodyPr>
          <a:lstStyle/>
          <a:p>
            <a:r>
              <a:rPr lang="en-IN" dirty="0"/>
              <a:t>Gaming Accessories</a:t>
            </a:r>
          </a:p>
        </p:txBody>
      </p:sp>
      <p:sp>
        <p:nvSpPr>
          <p:cNvPr id="37" name="TextBox 36">
            <a:extLst>
              <a:ext uri="{FF2B5EF4-FFF2-40B4-BE49-F238E27FC236}">
                <a16:creationId xmlns:a16="http://schemas.microsoft.com/office/drawing/2014/main" id="{3F3C9E8F-1787-A451-C7DC-3058DCE68DDE}"/>
              </a:ext>
            </a:extLst>
          </p:cNvPr>
          <p:cNvSpPr txBox="1"/>
          <p:nvPr/>
        </p:nvSpPr>
        <p:spPr>
          <a:xfrm>
            <a:off x="4678680" y="1325880"/>
            <a:ext cx="2029725" cy="369332"/>
          </a:xfrm>
          <a:prstGeom prst="rect">
            <a:avLst/>
          </a:prstGeom>
          <a:noFill/>
        </p:spPr>
        <p:txBody>
          <a:bodyPr wrap="square" rtlCol="0">
            <a:spAutoFit/>
          </a:bodyPr>
          <a:lstStyle/>
          <a:p>
            <a:r>
              <a:rPr lang="en-IN" dirty="0"/>
              <a:t>Home Audio</a:t>
            </a:r>
          </a:p>
        </p:txBody>
      </p:sp>
    </p:spTree>
    <p:extLst>
      <p:ext uri="{BB962C8B-B14F-4D97-AF65-F5344CB8AC3E}">
        <p14:creationId xmlns:p14="http://schemas.microsoft.com/office/powerpoint/2010/main" val="106171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9506CFD-CB85-40C4-A22E-21F4394874CE}"/>
              </a:ext>
              <a:ext uri="{C183D7F6-B498-43B3-948B-1728B52AA6E4}">
                <adec:decorative xmlns:adec="http://schemas.microsoft.com/office/drawing/2017/decorative" val="1"/>
              </a:ext>
            </a:extLst>
          </p:cNvPr>
          <p:cNvCxnSpPr>
            <a:cxnSpLocks/>
          </p:cNvCxnSpPr>
          <p:nvPr/>
        </p:nvCxnSpPr>
        <p:spPr>
          <a:xfrm>
            <a:off x="0" y="383414"/>
            <a:ext cx="3127005"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50FA1F6-D971-4C62-A3F7-03AD783D4B33}"/>
              </a:ext>
              <a:ext uri="{C183D7F6-B498-43B3-948B-1728B52AA6E4}">
                <adec:decorative xmlns:adec="http://schemas.microsoft.com/office/drawing/2017/decorative" val="1"/>
              </a:ext>
            </a:extLst>
          </p:cNvPr>
          <p:cNvCxnSpPr>
            <a:cxnSpLocks/>
          </p:cNvCxnSpPr>
          <p:nvPr/>
        </p:nvCxnSpPr>
        <p:spPr>
          <a:xfrm>
            <a:off x="9064995" y="397026"/>
            <a:ext cx="3127005"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13F985E-D850-479C-AA36-8A2DF11CB541}"/>
              </a:ext>
            </a:extLst>
          </p:cNvPr>
          <p:cNvSpPr txBox="1">
            <a:spLocks/>
          </p:cNvSpPr>
          <p:nvPr/>
        </p:nvSpPr>
        <p:spPr>
          <a:xfrm>
            <a:off x="2748558" y="175665"/>
            <a:ext cx="6694883"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Visualization: An Insight into the Data</a:t>
            </a:r>
            <a:endParaRPr lang="en-US" sz="3000" dirty="0">
              <a:solidFill>
                <a:schemeClr val="accent3">
                  <a:lumMod val="75000"/>
                </a:schemeClr>
              </a:solidFill>
              <a:latin typeface="Candara Light" panose="020E0502030303020204" pitchFamily="34" charset="0"/>
            </a:endParaRPr>
          </a:p>
        </p:txBody>
      </p:sp>
      <p:sp>
        <p:nvSpPr>
          <p:cNvPr id="5" name="TextBox 4">
            <a:extLst>
              <a:ext uri="{FF2B5EF4-FFF2-40B4-BE49-F238E27FC236}">
                <a16:creationId xmlns:a16="http://schemas.microsoft.com/office/drawing/2014/main" id="{1AD25711-0584-41EB-B39B-32DB776C4F9E}"/>
              </a:ext>
            </a:extLst>
          </p:cNvPr>
          <p:cNvSpPr txBox="1"/>
          <p:nvPr/>
        </p:nvSpPr>
        <p:spPr>
          <a:xfrm>
            <a:off x="5923806" y="602008"/>
            <a:ext cx="6168794" cy="307777"/>
          </a:xfrm>
          <a:prstGeom prst="rect">
            <a:avLst/>
          </a:prstGeom>
          <a:noFill/>
        </p:spPr>
        <p:txBody>
          <a:bodyPr wrap="square" rtlCol="0">
            <a:spAutoFit/>
          </a:bodyPr>
          <a:lstStyle/>
          <a:p>
            <a:r>
              <a:rPr lang="en-IN" sz="1400" dirty="0">
                <a:solidFill>
                  <a:schemeClr val="accent3">
                    <a:lumMod val="75000"/>
                  </a:schemeClr>
                </a:solidFill>
              </a:rPr>
              <a:t>Trends in Advertisement Investments in Various Media Channels Over the Weeks</a:t>
            </a:r>
          </a:p>
        </p:txBody>
      </p:sp>
      <p:pic>
        <p:nvPicPr>
          <p:cNvPr id="12" name="Picture 11">
            <a:extLst>
              <a:ext uri="{FF2B5EF4-FFF2-40B4-BE49-F238E27FC236}">
                <a16:creationId xmlns:a16="http://schemas.microsoft.com/office/drawing/2014/main" id="{3E4BCC8C-DC73-326D-D080-7449F23A4FA4}"/>
              </a:ext>
            </a:extLst>
          </p:cNvPr>
          <p:cNvPicPr>
            <a:picLocks noChangeAspect="1"/>
          </p:cNvPicPr>
          <p:nvPr/>
        </p:nvPicPr>
        <p:blipFill>
          <a:blip r:embed="rId2"/>
          <a:stretch>
            <a:fillRect/>
          </a:stretch>
        </p:blipFill>
        <p:spPr>
          <a:xfrm>
            <a:off x="114300" y="3973858"/>
            <a:ext cx="9720684" cy="2470248"/>
          </a:xfrm>
          <a:prstGeom prst="rect">
            <a:avLst/>
          </a:prstGeom>
        </p:spPr>
      </p:pic>
      <p:sp>
        <p:nvSpPr>
          <p:cNvPr id="13" name="Rectangle: Rounded Corners 12">
            <a:extLst>
              <a:ext uri="{FF2B5EF4-FFF2-40B4-BE49-F238E27FC236}">
                <a16:creationId xmlns:a16="http://schemas.microsoft.com/office/drawing/2014/main" id="{29EC0280-1D6F-D1E0-1CBD-99C497045646}"/>
              </a:ext>
            </a:extLst>
          </p:cNvPr>
          <p:cNvSpPr/>
          <p:nvPr/>
        </p:nvSpPr>
        <p:spPr>
          <a:xfrm>
            <a:off x="9577385" y="1149533"/>
            <a:ext cx="2440444" cy="4123507"/>
          </a:xfrm>
          <a:prstGeom prst="roundRect">
            <a:avLst>
              <a:gd name="adj" fmla="val 4524"/>
            </a:avLst>
          </a:prstGeom>
          <a:solidFill>
            <a:schemeClr val="accent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Revenue spiked during week 16 specially where investments on ads where also more. But the pattern wasn’t constant on total investments on ads as week 19 though there wasn’t much invested on total ad campaigns , revenue was good, similarly week 48.</a:t>
            </a:r>
          </a:p>
          <a:p>
            <a:pPr algn="ctr"/>
            <a:r>
              <a:rPr lang="en-IN" sz="1600" dirty="0"/>
              <a:t>Hence, overall investment on Ads doesn’t make impact on revenue , so it can be on which channel the team is spending.</a:t>
            </a:r>
          </a:p>
        </p:txBody>
      </p:sp>
      <p:pic>
        <p:nvPicPr>
          <p:cNvPr id="17" name="Picture 16">
            <a:extLst>
              <a:ext uri="{FF2B5EF4-FFF2-40B4-BE49-F238E27FC236}">
                <a16:creationId xmlns:a16="http://schemas.microsoft.com/office/drawing/2014/main" id="{C518DF51-D0B0-6319-5436-0C4844678A39}"/>
              </a:ext>
            </a:extLst>
          </p:cNvPr>
          <p:cNvPicPr>
            <a:picLocks noChangeAspect="1"/>
          </p:cNvPicPr>
          <p:nvPr/>
        </p:nvPicPr>
        <p:blipFill>
          <a:blip r:embed="rId3"/>
          <a:stretch>
            <a:fillRect/>
          </a:stretch>
        </p:blipFill>
        <p:spPr>
          <a:xfrm>
            <a:off x="275201" y="1149533"/>
            <a:ext cx="9168240" cy="2864635"/>
          </a:xfrm>
          <a:prstGeom prst="rect">
            <a:avLst/>
          </a:prstGeom>
        </p:spPr>
      </p:pic>
    </p:spTree>
    <p:extLst>
      <p:ext uri="{BB962C8B-B14F-4D97-AF65-F5344CB8AC3E}">
        <p14:creationId xmlns:p14="http://schemas.microsoft.com/office/powerpoint/2010/main" val="198663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9506CFD-CB85-40C4-A22E-21F4394874CE}"/>
              </a:ext>
              <a:ext uri="{C183D7F6-B498-43B3-948B-1728B52AA6E4}">
                <adec:decorative xmlns:adec="http://schemas.microsoft.com/office/drawing/2017/decorative" val="1"/>
              </a:ext>
            </a:extLst>
          </p:cNvPr>
          <p:cNvCxnSpPr>
            <a:cxnSpLocks/>
          </p:cNvCxnSpPr>
          <p:nvPr/>
        </p:nvCxnSpPr>
        <p:spPr>
          <a:xfrm>
            <a:off x="0" y="383414"/>
            <a:ext cx="3127005"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50FA1F6-D971-4C62-A3F7-03AD783D4B33}"/>
              </a:ext>
              <a:ext uri="{C183D7F6-B498-43B3-948B-1728B52AA6E4}">
                <adec:decorative xmlns:adec="http://schemas.microsoft.com/office/drawing/2017/decorative" val="1"/>
              </a:ext>
            </a:extLst>
          </p:cNvPr>
          <p:cNvCxnSpPr>
            <a:cxnSpLocks/>
          </p:cNvCxnSpPr>
          <p:nvPr/>
        </p:nvCxnSpPr>
        <p:spPr>
          <a:xfrm>
            <a:off x="9064995" y="397026"/>
            <a:ext cx="3127005"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13F985E-D850-479C-AA36-8A2DF11CB541}"/>
              </a:ext>
            </a:extLst>
          </p:cNvPr>
          <p:cNvSpPr txBox="1">
            <a:spLocks/>
          </p:cNvSpPr>
          <p:nvPr/>
        </p:nvSpPr>
        <p:spPr>
          <a:xfrm>
            <a:off x="2748558" y="175665"/>
            <a:ext cx="6694883"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Visualization: An Insight into the Data</a:t>
            </a:r>
            <a:endParaRPr lang="en-US" sz="3000" dirty="0">
              <a:solidFill>
                <a:schemeClr val="accent3">
                  <a:lumMod val="75000"/>
                </a:schemeClr>
              </a:solidFill>
              <a:latin typeface="Candara Light" panose="020E0502030303020204" pitchFamily="34" charset="0"/>
            </a:endParaRPr>
          </a:p>
        </p:txBody>
      </p:sp>
      <p:sp>
        <p:nvSpPr>
          <p:cNvPr id="5" name="TextBox 4">
            <a:extLst>
              <a:ext uri="{FF2B5EF4-FFF2-40B4-BE49-F238E27FC236}">
                <a16:creationId xmlns:a16="http://schemas.microsoft.com/office/drawing/2014/main" id="{1AD25711-0584-41EB-B39B-32DB776C4F9E}"/>
              </a:ext>
            </a:extLst>
          </p:cNvPr>
          <p:cNvSpPr txBox="1"/>
          <p:nvPr/>
        </p:nvSpPr>
        <p:spPr>
          <a:xfrm>
            <a:off x="5923806" y="602008"/>
            <a:ext cx="6168794" cy="307777"/>
          </a:xfrm>
          <a:prstGeom prst="rect">
            <a:avLst/>
          </a:prstGeom>
          <a:noFill/>
        </p:spPr>
        <p:txBody>
          <a:bodyPr wrap="square" rtlCol="0">
            <a:spAutoFit/>
          </a:bodyPr>
          <a:lstStyle/>
          <a:p>
            <a:r>
              <a:rPr lang="en-IN" sz="1400" dirty="0">
                <a:solidFill>
                  <a:schemeClr val="accent3">
                    <a:lumMod val="75000"/>
                  </a:schemeClr>
                </a:solidFill>
              </a:rPr>
              <a:t>Trends in Advertisement Investments in Various Media Channels Over the Weeks</a:t>
            </a:r>
          </a:p>
        </p:txBody>
      </p:sp>
      <p:sp>
        <p:nvSpPr>
          <p:cNvPr id="13" name="Rectangle: Rounded Corners 12">
            <a:extLst>
              <a:ext uri="{FF2B5EF4-FFF2-40B4-BE49-F238E27FC236}">
                <a16:creationId xmlns:a16="http://schemas.microsoft.com/office/drawing/2014/main" id="{29EC0280-1D6F-D1E0-1CBD-99C497045646}"/>
              </a:ext>
            </a:extLst>
          </p:cNvPr>
          <p:cNvSpPr/>
          <p:nvPr/>
        </p:nvSpPr>
        <p:spPr>
          <a:xfrm>
            <a:off x="9577385" y="1149533"/>
            <a:ext cx="2440444" cy="4123507"/>
          </a:xfrm>
          <a:prstGeom prst="roundRect">
            <a:avLst>
              <a:gd name="adj" fmla="val 4524"/>
            </a:avLst>
          </a:prstGeom>
          <a:solidFill>
            <a:schemeClr val="accent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Online marketing is highest spent channel except for week 6. Affiliates and Radio spends were consistent for most of the weeks.</a:t>
            </a:r>
          </a:p>
          <a:p>
            <a:pPr algn="ctr"/>
            <a:r>
              <a:rPr lang="en-IN" sz="1600" dirty="0"/>
              <a:t>TV spent was highest during week 36 and revenue also was high.</a:t>
            </a:r>
          </a:p>
          <a:p>
            <a:pPr algn="ctr"/>
            <a:r>
              <a:rPr lang="en-IN" sz="1600" dirty="0"/>
              <a:t>SEM investments were also high till 27 post that it was constant and tv, radio channels were focused. </a:t>
            </a:r>
          </a:p>
        </p:txBody>
      </p:sp>
      <p:pic>
        <p:nvPicPr>
          <p:cNvPr id="17" name="Picture 16">
            <a:extLst>
              <a:ext uri="{FF2B5EF4-FFF2-40B4-BE49-F238E27FC236}">
                <a16:creationId xmlns:a16="http://schemas.microsoft.com/office/drawing/2014/main" id="{C518DF51-D0B0-6319-5436-0C4844678A39}"/>
              </a:ext>
            </a:extLst>
          </p:cNvPr>
          <p:cNvPicPr>
            <a:picLocks noChangeAspect="1"/>
          </p:cNvPicPr>
          <p:nvPr/>
        </p:nvPicPr>
        <p:blipFill>
          <a:blip r:embed="rId2"/>
          <a:stretch>
            <a:fillRect/>
          </a:stretch>
        </p:blipFill>
        <p:spPr>
          <a:xfrm>
            <a:off x="275201" y="1149533"/>
            <a:ext cx="9168240" cy="2864635"/>
          </a:xfrm>
          <a:prstGeom prst="rect">
            <a:avLst/>
          </a:prstGeom>
        </p:spPr>
      </p:pic>
      <p:pic>
        <p:nvPicPr>
          <p:cNvPr id="9" name="Picture 8">
            <a:extLst>
              <a:ext uri="{FF2B5EF4-FFF2-40B4-BE49-F238E27FC236}">
                <a16:creationId xmlns:a16="http://schemas.microsoft.com/office/drawing/2014/main" id="{2319B84A-AA2D-B5C6-A6BF-BDFCBD7B4143}"/>
              </a:ext>
            </a:extLst>
          </p:cNvPr>
          <p:cNvPicPr>
            <a:picLocks noChangeAspect="1"/>
          </p:cNvPicPr>
          <p:nvPr/>
        </p:nvPicPr>
        <p:blipFill>
          <a:blip r:embed="rId3"/>
          <a:stretch>
            <a:fillRect/>
          </a:stretch>
        </p:blipFill>
        <p:spPr>
          <a:xfrm>
            <a:off x="344765" y="3809809"/>
            <a:ext cx="8720230" cy="3255022"/>
          </a:xfrm>
          <a:prstGeom prst="rect">
            <a:avLst/>
          </a:prstGeom>
        </p:spPr>
      </p:pic>
    </p:spTree>
    <p:extLst>
      <p:ext uri="{BB962C8B-B14F-4D97-AF65-F5344CB8AC3E}">
        <p14:creationId xmlns:p14="http://schemas.microsoft.com/office/powerpoint/2010/main" val="214485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F424FC8-6E34-4F70-B42A-2B01FDF1D243}"/>
              </a:ext>
              <a:ext uri="{C183D7F6-B498-43B3-948B-1728B52AA6E4}">
                <adec:decorative xmlns:adec="http://schemas.microsoft.com/office/drawing/2017/decorative" val="1"/>
              </a:ext>
            </a:extLst>
          </p:cNvPr>
          <p:cNvCxnSpPr>
            <a:cxnSpLocks/>
          </p:cNvCxnSpPr>
          <p:nvPr/>
        </p:nvCxnSpPr>
        <p:spPr>
          <a:xfrm>
            <a:off x="0" y="383414"/>
            <a:ext cx="2956560" cy="13612"/>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2FE5D5EF-B056-4713-89A1-1B854038D2C0}"/>
              </a:ext>
            </a:extLst>
          </p:cNvPr>
          <p:cNvSpPr txBox="1">
            <a:spLocks/>
          </p:cNvSpPr>
          <p:nvPr/>
        </p:nvSpPr>
        <p:spPr>
          <a:xfrm>
            <a:off x="3127005" y="175665"/>
            <a:ext cx="5953482"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A Brief Description of the Models Built</a:t>
            </a:r>
            <a:endParaRPr lang="en-US" sz="3000" dirty="0">
              <a:solidFill>
                <a:schemeClr val="accent3">
                  <a:lumMod val="75000"/>
                </a:schemeClr>
              </a:solidFill>
              <a:latin typeface="Candara Light" panose="020E0502030303020204" pitchFamily="34" charset="0"/>
            </a:endParaRPr>
          </a:p>
        </p:txBody>
      </p:sp>
      <p:cxnSp>
        <p:nvCxnSpPr>
          <p:cNvPr id="4" name="Straight Connector 3">
            <a:extLst>
              <a:ext uri="{FF2B5EF4-FFF2-40B4-BE49-F238E27FC236}">
                <a16:creationId xmlns:a16="http://schemas.microsoft.com/office/drawing/2014/main" id="{B89E6F4D-D751-4E21-85C0-F5241E7B96D3}"/>
              </a:ext>
              <a:ext uri="{C183D7F6-B498-43B3-948B-1728B52AA6E4}">
                <adec:decorative xmlns:adec="http://schemas.microsoft.com/office/drawing/2017/decorative" val="1"/>
              </a:ext>
            </a:extLst>
          </p:cNvPr>
          <p:cNvCxnSpPr>
            <a:cxnSpLocks/>
          </p:cNvCxnSpPr>
          <p:nvPr/>
        </p:nvCxnSpPr>
        <p:spPr>
          <a:xfrm>
            <a:off x="9235440" y="397026"/>
            <a:ext cx="2956560"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C229B639-B1D1-4A53-911A-0B39AA4B02F3}"/>
              </a:ext>
            </a:extLst>
          </p:cNvPr>
          <p:cNvSpPr/>
          <p:nvPr/>
        </p:nvSpPr>
        <p:spPr>
          <a:xfrm>
            <a:off x="128332" y="854209"/>
            <a:ext cx="2550695" cy="2790856"/>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Distributive Lag Model (Additive)</a:t>
            </a:r>
            <a:endParaRPr lang="en-IN" b="1" dirty="0">
              <a:solidFill>
                <a:schemeClr val="bg1"/>
              </a:solidFill>
            </a:endParaRPr>
          </a:p>
        </p:txBody>
      </p:sp>
      <p:sp>
        <p:nvSpPr>
          <p:cNvPr id="6" name="Rectangle: Rounded Corners 5">
            <a:extLst>
              <a:ext uri="{FF2B5EF4-FFF2-40B4-BE49-F238E27FC236}">
                <a16:creationId xmlns:a16="http://schemas.microsoft.com/office/drawing/2014/main" id="{42EB26C2-B639-444A-B0FF-34B9136F8A7D}"/>
              </a:ext>
            </a:extLst>
          </p:cNvPr>
          <p:cNvSpPr/>
          <p:nvPr/>
        </p:nvSpPr>
        <p:spPr>
          <a:xfrm>
            <a:off x="128332" y="3851002"/>
            <a:ext cx="2550695" cy="2790856"/>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Distributive Lag Model (Multiplicative)</a:t>
            </a:r>
            <a:endParaRPr lang="en-IN" b="1" dirty="0">
              <a:solidFill>
                <a:schemeClr val="bg1"/>
              </a:solidFill>
            </a:endParaRPr>
          </a:p>
        </p:txBody>
      </p:sp>
      <p:sp>
        <p:nvSpPr>
          <p:cNvPr id="7" name="Arrow: Pentagon 6">
            <a:extLst>
              <a:ext uri="{FF2B5EF4-FFF2-40B4-BE49-F238E27FC236}">
                <a16:creationId xmlns:a16="http://schemas.microsoft.com/office/drawing/2014/main" id="{6DAB980D-AF25-481F-A513-A9208AC4C51E}"/>
              </a:ext>
            </a:extLst>
          </p:cNvPr>
          <p:cNvSpPr/>
          <p:nvPr/>
        </p:nvSpPr>
        <p:spPr>
          <a:xfrm>
            <a:off x="2679027" y="1188915"/>
            <a:ext cx="9384631" cy="2145891"/>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sz="1200" dirty="0"/>
              <a:t>I</a:t>
            </a:r>
            <a:r>
              <a:rPr lang="en-US" sz="1200" dirty="0"/>
              <a:t>n the distributed lag model, not only is the dependent variable entered in its lagged version, but the independent variables are as well. This is a more generalizable model and captures the carry-over effect of all the variables:</a:t>
            </a:r>
          </a:p>
          <a:p>
            <a:r>
              <a:rPr lang="en-IN" sz="1200" dirty="0" err="1"/>
              <a:t>Yt</a:t>
            </a:r>
            <a:r>
              <a:rPr lang="en-IN" sz="1200" dirty="0"/>
              <a:t> = </a:t>
            </a:r>
            <a:r>
              <a:rPr lang="el-GR" sz="1200" dirty="0"/>
              <a:t>α+ µ1</a:t>
            </a:r>
            <a:r>
              <a:rPr lang="en-IN" sz="1200" dirty="0"/>
              <a:t>Yt-1 + µ2Yt-2 + µ3Yt-3 + .... </a:t>
            </a:r>
          </a:p>
          <a:p>
            <a:r>
              <a:rPr lang="en-IN" sz="1200" dirty="0"/>
              <a:t>       + </a:t>
            </a:r>
            <a:r>
              <a:rPr lang="el-GR" sz="1200" dirty="0"/>
              <a:t>β1</a:t>
            </a:r>
            <a:r>
              <a:rPr lang="en-IN" sz="1200" dirty="0"/>
              <a:t>X1t + </a:t>
            </a:r>
            <a:r>
              <a:rPr lang="el-GR" sz="1200" dirty="0"/>
              <a:t>β1</a:t>
            </a:r>
            <a:r>
              <a:rPr lang="en-IN" sz="1200" dirty="0"/>
              <a:t>X1t-1 + </a:t>
            </a:r>
            <a:r>
              <a:rPr lang="el-GR" sz="1200" dirty="0"/>
              <a:t>β1</a:t>
            </a:r>
            <a:r>
              <a:rPr lang="en-IN" sz="1200" dirty="0"/>
              <a:t>X1t-2 + .... </a:t>
            </a:r>
          </a:p>
          <a:p>
            <a:r>
              <a:rPr lang="en-IN" sz="1200" dirty="0"/>
              <a:t>       + </a:t>
            </a:r>
            <a:r>
              <a:rPr lang="el-GR" sz="1200" dirty="0"/>
              <a:t>β2</a:t>
            </a:r>
            <a:r>
              <a:rPr lang="en-IN" sz="1200" dirty="0"/>
              <a:t>X2t + </a:t>
            </a:r>
            <a:r>
              <a:rPr lang="el-GR" sz="1200" dirty="0"/>
              <a:t>β2</a:t>
            </a:r>
            <a:r>
              <a:rPr lang="en-IN" sz="1200" dirty="0"/>
              <a:t>X2t-1 + </a:t>
            </a:r>
            <a:r>
              <a:rPr lang="el-GR" sz="1200" dirty="0"/>
              <a:t>β2</a:t>
            </a:r>
            <a:r>
              <a:rPr lang="en-IN" sz="1200" dirty="0"/>
              <a:t>X2t-2 + .... </a:t>
            </a:r>
          </a:p>
          <a:p>
            <a:r>
              <a:rPr lang="en-IN" sz="1200" dirty="0"/>
              <a:t>       + </a:t>
            </a:r>
            <a:r>
              <a:rPr lang="el-GR" sz="1200" dirty="0"/>
              <a:t>β3</a:t>
            </a:r>
            <a:r>
              <a:rPr lang="en-IN" sz="1200" dirty="0"/>
              <a:t>X3t + </a:t>
            </a:r>
            <a:r>
              <a:rPr lang="el-GR" sz="1200" dirty="0"/>
              <a:t>β3</a:t>
            </a:r>
            <a:r>
              <a:rPr lang="en-IN" sz="1200" dirty="0"/>
              <a:t>X3t-1 + </a:t>
            </a:r>
            <a:r>
              <a:rPr lang="el-GR" sz="1200" dirty="0"/>
              <a:t>β3</a:t>
            </a:r>
            <a:r>
              <a:rPr lang="en-IN" sz="1200" dirty="0"/>
              <a:t>X3t-2 + .... </a:t>
            </a:r>
          </a:p>
          <a:p>
            <a:r>
              <a:rPr lang="en-IN" sz="1200" dirty="0"/>
              <a:t>       + </a:t>
            </a:r>
            <a:r>
              <a:rPr lang="el-GR" sz="1200" dirty="0"/>
              <a:t>β4</a:t>
            </a:r>
            <a:r>
              <a:rPr lang="en-IN" sz="1200" dirty="0"/>
              <a:t>X4t + </a:t>
            </a:r>
            <a:r>
              <a:rPr lang="el-GR" sz="1200" dirty="0"/>
              <a:t>β4</a:t>
            </a:r>
            <a:r>
              <a:rPr lang="en-IN" sz="1200" dirty="0"/>
              <a:t>X4t-1 + </a:t>
            </a:r>
            <a:r>
              <a:rPr lang="el-GR" sz="1200" dirty="0"/>
              <a:t>β4</a:t>
            </a:r>
            <a:r>
              <a:rPr lang="en-IN" sz="1200" dirty="0"/>
              <a:t>X4t-2 + .... </a:t>
            </a:r>
          </a:p>
          <a:p>
            <a:r>
              <a:rPr lang="en-IN" sz="1200" dirty="0"/>
              <a:t>       + </a:t>
            </a:r>
            <a:r>
              <a:rPr lang="el-GR" sz="1200" dirty="0"/>
              <a:t>β5</a:t>
            </a:r>
            <a:r>
              <a:rPr lang="en-IN" sz="1200" dirty="0"/>
              <a:t>X5t + </a:t>
            </a:r>
            <a:r>
              <a:rPr lang="el-GR" sz="1200" dirty="0"/>
              <a:t>β5</a:t>
            </a:r>
            <a:r>
              <a:rPr lang="en-IN" sz="1200" dirty="0"/>
              <a:t>X5t-1 + </a:t>
            </a:r>
            <a:r>
              <a:rPr lang="el-GR" sz="1200" dirty="0"/>
              <a:t>β5</a:t>
            </a:r>
            <a:r>
              <a:rPr lang="en-IN" sz="1200" dirty="0"/>
              <a:t>X5t-2 + .... </a:t>
            </a:r>
          </a:p>
          <a:p>
            <a:r>
              <a:rPr lang="en-IN" sz="1200" dirty="0"/>
              <a:t>       + </a:t>
            </a:r>
            <a:r>
              <a:rPr lang="el-GR" sz="1200" dirty="0"/>
              <a:t>ϵ</a:t>
            </a:r>
            <a:endParaRPr lang="en-IN" sz="1200" dirty="0">
              <a:solidFill>
                <a:schemeClr val="bg1"/>
              </a:solidFill>
            </a:endParaRPr>
          </a:p>
        </p:txBody>
      </p:sp>
      <p:sp>
        <p:nvSpPr>
          <p:cNvPr id="8" name="Arrow: Pentagon 7">
            <a:extLst>
              <a:ext uri="{FF2B5EF4-FFF2-40B4-BE49-F238E27FC236}">
                <a16:creationId xmlns:a16="http://schemas.microsoft.com/office/drawing/2014/main" id="{8CD4C47F-DEB1-4027-96ED-2149AC43F725}"/>
              </a:ext>
            </a:extLst>
          </p:cNvPr>
          <p:cNvSpPr/>
          <p:nvPr/>
        </p:nvSpPr>
        <p:spPr>
          <a:xfrm>
            <a:off x="2679026" y="4153309"/>
            <a:ext cx="9384631" cy="2145891"/>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sz="1200" dirty="0"/>
              <a:t>D</a:t>
            </a:r>
            <a:r>
              <a:rPr lang="en-US" sz="1200" dirty="0" err="1"/>
              <a:t>istributive</a:t>
            </a:r>
            <a:r>
              <a:rPr lang="en-US" sz="1200" dirty="0"/>
              <a:t> Lag Model(Multiplicative) will help us capture the interactions between current and carry over effects of the KPIs.</a:t>
            </a:r>
          </a:p>
          <a:p>
            <a:r>
              <a:rPr lang="en-IN" sz="1200" dirty="0" err="1"/>
              <a:t>Yt</a:t>
            </a:r>
            <a:r>
              <a:rPr lang="en-IN" sz="1200" dirty="0"/>
              <a:t> = </a:t>
            </a:r>
            <a:r>
              <a:rPr lang="el-GR" sz="1200" dirty="0"/>
              <a:t>α</a:t>
            </a:r>
            <a:r>
              <a:rPr lang="en-IN" sz="1200" dirty="0"/>
              <a:t>+ µ1ln(Yt-1) + µ2ln(Yt-2) + µ3ln(Yt-3) + .... </a:t>
            </a:r>
          </a:p>
          <a:p>
            <a:r>
              <a:rPr lang="en-IN" sz="1200" dirty="0"/>
              <a:t>        + </a:t>
            </a:r>
            <a:r>
              <a:rPr lang="el-GR" sz="1200" dirty="0"/>
              <a:t>β1</a:t>
            </a:r>
            <a:r>
              <a:rPr lang="en-IN" sz="1200" dirty="0"/>
              <a:t>ln(X1t) + </a:t>
            </a:r>
            <a:r>
              <a:rPr lang="el-GR" sz="1200" dirty="0"/>
              <a:t>β1</a:t>
            </a:r>
            <a:r>
              <a:rPr lang="en-IN" sz="1200" dirty="0"/>
              <a:t>ln(X1t-1) + </a:t>
            </a:r>
            <a:r>
              <a:rPr lang="el-GR" sz="1200" dirty="0"/>
              <a:t>β1</a:t>
            </a:r>
            <a:r>
              <a:rPr lang="en-IN" sz="1200" dirty="0"/>
              <a:t>ln(X1t-2) + .... </a:t>
            </a:r>
          </a:p>
          <a:p>
            <a:r>
              <a:rPr lang="en-IN" sz="1200" dirty="0"/>
              <a:t>        + </a:t>
            </a:r>
            <a:r>
              <a:rPr lang="el-GR" sz="1200" dirty="0"/>
              <a:t>β2</a:t>
            </a:r>
            <a:r>
              <a:rPr lang="en-IN" sz="1200" dirty="0"/>
              <a:t>ln(X2t) + </a:t>
            </a:r>
            <a:r>
              <a:rPr lang="el-GR" sz="1200" dirty="0"/>
              <a:t>β2</a:t>
            </a:r>
            <a:r>
              <a:rPr lang="en-IN" sz="1200" dirty="0"/>
              <a:t>ln(X2t-1) + </a:t>
            </a:r>
            <a:r>
              <a:rPr lang="el-GR" sz="1200" dirty="0"/>
              <a:t>β2</a:t>
            </a:r>
            <a:r>
              <a:rPr lang="en-IN" sz="1200" dirty="0"/>
              <a:t>ln(X2t-2) + .... </a:t>
            </a:r>
          </a:p>
          <a:p>
            <a:r>
              <a:rPr lang="en-IN" sz="1200" dirty="0"/>
              <a:t>        + </a:t>
            </a:r>
            <a:r>
              <a:rPr lang="el-GR" sz="1200" dirty="0"/>
              <a:t>β3</a:t>
            </a:r>
            <a:r>
              <a:rPr lang="en-IN" sz="1200" dirty="0"/>
              <a:t>ln(X3t) + </a:t>
            </a:r>
            <a:r>
              <a:rPr lang="el-GR" sz="1200" dirty="0"/>
              <a:t>β3</a:t>
            </a:r>
            <a:r>
              <a:rPr lang="en-IN" sz="1200" dirty="0"/>
              <a:t>ln(X3t-1) + </a:t>
            </a:r>
            <a:r>
              <a:rPr lang="el-GR" sz="1200" dirty="0"/>
              <a:t>β3</a:t>
            </a:r>
            <a:r>
              <a:rPr lang="en-IN" sz="1200" dirty="0"/>
              <a:t>ln(X3t-2) + .... </a:t>
            </a:r>
          </a:p>
          <a:p>
            <a:r>
              <a:rPr lang="en-IN" sz="1200" dirty="0"/>
              <a:t>        + </a:t>
            </a:r>
            <a:r>
              <a:rPr lang="el-GR" sz="1200" dirty="0"/>
              <a:t>β4</a:t>
            </a:r>
            <a:r>
              <a:rPr lang="en-IN" sz="1200" dirty="0"/>
              <a:t>ln(X4t) + </a:t>
            </a:r>
            <a:r>
              <a:rPr lang="el-GR" sz="1200" dirty="0"/>
              <a:t>β4</a:t>
            </a:r>
            <a:r>
              <a:rPr lang="en-IN" sz="1200" dirty="0"/>
              <a:t>ln(X4t-1) + </a:t>
            </a:r>
            <a:r>
              <a:rPr lang="el-GR" sz="1200" dirty="0"/>
              <a:t>β4</a:t>
            </a:r>
            <a:r>
              <a:rPr lang="en-IN" sz="1200" dirty="0"/>
              <a:t>ln(X4t-2) + .... </a:t>
            </a:r>
          </a:p>
          <a:p>
            <a:r>
              <a:rPr lang="en-IN" sz="1200" dirty="0"/>
              <a:t>        + </a:t>
            </a:r>
            <a:r>
              <a:rPr lang="el-GR" sz="1200" dirty="0"/>
              <a:t>β5</a:t>
            </a:r>
            <a:r>
              <a:rPr lang="en-IN" sz="1200" dirty="0"/>
              <a:t>ln(X5t) + </a:t>
            </a:r>
            <a:r>
              <a:rPr lang="el-GR" sz="1200" dirty="0"/>
              <a:t>β5</a:t>
            </a:r>
            <a:r>
              <a:rPr lang="en-IN" sz="1200" dirty="0"/>
              <a:t>ln(X5t-1) + </a:t>
            </a:r>
            <a:r>
              <a:rPr lang="el-GR" sz="1200" dirty="0"/>
              <a:t>β5</a:t>
            </a:r>
            <a:r>
              <a:rPr lang="en-IN" sz="1200" dirty="0"/>
              <a:t>ln(X5t-2) + .... </a:t>
            </a:r>
          </a:p>
          <a:p>
            <a:r>
              <a:rPr lang="en-IN" sz="1200" dirty="0"/>
              <a:t>        + </a:t>
            </a:r>
            <a:r>
              <a:rPr lang="el-GR" sz="1200" dirty="0"/>
              <a:t>ϵ'</a:t>
            </a:r>
            <a:endParaRPr lang="en-IN" sz="1200" dirty="0">
              <a:solidFill>
                <a:schemeClr val="tx1"/>
              </a:solidFill>
            </a:endParaRPr>
          </a:p>
        </p:txBody>
      </p:sp>
    </p:spTree>
    <p:extLst>
      <p:ext uri="{BB962C8B-B14F-4D97-AF65-F5344CB8AC3E}">
        <p14:creationId xmlns:p14="http://schemas.microsoft.com/office/powerpoint/2010/main" val="10750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3CF3-7E14-4CA8-9419-61ECE9F394BB}"/>
              </a:ext>
            </a:extLst>
          </p:cNvPr>
          <p:cNvSpPr txBox="1">
            <a:spLocks/>
          </p:cNvSpPr>
          <p:nvPr/>
        </p:nvSpPr>
        <p:spPr>
          <a:xfrm>
            <a:off x="4535303" y="175665"/>
            <a:ext cx="3121395"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Model Dashboard</a:t>
            </a:r>
            <a:endParaRPr lang="en-US" sz="3000" dirty="0">
              <a:solidFill>
                <a:schemeClr val="accent3">
                  <a:lumMod val="75000"/>
                </a:schemeClr>
              </a:solidFill>
              <a:latin typeface="Candara Light" panose="020E0502030303020204" pitchFamily="34" charset="0"/>
            </a:endParaRPr>
          </a:p>
        </p:txBody>
      </p:sp>
      <p:cxnSp>
        <p:nvCxnSpPr>
          <p:cNvPr id="3" name="Straight Connector 2">
            <a:extLst>
              <a:ext uri="{FF2B5EF4-FFF2-40B4-BE49-F238E27FC236}">
                <a16:creationId xmlns:a16="http://schemas.microsoft.com/office/drawing/2014/main" id="{56492955-72F7-4720-9ECE-764BAE4BAECC}"/>
              </a:ext>
              <a:ext uri="{C183D7F6-B498-43B3-948B-1728B52AA6E4}">
                <adec:decorative xmlns:adec="http://schemas.microsoft.com/office/drawing/2017/decorative" val="1"/>
              </a:ext>
            </a:extLst>
          </p:cNvPr>
          <p:cNvCxnSpPr>
            <a:cxnSpLocks/>
            <a:endCxn id="2" idx="1"/>
          </p:cNvCxnSpPr>
          <p:nvPr/>
        </p:nvCxnSpPr>
        <p:spPr>
          <a:xfrm>
            <a:off x="0" y="383414"/>
            <a:ext cx="4535303"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CABD54D-6435-420E-A857-5FBA7E01BC69}"/>
              </a:ext>
              <a:ext uri="{C183D7F6-B498-43B3-948B-1728B52AA6E4}">
                <adec:decorative xmlns:adec="http://schemas.microsoft.com/office/drawing/2017/decorative" val="1"/>
              </a:ext>
            </a:extLst>
          </p:cNvPr>
          <p:cNvCxnSpPr>
            <a:cxnSpLocks/>
            <a:stCxn id="2" idx="3"/>
          </p:cNvCxnSpPr>
          <p:nvPr/>
        </p:nvCxnSpPr>
        <p:spPr>
          <a:xfrm>
            <a:off x="7656698" y="383414"/>
            <a:ext cx="4535302" cy="13612"/>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F998B1-FC47-4064-988B-5ABDF1EF432C}"/>
              </a:ext>
            </a:extLst>
          </p:cNvPr>
          <p:cNvSpPr txBox="1"/>
          <p:nvPr/>
        </p:nvSpPr>
        <p:spPr>
          <a:xfrm>
            <a:off x="160421" y="1026695"/>
            <a:ext cx="11790947" cy="369332"/>
          </a:xfrm>
          <a:prstGeom prst="rect">
            <a:avLst/>
          </a:prstGeom>
          <a:noFill/>
        </p:spPr>
        <p:txBody>
          <a:bodyPr wrap="square" rtlCol="0">
            <a:spAutoFit/>
          </a:bodyPr>
          <a:lstStyle/>
          <a:p>
            <a:r>
              <a:rPr lang="en-US" dirty="0">
                <a:solidFill>
                  <a:schemeClr val="accent3">
                    <a:lumMod val="75000"/>
                  </a:schemeClr>
                </a:solidFill>
              </a:rPr>
              <a:t>The following table contains the details of all models built, their accuracy scores and the top 6 KPIs returned by them:</a:t>
            </a:r>
            <a:endParaRPr lang="en-IN" dirty="0">
              <a:solidFill>
                <a:schemeClr val="accent3">
                  <a:lumMod val="75000"/>
                </a:schemeClr>
              </a:solidFill>
            </a:endParaRPr>
          </a:p>
        </p:txBody>
      </p:sp>
      <p:graphicFrame>
        <p:nvGraphicFramePr>
          <p:cNvPr id="5" name="Table 4">
            <a:extLst>
              <a:ext uri="{FF2B5EF4-FFF2-40B4-BE49-F238E27FC236}">
                <a16:creationId xmlns:a16="http://schemas.microsoft.com/office/drawing/2014/main" id="{D2AC92DA-1C8C-07A8-CE81-EFFE69E6099C}"/>
              </a:ext>
            </a:extLst>
          </p:cNvPr>
          <p:cNvGraphicFramePr>
            <a:graphicFrameLocks noGrp="1"/>
          </p:cNvGraphicFramePr>
          <p:nvPr>
            <p:extLst>
              <p:ext uri="{D42A27DB-BD31-4B8C-83A1-F6EECF244321}">
                <p14:modId xmlns:p14="http://schemas.microsoft.com/office/powerpoint/2010/main" val="3620859526"/>
              </p:ext>
            </p:extLst>
          </p:nvPr>
        </p:nvGraphicFramePr>
        <p:xfrm>
          <a:off x="743653" y="2410678"/>
          <a:ext cx="3791650" cy="1597440"/>
        </p:xfrm>
        <a:graphic>
          <a:graphicData uri="http://schemas.openxmlformats.org/drawingml/2006/table">
            <a:tbl>
              <a:tblPr>
                <a:tableStyleId>{5C22544A-7EE6-4342-B048-85BDC9FD1C3A}</a:tableStyleId>
              </a:tblPr>
              <a:tblGrid>
                <a:gridCol w="902774">
                  <a:extLst>
                    <a:ext uri="{9D8B030D-6E8A-4147-A177-3AD203B41FA5}">
                      <a16:colId xmlns:a16="http://schemas.microsoft.com/office/drawing/2014/main" val="1319611364"/>
                    </a:ext>
                  </a:extLst>
                </a:gridCol>
                <a:gridCol w="722219">
                  <a:extLst>
                    <a:ext uri="{9D8B030D-6E8A-4147-A177-3AD203B41FA5}">
                      <a16:colId xmlns:a16="http://schemas.microsoft.com/office/drawing/2014/main" val="3071103795"/>
                    </a:ext>
                  </a:extLst>
                </a:gridCol>
                <a:gridCol w="722219">
                  <a:extLst>
                    <a:ext uri="{9D8B030D-6E8A-4147-A177-3AD203B41FA5}">
                      <a16:colId xmlns:a16="http://schemas.microsoft.com/office/drawing/2014/main" val="3967695148"/>
                    </a:ext>
                  </a:extLst>
                </a:gridCol>
                <a:gridCol w="722219">
                  <a:extLst>
                    <a:ext uri="{9D8B030D-6E8A-4147-A177-3AD203B41FA5}">
                      <a16:colId xmlns:a16="http://schemas.microsoft.com/office/drawing/2014/main" val="1236213919"/>
                    </a:ext>
                  </a:extLst>
                </a:gridCol>
                <a:gridCol w="722219">
                  <a:extLst>
                    <a:ext uri="{9D8B030D-6E8A-4147-A177-3AD203B41FA5}">
                      <a16:colId xmlns:a16="http://schemas.microsoft.com/office/drawing/2014/main" val="3166901230"/>
                    </a:ext>
                  </a:extLst>
                </a:gridCol>
              </a:tblGrid>
              <a:tr h="199680">
                <a:tc rowSpan="2">
                  <a:txBody>
                    <a:bodyPr/>
                    <a:lstStyle/>
                    <a:p>
                      <a:pPr algn="ctr" fontAlgn="ctr"/>
                      <a:r>
                        <a:rPr lang="en-IN" sz="1100" b="0" i="0" u="none" strike="noStrike" dirty="0">
                          <a:solidFill>
                            <a:srgbClr val="000000"/>
                          </a:solidFill>
                          <a:effectLst/>
                          <a:latin typeface="Calibri" panose="020F0502020204030204" pitchFamily="34" charset="0"/>
                        </a:rPr>
                        <a:t>Dataset</a:t>
                      </a:r>
                    </a:p>
                  </a:txBody>
                  <a:tcPr marL="7620" marR="7620" marT="7620" marB="0" anchor="ctr"/>
                </a:tc>
                <a:tc gridSpan="2">
                  <a:txBody>
                    <a:bodyPr/>
                    <a:lstStyle/>
                    <a:p>
                      <a:pPr algn="ctr" fontAlgn="ctr"/>
                      <a:r>
                        <a:rPr lang="en-IN" sz="1100" b="0" i="0" u="none" strike="noStrike">
                          <a:solidFill>
                            <a:srgbClr val="000000"/>
                          </a:solidFill>
                          <a:effectLst/>
                          <a:latin typeface="Calibri" panose="020F0502020204030204" pitchFamily="34" charset="0"/>
                        </a:rPr>
                        <a:t>Additive</a:t>
                      </a:r>
                    </a:p>
                  </a:txBody>
                  <a:tcPr marL="7620" marR="7620" marT="7620" marB="0" anchor="ctr"/>
                </a:tc>
                <a:tc hMerge="1">
                  <a:txBody>
                    <a:bodyPr/>
                    <a:lstStyle/>
                    <a:p>
                      <a:endParaRPr lang="en-IN"/>
                    </a:p>
                  </a:txBody>
                  <a:tcPr/>
                </a:tc>
                <a:tc gridSpan="2">
                  <a:txBody>
                    <a:bodyPr/>
                    <a:lstStyle/>
                    <a:p>
                      <a:pPr algn="ctr" fontAlgn="ctr"/>
                      <a:r>
                        <a:rPr lang="en-IN" sz="1100" b="0" i="0" u="none" strike="noStrike">
                          <a:solidFill>
                            <a:srgbClr val="000000"/>
                          </a:solidFill>
                          <a:effectLst/>
                          <a:latin typeface="Calibri" panose="020F0502020204030204" pitchFamily="34" charset="0"/>
                        </a:rPr>
                        <a:t>Multiplicative</a:t>
                      </a:r>
                    </a:p>
                  </a:txBody>
                  <a:tcPr marL="7620" marR="7620" marT="7620" marB="0" anchor="ctr"/>
                </a:tc>
                <a:tc hMerge="1">
                  <a:txBody>
                    <a:bodyPr/>
                    <a:lstStyle/>
                    <a:p>
                      <a:endParaRPr lang="en-IN"/>
                    </a:p>
                  </a:txBody>
                  <a:tcPr/>
                </a:tc>
                <a:extLst>
                  <a:ext uri="{0D108BD9-81ED-4DB2-BD59-A6C34878D82A}">
                    <a16:rowId xmlns:a16="http://schemas.microsoft.com/office/drawing/2014/main" val="3547843721"/>
                  </a:ext>
                </a:extLst>
              </a:tr>
              <a:tr h="199680">
                <a:tc vMerge="1">
                  <a:txBody>
                    <a:bodyPr/>
                    <a:lstStyle/>
                    <a:p>
                      <a:endParaRPr lang="en-IN"/>
                    </a:p>
                  </a:txBody>
                  <a:tcPr/>
                </a:tc>
                <a:tc>
                  <a:txBody>
                    <a:bodyPr/>
                    <a:lstStyle/>
                    <a:p>
                      <a:pPr algn="ctr" fontAlgn="ctr"/>
                      <a:r>
                        <a:rPr lang="en-IN" sz="1100" b="0" i="0" u="none" strike="noStrike">
                          <a:solidFill>
                            <a:srgbClr val="000000"/>
                          </a:solidFill>
                          <a:effectLst/>
                          <a:latin typeface="Calibri" panose="020F0502020204030204" pitchFamily="34" charset="0"/>
                        </a:rPr>
                        <a:t>R</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MSE</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R</a:t>
                      </a: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MSE</a:t>
                      </a:r>
                    </a:p>
                  </a:txBody>
                  <a:tcPr marL="7620" marR="7620" marT="7620" marB="0" anchor="ctr"/>
                </a:tc>
                <a:extLst>
                  <a:ext uri="{0D108BD9-81ED-4DB2-BD59-A6C34878D82A}">
                    <a16:rowId xmlns:a16="http://schemas.microsoft.com/office/drawing/2014/main" val="916985189"/>
                  </a:ext>
                </a:extLst>
              </a:tr>
              <a:tr h="199680">
                <a:tc>
                  <a:txBody>
                    <a:bodyPr/>
                    <a:lstStyle/>
                    <a:p>
                      <a:pPr algn="ctr" fontAlgn="ctr"/>
                      <a:r>
                        <a:rPr lang="en-IN" sz="1100" u="none" strike="noStrike">
                          <a:effectLst/>
                        </a:rPr>
                        <a:t>Train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65998773"/>
                  </a:ext>
                </a:extLst>
              </a:tr>
              <a:tr h="199680">
                <a:tc>
                  <a:txBody>
                    <a:bodyPr/>
                    <a:lstStyle/>
                    <a:p>
                      <a:pPr algn="ctr" fontAlgn="ctr"/>
                      <a:r>
                        <a:rPr lang="en-IN" sz="1100" u="none" strike="noStrike">
                          <a:effectLst/>
                        </a:rPr>
                        <a:t>Test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0.06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0.15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33858988"/>
                  </a:ext>
                </a:extLst>
              </a:tr>
              <a:tr h="199680">
                <a:tc>
                  <a:txBody>
                    <a:bodyPr/>
                    <a:lstStyle/>
                    <a:p>
                      <a:pPr algn="ctr" fontAlgn="ctr"/>
                      <a:r>
                        <a:rPr lang="en-IN" sz="1100" u="none" strike="noStrike">
                          <a:effectLst/>
                        </a:rPr>
                        <a:t>Train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0.02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0.01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1926371"/>
                  </a:ext>
                </a:extLst>
              </a:tr>
              <a:tr h="199680">
                <a:tc>
                  <a:txBody>
                    <a:bodyPr/>
                    <a:lstStyle/>
                    <a:p>
                      <a:pPr algn="ctr" fontAlgn="ctr"/>
                      <a:r>
                        <a:rPr lang="en-IN" sz="1100" u="none" strike="noStrike">
                          <a:effectLst/>
                        </a:rPr>
                        <a:t>Test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0.83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0.08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37159029"/>
                  </a:ext>
                </a:extLst>
              </a:tr>
              <a:tr h="199680">
                <a:tc>
                  <a:txBody>
                    <a:bodyPr/>
                    <a:lstStyle/>
                    <a:p>
                      <a:pPr algn="ctr" fontAlgn="ctr"/>
                      <a:r>
                        <a:rPr lang="en-IN" sz="1100" u="none" strike="noStrike">
                          <a:effectLst/>
                        </a:rPr>
                        <a:t>Train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0.03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0.01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84763073"/>
                  </a:ext>
                </a:extLst>
              </a:tr>
              <a:tr h="199680">
                <a:tc>
                  <a:txBody>
                    <a:bodyPr/>
                    <a:lstStyle/>
                    <a:p>
                      <a:pPr algn="ctr" fontAlgn="ctr"/>
                      <a:r>
                        <a:rPr lang="en-IN" sz="1100" u="none" strike="noStrike">
                          <a:effectLst/>
                        </a:rPr>
                        <a:t>Test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0.06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0.01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77666578"/>
                  </a:ext>
                </a:extLst>
              </a:tr>
            </a:tbl>
          </a:graphicData>
        </a:graphic>
      </p:graphicFrame>
      <p:graphicFrame>
        <p:nvGraphicFramePr>
          <p:cNvPr id="6" name="Table 5">
            <a:extLst>
              <a:ext uri="{FF2B5EF4-FFF2-40B4-BE49-F238E27FC236}">
                <a16:creationId xmlns:a16="http://schemas.microsoft.com/office/drawing/2014/main" id="{594393F8-C097-D9BA-8D8C-7ADF7F331023}"/>
              </a:ext>
            </a:extLst>
          </p:cNvPr>
          <p:cNvGraphicFramePr>
            <a:graphicFrameLocks noGrp="1"/>
          </p:cNvGraphicFramePr>
          <p:nvPr>
            <p:extLst>
              <p:ext uri="{D42A27DB-BD31-4B8C-83A1-F6EECF244321}">
                <p14:modId xmlns:p14="http://schemas.microsoft.com/office/powerpoint/2010/main" val="4116731354"/>
              </p:ext>
            </p:extLst>
          </p:nvPr>
        </p:nvGraphicFramePr>
        <p:xfrm>
          <a:off x="704851" y="4667166"/>
          <a:ext cx="6248400" cy="162306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1946136021"/>
                    </a:ext>
                  </a:extLst>
                </a:gridCol>
                <a:gridCol w="838200">
                  <a:extLst>
                    <a:ext uri="{9D8B030D-6E8A-4147-A177-3AD203B41FA5}">
                      <a16:colId xmlns:a16="http://schemas.microsoft.com/office/drawing/2014/main" val="3339460437"/>
                    </a:ext>
                  </a:extLst>
                </a:gridCol>
                <a:gridCol w="1123950">
                  <a:extLst>
                    <a:ext uri="{9D8B030D-6E8A-4147-A177-3AD203B41FA5}">
                      <a16:colId xmlns:a16="http://schemas.microsoft.com/office/drawing/2014/main" val="2319032805"/>
                    </a:ext>
                  </a:extLst>
                </a:gridCol>
                <a:gridCol w="742950">
                  <a:extLst>
                    <a:ext uri="{9D8B030D-6E8A-4147-A177-3AD203B41FA5}">
                      <a16:colId xmlns:a16="http://schemas.microsoft.com/office/drawing/2014/main" val="1256504349"/>
                    </a:ext>
                  </a:extLst>
                </a:gridCol>
                <a:gridCol w="1352550">
                  <a:extLst>
                    <a:ext uri="{9D8B030D-6E8A-4147-A177-3AD203B41FA5}">
                      <a16:colId xmlns:a16="http://schemas.microsoft.com/office/drawing/2014/main" val="4279175219"/>
                    </a:ext>
                  </a:extLst>
                </a:gridCol>
                <a:gridCol w="1352550">
                  <a:extLst>
                    <a:ext uri="{9D8B030D-6E8A-4147-A177-3AD203B41FA5}">
                      <a16:colId xmlns:a16="http://schemas.microsoft.com/office/drawing/2014/main" val="10721710"/>
                    </a:ext>
                  </a:extLst>
                </a:gridCol>
              </a:tblGrid>
              <a:tr h="182880">
                <a:tc gridSpan="2">
                  <a:txBody>
                    <a:bodyPr/>
                    <a:lstStyle/>
                    <a:p>
                      <a:pPr algn="ctr" fontAlgn="ctr"/>
                      <a:r>
                        <a:rPr lang="en-IN" sz="1100" b="1" u="none" strike="noStrike" dirty="0">
                          <a:effectLst/>
                        </a:rPr>
                        <a:t>Camera</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gridSpan="2">
                  <a:txBody>
                    <a:bodyPr/>
                    <a:lstStyle/>
                    <a:p>
                      <a:pPr algn="ctr" fontAlgn="ctr"/>
                      <a:r>
                        <a:rPr lang="en-IN" sz="1100" b="1" u="none" strike="noStrike">
                          <a:effectLst/>
                        </a:rPr>
                        <a:t>Home Audio</a:t>
                      </a:r>
                      <a:endParaRPr lang="en-IN" sz="11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gridSpan="2">
                  <a:txBody>
                    <a:bodyPr/>
                    <a:lstStyle/>
                    <a:p>
                      <a:pPr algn="ctr" fontAlgn="ctr"/>
                      <a:r>
                        <a:rPr lang="en-IN" sz="1100" b="1" u="none" strike="noStrike">
                          <a:effectLst/>
                        </a:rPr>
                        <a:t>Game</a:t>
                      </a:r>
                      <a:endParaRPr lang="en-IN" sz="11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351064112"/>
                  </a:ext>
                </a:extLst>
              </a:tr>
              <a:tr h="182880">
                <a:tc>
                  <a:txBody>
                    <a:bodyPr/>
                    <a:lstStyle/>
                    <a:p>
                      <a:pPr algn="ctr" fontAlgn="ctr"/>
                      <a:r>
                        <a:rPr lang="en-IN" sz="1100" b="1" u="none" strike="noStrike">
                          <a:effectLst/>
                        </a:rPr>
                        <a:t>Additive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Multiplicative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Additive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Multiplicative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Additive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Multiplicative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82020193"/>
                  </a:ext>
                </a:extLst>
              </a:tr>
              <a:tr h="182880">
                <a:tc>
                  <a:txBody>
                    <a:bodyPr/>
                    <a:lstStyle/>
                    <a:p>
                      <a:pPr algn="l" fontAlgn="ctr"/>
                      <a:r>
                        <a:rPr lang="en-IN" sz="1100" u="none" strike="noStrike">
                          <a:effectLst/>
                        </a:rPr>
                        <a:t>Additive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Multiplicative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Discount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Discount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Discount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Discount</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0883294"/>
                  </a:ext>
                </a:extLst>
              </a:tr>
              <a:tr h="182880">
                <a:tc>
                  <a:txBody>
                    <a:bodyPr/>
                    <a:lstStyle/>
                    <a:p>
                      <a:pPr algn="l" fontAlgn="ctr"/>
                      <a:r>
                        <a:rPr lang="en-IN" sz="1100" u="none" strike="noStrike">
                          <a:effectLst/>
                        </a:rPr>
                        <a:t>DSLR</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Luxury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Karaoke Player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Boombox</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Mean Temp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Online Marketing</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9769727"/>
                  </a:ext>
                </a:extLst>
              </a:tr>
              <a:tr h="182880">
                <a:tc>
                  <a:txBody>
                    <a:bodyPr/>
                    <a:lstStyle/>
                    <a:p>
                      <a:pPr algn="l" fontAlgn="ctr"/>
                      <a:r>
                        <a:rPr lang="en-IN" sz="1100" u="none" strike="noStrike">
                          <a:effectLst/>
                        </a:rPr>
                        <a:t>Discount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DSLR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Hifi System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Luxury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Gamepad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Gamepad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1382660"/>
                  </a:ext>
                </a:extLst>
              </a:tr>
              <a:tr h="182880">
                <a:tc>
                  <a:txBody>
                    <a:bodyPr/>
                    <a:lstStyle/>
                    <a:p>
                      <a:pPr algn="l" fontAlgn="ctr"/>
                      <a:r>
                        <a:rPr lang="en-IN" sz="1100" u="none" strike="noStrike">
                          <a:effectLst/>
                        </a:rPr>
                        <a:t>Point &amp; Shoot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Discount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Content Marketing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Digital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Motion Controller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Affiliates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7852652"/>
                  </a:ext>
                </a:extLst>
              </a:tr>
              <a:tr h="182880">
                <a:tc>
                  <a:txBody>
                    <a:bodyPr/>
                    <a:lstStyle/>
                    <a:p>
                      <a:pPr algn="l" fontAlgn="ctr"/>
                      <a:r>
                        <a:rPr lang="en-IN" sz="1100" u="none" strike="noStrike">
                          <a:effectLst/>
                        </a:rPr>
                        <a:t>TV</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Point &amp; Shoot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Online Marketing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Dock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Joystick Gaming Wheel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Joystick Gaming Wheel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6225279"/>
                  </a:ext>
                </a:extLst>
              </a:tr>
              <a:tr h="182880">
                <a:tc>
                  <a:txBody>
                    <a:bodyPr/>
                    <a:lstStyle/>
                    <a:p>
                      <a:pPr algn="l" fontAlgn="ctr"/>
                      <a:r>
                        <a:rPr lang="en-IN" sz="1100" u="none" strike="noStrike">
                          <a:effectLst/>
                        </a:rPr>
                        <a:t>Total Rain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100" u="none" strike="noStrike">
                          <a:effectLst/>
                        </a:rPr>
                        <a:t>TV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Number of 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Sponsorship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Gaming Accessory Kit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Motion Controller</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1754509"/>
                  </a:ext>
                </a:extLst>
              </a:tr>
            </a:tbl>
          </a:graphicData>
        </a:graphic>
      </p:graphicFrame>
      <p:sp>
        <p:nvSpPr>
          <p:cNvPr id="9" name="TextBox 8">
            <a:extLst>
              <a:ext uri="{FF2B5EF4-FFF2-40B4-BE49-F238E27FC236}">
                <a16:creationId xmlns:a16="http://schemas.microsoft.com/office/drawing/2014/main" id="{5FD32F94-084D-BEFA-2B82-A517D0603B83}"/>
              </a:ext>
            </a:extLst>
          </p:cNvPr>
          <p:cNvSpPr txBox="1"/>
          <p:nvPr/>
        </p:nvSpPr>
        <p:spPr>
          <a:xfrm>
            <a:off x="7178041" y="1514731"/>
            <a:ext cx="4610099" cy="4247317"/>
          </a:xfrm>
          <a:prstGeom prst="rect">
            <a:avLst/>
          </a:prstGeom>
          <a:noFill/>
        </p:spPr>
        <p:txBody>
          <a:bodyPr wrap="square" rtlCol="0">
            <a:spAutoFit/>
          </a:bodyPr>
          <a:lstStyle/>
          <a:p>
            <a:r>
              <a:rPr lang="en-US" dirty="0">
                <a:solidFill>
                  <a:schemeClr val="accent3">
                    <a:lumMod val="75000"/>
                  </a:schemeClr>
                </a:solidFill>
              </a:rPr>
              <a:t>The criteria for choosing the model is based on the accuracy parameters – R2 score &amp; MSE score – and the business relevance of the important attributes chosen by the model. </a:t>
            </a:r>
          </a:p>
          <a:p>
            <a:endParaRPr lang="en-US" dirty="0">
              <a:solidFill>
                <a:schemeClr val="accent3">
                  <a:lumMod val="75000"/>
                </a:schemeClr>
              </a:solidFill>
            </a:endParaRPr>
          </a:p>
          <a:p>
            <a:r>
              <a:rPr lang="en-US" dirty="0">
                <a:solidFill>
                  <a:schemeClr val="accent3">
                    <a:lumMod val="75000"/>
                  </a:schemeClr>
                </a:solidFill>
              </a:rPr>
              <a:t>Also, we tried to choose models with cross-validation because even though the ones without, sometimes give us good scores, they are not very dependable &amp; generalizable, owing to the limited dataset. </a:t>
            </a:r>
          </a:p>
          <a:p>
            <a:endParaRPr lang="en-US" dirty="0">
              <a:solidFill>
                <a:schemeClr val="accent3">
                  <a:lumMod val="75000"/>
                </a:schemeClr>
              </a:solidFill>
            </a:endParaRPr>
          </a:p>
          <a:p>
            <a:r>
              <a:rPr lang="en-US" dirty="0">
                <a:solidFill>
                  <a:schemeClr val="accent3">
                    <a:lumMod val="75000"/>
                  </a:schemeClr>
                </a:solidFill>
              </a:rPr>
              <a:t>By referring to the model dashboard, we finalize the following models for the 3 mentioned product subcategories - Camera Accessory, Gaming Accessory &amp; Home Audio:</a:t>
            </a:r>
            <a:endParaRPr lang="en-IN" dirty="0">
              <a:solidFill>
                <a:schemeClr val="accent3">
                  <a:lumMod val="75000"/>
                </a:schemeClr>
              </a:solidFill>
            </a:endParaRPr>
          </a:p>
        </p:txBody>
      </p:sp>
      <p:sp>
        <p:nvSpPr>
          <p:cNvPr id="10" name="Rectangle 9">
            <a:extLst>
              <a:ext uri="{FF2B5EF4-FFF2-40B4-BE49-F238E27FC236}">
                <a16:creationId xmlns:a16="http://schemas.microsoft.com/office/drawing/2014/main" id="{DDD20357-EE48-DE37-FBCB-A86486F8272A}"/>
              </a:ext>
            </a:extLst>
          </p:cNvPr>
          <p:cNvSpPr/>
          <p:nvPr/>
        </p:nvSpPr>
        <p:spPr>
          <a:xfrm>
            <a:off x="4820351" y="1577340"/>
            <a:ext cx="1908109" cy="2956559"/>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t>We notice that all the 3 chosen models for the 3 sub-categories are Multiplicative models. </a:t>
            </a:r>
          </a:p>
          <a:p>
            <a:pPr marL="285750" indent="-285750">
              <a:buFont typeface="Arial" panose="020B0604020202020204" pitchFamily="34" charset="0"/>
              <a:buChar char="•"/>
            </a:pPr>
            <a:r>
              <a:rPr lang="en-US" sz="1200" dirty="0"/>
              <a:t>This fact tells us that there exists some interaction between the KPIs for all the 3 model. </a:t>
            </a:r>
          </a:p>
          <a:p>
            <a:pPr marL="285750" indent="-285750">
              <a:buFont typeface="Arial" panose="020B0604020202020204" pitchFamily="34" charset="0"/>
              <a:buChar char="•"/>
            </a:pPr>
            <a:r>
              <a:rPr lang="en-US" sz="1200" dirty="0"/>
              <a:t>These models tell us about the growth of revenue vs the interactive growth of the KPIs.</a:t>
            </a:r>
            <a:endParaRPr lang="en-IN" sz="1200" dirty="0"/>
          </a:p>
        </p:txBody>
      </p:sp>
    </p:spTree>
    <p:extLst>
      <p:ext uri="{BB962C8B-B14F-4D97-AF65-F5344CB8AC3E}">
        <p14:creationId xmlns:p14="http://schemas.microsoft.com/office/powerpoint/2010/main" val="145762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7C1CFFE-C856-48B7-A75B-A1DC7541CC2A}"/>
              </a:ext>
              <a:ext uri="{C183D7F6-B498-43B3-948B-1728B52AA6E4}">
                <adec:decorative xmlns:adec="http://schemas.microsoft.com/office/drawing/2017/decorative" val="1"/>
              </a:ext>
            </a:extLst>
          </p:cNvPr>
          <p:cNvCxnSpPr>
            <a:cxnSpLocks/>
          </p:cNvCxnSpPr>
          <p:nvPr/>
        </p:nvCxnSpPr>
        <p:spPr>
          <a:xfrm>
            <a:off x="0" y="383414"/>
            <a:ext cx="4678681" cy="13612"/>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1A4306-C586-4FD6-85CF-9BB87156C959}"/>
              </a:ext>
              <a:ext uri="{C183D7F6-B498-43B3-948B-1728B52AA6E4}">
                <adec:decorative xmlns:adec="http://schemas.microsoft.com/office/drawing/2017/decorative" val="1"/>
              </a:ext>
            </a:extLst>
          </p:cNvPr>
          <p:cNvCxnSpPr>
            <a:cxnSpLocks/>
          </p:cNvCxnSpPr>
          <p:nvPr/>
        </p:nvCxnSpPr>
        <p:spPr>
          <a:xfrm>
            <a:off x="7513320" y="397026"/>
            <a:ext cx="4678680"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8C9EBE36-E119-4E32-B019-7038D9375F1F}"/>
              </a:ext>
            </a:extLst>
          </p:cNvPr>
          <p:cNvSpPr txBox="1">
            <a:spLocks/>
          </p:cNvSpPr>
          <p:nvPr/>
        </p:nvSpPr>
        <p:spPr>
          <a:xfrm>
            <a:off x="4535302" y="175665"/>
            <a:ext cx="3121395"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Model Validation</a:t>
            </a:r>
            <a:endParaRPr lang="en-US" sz="3000" dirty="0">
              <a:solidFill>
                <a:schemeClr val="accent3">
                  <a:lumMod val="75000"/>
                </a:schemeClr>
              </a:solidFill>
              <a:latin typeface="Candara Light" panose="020E0502030303020204" pitchFamily="34" charset="0"/>
            </a:endParaRPr>
          </a:p>
        </p:txBody>
      </p:sp>
      <p:sp>
        <p:nvSpPr>
          <p:cNvPr id="5" name="TextBox 4">
            <a:extLst>
              <a:ext uri="{FF2B5EF4-FFF2-40B4-BE49-F238E27FC236}">
                <a16:creationId xmlns:a16="http://schemas.microsoft.com/office/drawing/2014/main" id="{15C0A8BA-F95D-4BA2-9D15-31F17E08C4C0}"/>
              </a:ext>
            </a:extLst>
          </p:cNvPr>
          <p:cNvSpPr txBox="1"/>
          <p:nvPr/>
        </p:nvSpPr>
        <p:spPr>
          <a:xfrm>
            <a:off x="8915400" y="1418175"/>
            <a:ext cx="3002280" cy="1477328"/>
          </a:xfrm>
          <a:prstGeom prst="rect">
            <a:avLst/>
          </a:prstGeom>
          <a:noFill/>
        </p:spPr>
        <p:txBody>
          <a:bodyPr wrap="square" rtlCol="0">
            <a:spAutoFit/>
          </a:bodyPr>
          <a:lstStyle/>
          <a:p>
            <a:r>
              <a:rPr lang="en-US" dirty="0">
                <a:solidFill>
                  <a:schemeClr val="accent3">
                    <a:lumMod val="75000"/>
                  </a:schemeClr>
                </a:solidFill>
              </a:rPr>
              <a:t>Plotting the distribution of the error terms. The error terms follow a normal distribution with mean at 0 barring a few outlier values.</a:t>
            </a:r>
            <a:endParaRPr lang="en-IN" dirty="0">
              <a:solidFill>
                <a:schemeClr val="accent3">
                  <a:lumMod val="75000"/>
                </a:schemeClr>
              </a:solidFill>
            </a:endParaRPr>
          </a:p>
        </p:txBody>
      </p:sp>
      <p:sp>
        <p:nvSpPr>
          <p:cNvPr id="6" name="TextBox 5">
            <a:extLst>
              <a:ext uri="{FF2B5EF4-FFF2-40B4-BE49-F238E27FC236}">
                <a16:creationId xmlns:a16="http://schemas.microsoft.com/office/drawing/2014/main" id="{7528A3C4-5F59-4681-98F6-594B607A447D}"/>
              </a:ext>
            </a:extLst>
          </p:cNvPr>
          <p:cNvSpPr txBox="1"/>
          <p:nvPr/>
        </p:nvSpPr>
        <p:spPr>
          <a:xfrm>
            <a:off x="487680" y="4167337"/>
            <a:ext cx="2606041" cy="1754326"/>
          </a:xfrm>
          <a:prstGeom prst="rect">
            <a:avLst/>
          </a:prstGeom>
          <a:noFill/>
        </p:spPr>
        <p:txBody>
          <a:bodyPr wrap="square" rtlCol="0">
            <a:spAutoFit/>
          </a:bodyPr>
          <a:lstStyle/>
          <a:p>
            <a:r>
              <a:rPr lang="en-US" dirty="0">
                <a:solidFill>
                  <a:schemeClr val="accent3">
                    <a:lumMod val="75000"/>
                  </a:schemeClr>
                </a:solidFill>
              </a:rPr>
              <a:t>Plotting a scatter plot with actual and predicted price values from the dataset to check the spread and drawing the best fitted line through it. </a:t>
            </a:r>
            <a:endParaRPr lang="en-IN" dirty="0">
              <a:solidFill>
                <a:schemeClr val="accent3">
                  <a:lumMod val="75000"/>
                </a:schemeClr>
              </a:solidFill>
            </a:endParaRPr>
          </a:p>
        </p:txBody>
      </p:sp>
      <p:sp>
        <p:nvSpPr>
          <p:cNvPr id="7" name="Right Brace 6">
            <a:extLst>
              <a:ext uri="{FF2B5EF4-FFF2-40B4-BE49-F238E27FC236}">
                <a16:creationId xmlns:a16="http://schemas.microsoft.com/office/drawing/2014/main" id="{14C31255-90A1-4318-938E-3DE1F0C2202E}"/>
              </a:ext>
            </a:extLst>
          </p:cNvPr>
          <p:cNvSpPr/>
          <p:nvPr/>
        </p:nvSpPr>
        <p:spPr>
          <a:xfrm flipH="1">
            <a:off x="7909560" y="1234823"/>
            <a:ext cx="1005840" cy="1844031"/>
          </a:xfrm>
          <a:prstGeom prst="rightBrace">
            <a:avLst>
              <a:gd name="adj1" fmla="val 19725"/>
              <a:gd name="adj2" fmla="val 50000"/>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 name="Right Brace 7">
            <a:extLst>
              <a:ext uri="{FF2B5EF4-FFF2-40B4-BE49-F238E27FC236}">
                <a16:creationId xmlns:a16="http://schemas.microsoft.com/office/drawing/2014/main" id="{9D911E1F-8C32-46F4-A344-1645315C1D53}"/>
              </a:ext>
            </a:extLst>
          </p:cNvPr>
          <p:cNvSpPr/>
          <p:nvPr/>
        </p:nvSpPr>
        <p:spPr>
          <a:xfrm>
            <a:off x="3093721" y="4077632"/>
            <a:ext cx="1005840" cy="1844031"/>
          </a:xfrm>
          <a:prstGeom prst="rightBrace">
            <a:avLst>
              <a:gd name="adj1" fmla="val 19725"/>
              <a:gd name="adj2" fmla="val 50000"/>
            </a:avLst>
          </a:prstGeom>
          <a:noFill/>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4" name="Picture 13">
            <a:extLst>
              <a:ext uri="{FF2B5EF4-FFF2-40B4-BE49-F238E27FC236}">
                <a16:creationId xmlns:a16="http://schemas.microsoft.com/office/drawing/2014/main" id="{FC102F5D-ADF4-7A32-AA44-E04DA1E0320F}"/>
              </a:ext>
            </a:extLst>
          </p:cNvPr>
          <p:cNvPicPr>
            <a:picLocks noChangeAspect="1"/>
          </p:cNvPicPr>
          <p:nvPr/>
        </p:nvPicPr>
        <p:blipFill>
          <a:blip r:embed="rId2"/>
          <a:stretch>
            <a:fillRect/>
          </a:stretch>
        </p:blipFill>
        <p:spPr>
          <a:xfrm>
            <a:off x="4208780" y="3962498"/>
            <a:ext cx="8104298" cy="2010825"/>
          </a:xfrm>
          <a:prstGeom prst="rect">
            <a:avLst/>
          </a:prstGeom>
        </p:spPr>
      </p:pic>
      <p:pic>
        <p:nvPicPr>
          <p:cNvPr id="16" name="Picture 15">
            <a:extLst>
              <a:ext uri="{FF2B5EF4-FFF2-40B4-BE49-F238E27FC236}">
                <a16:creationId xmlns:a16="http://schemas.microsoft.com/office/drawing/2014/main" id="{31A7D98A-E415-4D51-441A-44D23B4E85AA}"/>
              </a:ext>
            </a:extLst>
          </p:cNvPr>
          <p:cNvPicPr>
            <a:picLocks noChangeAspect="1"/>
          </p:cNvPicPr>
          <p:nvPr/>
        </p:nvPicPr>
        <p:blipFill>
          <a:blip r:embed="rId3"/>
          <a:stretch>
            <a:fillRect/>
          </a:stretch>
        </p:blipFill>
        <p:spPr>
          <a:xfrm>
            <a:off x="476016" y="1105416"/>
            <a:ext cx="7612849" cy="2342828"/>
          </a:xfrm>
          <a:prstGeom prst="rect">
            <a:avLst/>
          </a:prstGeom>
        </p:spPr>
      </p:pic>
    </p:spTree>
    <p:extLst>
      <p:ext uri="{BB962C8B-B14F-4D97-AF65-F5344CB8AC3E}">
        <p14:creationId xmlns:p14="http://schemas.microsoft.com/office/powerpoint/2010/main" val="373753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E404A25-FF20-43C9-B879-4C32A9DE166B}"/>
              </a:ext>
              <a:ext uri="{C183D7F6-B498-43B3-948B-1728B52AA6E4}">
                <adec:decorative xmlns:adec="http://schemas.microsoft.com/office/drawing/2017/decorative" val="1"/>
              </a:ext>
            </a:extLst>
          </p:cNvPr>
          <p:cNvCxnSpPr>
            <a:cxnSpLocks/>
          </p:cNvCxnSpPr>
          <p:nvPr/>
        </p:nvCxnSpPr>
        <p:spPr>
          <a:xfrm>
            <a:off x="0" y="383414"/>
            <a:ext cx="3450305"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A7394534-0AD7-4AC6-AD54-C9A4B2336EEE}"/>
              </a:ext>
              <a:ext uri="{C183D7F6-B498-43B3-948B-1728B52AA6E4}">
                <adec:decorative xmlns:adec="http://schemas.microsoft.com/office/drawing/2017/decorative" val="1"/>
              </a:ext>
            </a:extLst>
          </p:cNvPr>
          <p:cNvCxnSpPr>
            <a:cxnSpLocks/>
          </p:cNvCxnSpPr>
          <p:nvPr/>
        </p:nvCxnSpPr>
        <p:spPr>
          <a:xfrm>
            <a:off x="8741694" y="397026"/>
            <a:ext cx="3450306"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A9A177C6-0CD7-43DD-B9D6-A2DAA8B39307}"/>
              </a:ext>
            </a:extLst>
          </p:cNvPr>
          <p:cNvSpPr txBox="1">
            <a:spLocks/>
          </p:cNvSpPr>
          <p:nvPr/>
        </p:nvSpPr>
        <p:spPr>
          <a:xfrm>
            <a:off x="3450305" y="175665"/>
            <a:ext cx="5291389"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Equation for the Best-Fitted Line</a:t>
            </a:r>
            <a:endParaRPr lang="en-US" sz="3000" dirty="0">
              <a:solidFill>
                <a:schemeClr val="accent3">
                  <a:lumMod val="75000"/>
                </a:schemeClr>
              </a:solidFill>
              <a:latin typeface="Candara Light" panose="020E0502030303020204" pitchFamily="34" charset="0"/>
            </a:endParaRPr>
          </a:p>
        </p:txBody>
      </p:sp>
      <p:sp>
        <p:nvSpPr>
          <p:cNvPr id="7" name="TextBox 6">
            <a:extLst>
              <a:ext uri="{FF2B5EF4-FFF2-40B4-BE49-F238E27FC236}">
                <a16:creationId xmlns:a16="http://schemas.microsoft.com/office/drawing/2014/main" id="{A3A3EF43-F6FF-47F1-AFD8-5341EF63976D}"/>
              </a:ext>
            </a:extLst>
          </p:cNvPr>
          <p:cNvSpPr txBox="1"/>
          <p:nvPr/>
        </p:nvSpPr>
        <p:spPr>
          <a:xfrm>
            <a:off x="304799" y="591163"/>
            <a:ext cx="11582400" cy="646331"/>
          </a:xfrm>
          <a:prstGeom prst="rect">
            <a:avLst/>
          </a:prstGeom>
          <a:noFill/>
        </p:spPr>
        <p:txBody>
          <a:bodyPr wrap="square" rtlCol="0">
            <a:spAutoFit/>
          </a:bodyPr>
          <a:lstStyle/>
          <a:p>
            <a:r>
              <a:rPr lang="en-US" dirty="0">
                <a:solidFill>
                  <a:schemeClr val="accent3">
                    <a:lumMod val="75000"/>
                  </a:schemeClr>
                </a:solidFill>
              </a:rPr>
              <a:t>Considering the top 5 KPIs from the models for our 3 product subcategories, we can see that the equation of our best-fitted lines is as follows:</a:t>
            </a:r>
            <a:endParaRPr lang="en-IN" dirty="0">
              <a:solidFill>
                <a:schemeClr val="accent3">
                  <a:lumMod val="75000"/>
                </a:schemeClr>
              </a:solidFill>
            </a:endParaRPr>
          </a:p>
        </p:txBody>
      </p:sp>
      <p:sp>
        <p:nvSpPr>
          <p:cNvPr id="11" name="Rectangle 10">
            <a:extLst>
              <a:ext uri="{FF2B5EF4-FFF2-40B4-BE49-F238E27FC236}">
                <a16:creationId xmlns:a16="http://schemas.microsoft.com/office/drawing/2014/main" id="{6745A6B5-0210-4D1E-BF36-5A2273A80D1A}"/>
              </a:ext>
            </a:extLst>
          </p:cNvPr>
          <p:cNvSpPr/>
          <p:nvPr/>
        </p:nvSpPr>
        <p:spPr>
          <a:xfrm>
            <a:off x="433136" y="1521442"/>
            <a:ext cx="11117178" cy="131277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Revenue</a:t>
            </a:r>
            <a:r>
              <a:rPr lang="en-US" dirty="0"/>
              <a:t> = 0.0 + (-0.295 × discount) + (0.260 × </a:t>
            </a:r>
            <a:r>
              <a:rPr lang="en-US" dirty="0" err="1"/>
              <a:t>product_vertical_dslr</a:t>
            </a:r>
            <a:r>
              <a:rPr lang="en-US" dirty="0"/>
              <a:t>) +  (0.069</a:t>
            </a:r>
          </a:p>
          <a:p>
            <a:r>
              <a:rPr lang="en-US" dirty="0"/>
              <a:t>    × </a:t>
            </a:r>
            <a:r>
              <a:rPr lang="en-US" b="1" dirty="0" err="1"/>
              <a:t>product_vertical_point_and_shoot</a:t>
            </a:r>
            <a:r>
              <a:rPr lang="en-US" dirty="0"/>
              <a:t>) + (0.98 × </a:t>
            </a:r>
            <a:r>
              <a:rPr lang="en-US" b="1" dirty="0" err="1"/>
              <a:t>luxury_product</a:t>
            </a:r>
            <a:r>
              <a:rPr lang="en-US" dirty="0"/>
              <a:t>) + (-0.01 × </a:t>
            </a:r>
            <a:r>
              <a:rPr lang="en-US" b="1" dirty="0"/>
              <a:t>TV</a:t>
            </a:r>
            <a:r>
              <a:rPr lang="en-US" dirty="0"/>
              <a:t>)</a:t>
            </a:r>
            <a:endParaRPr lang="en-IN" dirty="0"/>
          </a:p>
        </p:txBody>
      </p:sp>
      <p:sp>
        <p:nvSpPr>
          <p:cNvPr id="12" name="Rectangle 11">
            <a:extLst>
              <a:ext uri="{FF2B5EF4-FFF2-40B4-BE49-F238E27FC236}">
                <a16:creationId xmlns:a16="http://schemas.microsoft.com/office/drawing/2014/main" id="{3C247461-AB93-42F5-AAEC-F34E9B0E0544}"/>
              </a:ext>
            </a:extLst>
          </p:cNvPr>
          <p:cNvSpPr/>
          <p:nvPr/>
        </p:nvSpPr>
        <p:spPr>
          <a:xfrm>
            <a:off x="433136" y="3201577"/>
            <a:ext cx="11117178" cy="131277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t>Revenue</a:t>
            </a:r>
            <a:r>
              <a:rPr lang="en-IN" dirty="0"/>
              <a:t> = 0.0 + (0.856</a:t>
            </a:r>
            <a:r>
              <a:rPr lang="en-US" dirty="0"/>
              <a:t> × </a:t>
            </a:r>
            <a:r>
              <a:rPr lang="en-US" b="1" dirty="0"/>
              <a:t>discount</a:t>
            </a:r>
            <a:r>
              <a:rPr lang="en-US" dirty="0"/>
              <a:t>) + (0.082 × luxury) + (0.100× </a:t>
            </a:r>
            <a:r>
              <a:rPr lang="en-US" b="1" dirty="0" err="1"/>
              <a:t>product_vertical_boombox</a:t>
            </a:r>
            <a:r>
              <a:rPr lang="en-US" dirty="0"/>
              <a:t>) + (-0.065 × </a:t>
            </a:r>
            <a:r>
              <a:rPr lang="en-US" b="1" dirty="0" err="1"/>
              <a:t>product_vertical_dock</a:t>
            </a:r>
            <a:r>
              <a:rPr lang="en-US" dirty="0"/>
              <a:t>) + (0.073 × </a:t>
            </a:r>
            <a:r>
              <a:rPr lang="en-US" b="1" dirty="0" err="1"/>
              <a:t>Digital_AD</a:t>
            </a:r>
            <a:r>
              <a:rPr lang="en-US" dirty="0"/>
              <a:t>) + (-0.053 × </a:t>
            </a:r>
            <a:r>
              <a:rPr lang="en-US" b="1" dirty="0" err="1"/>
              <a:t>Sponsorship_AD</a:t>
            </a:r>
            <a:r>
              <a:rPr lang="en-US" dirty="0"/>
              <a:t>) </a:t>
            </a:r>
            <a:endParaRPr lang="en-IN" dirty="0"/>
          </a:p>
        </p:txBody>
      </p:sp>
      <p:sp>
        <p:nvSpPr>
          <p:cNvPr id="13" name="Rectangle 12">
            <a:extLst>
              <a:ext uri="{FF2B5EF4-FFF2-40B4-BE49-F238E27FC236}">
                <a16:creationId xmlns:a16="http://schemas.microsoft.com/office/drawing/2014/main" id="{835D580C-CA5D-4955-BCA7-0B3F7F0BA673}"/>
              </a:ext>
            </a:extLst>
          </p:cNvPr>
          <p:cNvSpPr/>
          <p:nvPr/>
        </p:nvSpPr>
        <p:spPr>
          <a:xfrm>
            <a:off x="433136" y="4881712"/>
            <a:ext cx="11117178" cy="131277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t>Revenue</a:t>
            </a:r>
            <a:r>
              <a:rPr lang="en-IN" dirty="0"/>
              <a:t> = </a:t>
            </a:r>
            <a:r>
              <a:rPr lang="en-US" dirty="0"/>
              <a:t>0.0 + (0.503 × </a:t>
            </a:r>
            <a:r>
              <a:rPr lang="en-US" b="1" dirty="0"/>
              <a:t>discount</a:t>
            </a:r>
            <a:r>
              <a:rPr lang="en-US" dirty="0"/>
              <a:t>) + (0.540 × </a:t>
            </a:r>
            <a:r>
              <a:rPr lang="en-US" dirty="0" err="1"/>
              <a:t>product_vertical_</a:t>
            </a:r>
            <a:r>
              <a:rPr lang="en-US" b="1" dirty="0" err="1"/>
              <a:t>gamepad</a:t>
            </a:r>
            <a:r>
              <a:rPr lang="en-US" dirty="0"/>
              <a:t>) + (0.077 × </a:t>
            </a:r>
            <a:r>
              <a:rPr lang="en-US" b="1" dirty="0" err="1"/>
              <a:t>product_vertical_joystick</a:t>
            </a:r>
            <a:r>
              <a:rPr lang="en-US" dirty="0"/>
              <a:t>) + (-0.060 × </a:t>
            </a:r>
            <a:r>
              <a:rPr lang="en-US" b="1" dirty="0" err="1"/>
              <a:t>product_vertical_motioncontroller</a:t>
            </a:r>
            <a:r>
              <a:rPr lang="en-US" dirty="0"/>
              <a:t>) + (-0.693× </a:t>
            </a:r>
            <a:r>
              <a:rPr lang="en-US" b="1" dirty="0" err="1"/>
              <a:t>Online_marketing_AD</a:t>
            </a:r>
            <a:r>
              <a:rPr lang="en-US" dirty="0"/>
              <a:t>) + (0.665 × </a:t>
            </a:r>
            <a:r>
              <a:rPr lang="en-US" dirty="0" err="1"/>
              <a:t>Affiliates_AD</a:t>
            </a:r>
            <a:r>
              <a:rPr lang="en-US" dirty="0"/>
              <a:t>)</a:t>
            </a:r>
            <a:endParaRPr lang="en-IN" dirty="0"/>
          </a:p>
        </p:txBody>
      </p:sp>
      <p:sp>
        <p:nvSpPr>
          <p:cNvPr id="14" name="Rectangle 13">
            <a:extLst>
              <a:ext uri="{FF2B5EF4-FFF2-40B4-BE49-F238E27FC236}">
                <a16:creationId xmlns:a16="http://schemas.microsoft.com/office/drawing/2014/main" id="{72A0820D-72B7-4182-A3AD-7534E41ABEFD}"/>
              </a:ext>
            </a:extLst>
          </p:cNvPr>
          <p:cNvSpPr/>
          <p:nvPr/>
        </p:nvSpPr>
        <p:spPr>
          <a:xfrm>
            <a:off x="838200" y="1313693"/>
            <a:ext cx="3840480" cy="415498"/>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Camera Accessory</a:t>
            </a:r>
          </a:p>
        </p:txBody>
      </p:sp>
      <p:sp>
        <p:nvSpPr>
          <p:cNvPr id="15" name="Rectangle 14">
            <a:extLst>
              <a:ext uri="{FF2B5EF4-FFF2-40B4-BE49-F238E27FC236}">
                <a16:creationId xmlns:a16="http://schemas.microsoft.com/office/drawing/2014/main" id="{7E6A3428-4049-461E-A3EF-64B1D63AD69B}"/>
              </a:ext>
            </a:extLst>
          </p:cNvPr>
          <p:cNvSpPr/>
          <p:nvPr/>
        </p:nvSpPr>
        <p:spPr>
          <a:xfrm>
            <a:off x="838200" y="4662117"/>
            <a:ext cx="3840480" cy="43919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Gaming Accessory</a:t>
            </a:r>
          </a:p>
        </p:txBody>
      </p:sp>
      <p:sp>
        <p:nvSpPr>
          <p:cNvPr id="16" name="Rectangle 15">
            <a:extLst>
              <a:ext uri="{FF2B5EF4-FFF2-40B4-BE49-F238E27FC236}">
                <a16:creationId xmlns:a16="http://schemas.microsoft.com/office/drawing/2014/main" id="{0FBC4EEC-B20D-4033-A0D7-0763F1539E4E}"/>
              </a:ext>
            </a:extLst>
          </p:cNvPr>
          <p:cNvSpPr/>
          <p:nvPr/>
        </p:nvSpPr>
        <p:spPr>
          <a:xfrm>
            <a:off x="838200" y="2996147"/>
            <a:ext cx="3840480" cy="415498"/>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Home Audio</a:t>
            </a:r>
          </a:p>
        </p:txBody>
      </p:sp>
      <p:sp>
        <p:nvSpPr>
          <p:cNvPr id="17" name="TextBox 16">
            <a:extLst>
              <a:ext uri="{FF2B5EF4-FFF2-40B4-BE49-F238E27FC236}">
                <a16:creationId xmlns:a16="http://schemas.microsoft.com/office/drawing/2014/main" id="{FFAD515A-B43A-4F1A-B7DA-30615F73F2D2}"/>
              </a:ext>
            </a:extLst>
          </p:cNvPr>
          <p:cNvSpPr txBox="1"/>
          <p:nvPr/>
        </p:nvSpPr>
        <p:spPr>
          <a:xfrm>
            <a:off x="589145" y="6351145"/>
            <a:ext cx="10805160" cy="323165"/>
          </a:xfrm>
          <a:prstGeom prst="rect">
            <a:avLst/>
          </a:prstGeom>
          <a:noFill/>
        </p:spPr>
        <p:txBody>
          <a:bodyPr wrap="square" rtlCol="0">
            <a:spAutoFit/>
          </a:bodyPr>
          <a:lstStyle/>
          <a:p>
            <a:r>
              <a:rPr lang="en-US" sz="1500" dirty="0">
                <a:solidFill>
                  <a:schemeClr val="accent3">
                    <a:lumMod val="75000"/>
                  </a:schemeClr>
                </a:solidFill>
              </a:rPr>
              <a:t>This equation implies how the revenue can grow with a unit growth in any of these independent KPIs with all other KPIs held constant.</a:t>
            </a:r>
            <a:endParaRPr lang="en-IN" sz="1500" dirty="0">
              <a:solidFill>
                <a:schemeClr val="accent3">
                  <a:lumMod val="75000"/>
                </a:schemeClr>
              </a:solidFill>
            </a:endParaRPr>
          </a:p>
        </p:txBody>
      </p:sp>
    </p:spTree>
    <p:extLst>
      <p:ext uri="{BB962C8B-B14F-4D97-AF65-F5344CB8AC3E}">
        <p14:creationId xmlns:p14="http://schemas.microsoft.com/office/powerpoint/2010/main" val="2399045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A9C7A98-5852-4422-99F5-4D6997AD3E2A}"/>
              </a:ext>
              <a:ext uri="{C183D7F6-B498-43B3-948B-1728B52AA6E4}">
                <adec:decorative xmlns:adec="http://schemas.microsoft.com/office/drawing/2017/decorative" val="1"/>
              </a:ext>
            </a:extLst>
          </p:cNvPr>
          <p:cNvCxnSpPr>
            <a:cxnSpLocks/>
          </p:cNvCxnSpPr>
          <p:nvPr/>
        </p:nvCxnSpPr>
        <p:spPr>
          <a:xfrm>
            <a:off x="0" y="383414"/>
            <a:ext cx="4495800" cy="13612"/>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ADA222C-2E38-4170-ACF9-8E7485AEEA1C}"/>
              </a:ext>
              <a:ext uri="{C183D7F6-B498-43B3-948B-1728B52AA6E4}">
                <adec:decorative xmlns:adec="http://schemas.microsoft.com/office/drawing/2017/decorative" val="1"/>
              </a:ext>
            </a:extLst>
          </p:cNvPr>
          <p:cNvCxnSpPr>
            <a:cxnSpLocks/>
          </p:cNvCxnSpPr>
          <p:nvPr/>
        </p:nvCxnSpPr>
        <p:spPr>
          <a:xfrm>
            <a:off x="7696202" y="383413"/>
            <a:ext cx="4495798" cy="13613"/>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DDD84CD6-C69D-456C-8C60-75127EC79671}"/>
              </a:ext>
            </a:extLst>
          </p:cNvPr>
          <p:cNvSpPr txBox="1">
            <a:spLocks/>
          </p:cNvSpPr>
          <p:nvPr/>
        </p:nvSpPr>
        <p:spPr>
          <a:xfrm>
            <a:off x="4370847" y="175664"/>
            <a:ext cx="3450305"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Recommendation</a:t>
            </a:r>
            <a:endParaRPr lang="en-US" sz="3000" dirty="0">
              <a:solidFill>
                <a:schemeClr val="accent3">
                  <a:lumMod val="75000"/>
                </a:schemeClr>
              </a:solidFill>
              <a:latin typeface="Candara Light" panose="020E0502030303020204" pitchFamily="34" charset="0"/>
            </a:endParaRPr>
          </a:p>
        </p:txBody>
      </p:sp>
      <p:sp>
        <p:nvSpPr>
          <p:cNvPr id="11" name="Rectangle 10">
            <a:extLst>
              <a:ext uri="{FF2B5EF4-FFF2-40B4-BE49-F238E27FC236}">
                <a16:creationId xmlns:a16="http://schemas.microsoft.com/office/drawing/2014/main" id="{86EEB8DA-0146-4D69-B81C-F85489E9DA9C}"/>
              </a:ext>
            </a:extLst>
          </p:cNvPr>
          <p:cNvSpPr/>
          <p:nvPr/>
        </p:nvSpPr>
        <p:spPr>
          <a:xfrm>
            <a:off x="548640" y="1782656"/>
            <a:ext cx="7147562" cy="2513489"/>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Company should promote </a:t>
            </a:r>
            <a:r>
              <a:rPr lang="en-US" b="1" dirty="0"/>
              <a:t>`</a:t>
            </a:r>
            <a:r>
              <a:rPr lang="en-US" b="1" dirty="0" err="1"/>
              <a:t>dslr</a:t>
            </a:r>
            <a:r>
              <a:rPr lang="en-US" b="1" dirty="0"/>
              <a:t>’ and ‘point &amp; shoot’ as its gives more revenue compared to other products combined</a:t>
            </a:r>
            <a:r>
              <a:rPr lang="en-US" dirty="0"/>
              <a:t>. </a:t>
            </a:r>
          </a:p>
          <a:p>
            <a:pPr marL="285750" indent="-285750">
              <a:buFont typeface="Arial" panose="020B0604020202020204" pitchFamily="34" charset="0"/>
              <a:buChar char="•"/>
            </a:pPr>
            <a:r>
              <a:rPr lang="en-US" b="1" dirty="0"/>
              <a:t>A higher percentage of Discounts</a:t>
            </a:r>
            <a:r>
              <a:rPr lang="en-US" dirty="0"/>
              <a:t> may not generate higher revenue.</a:t>
            </a:r>
          </a:p>
          <a:p>
            <a:pPr marL="285750" indent="-285750">
              <a:buFont typeface="Arial" panose="020B0604020202020204" pitchFamily="34" charset="0"/>
              <a:buChar char="•"/>
            </a:pPr>
            <a:r>
              <a:rPr lang="en-US" dirty="0"/>
              <a:t>Luxury products can be focused for marketing. Also TV is not a great channel to increase the revenue.</a:t>
            </a:r>
          </a:p>
        </p:txBody>
      </p:sp>
      <p:sp>
        <p:nvSpPr>
          <p:cNvPr id="12" name="Rectangle 11">
            <a:extLst>
              <a:ext uri="{FF2B5EF4-FFF2-40B4-BE49-F238E27FC236}">
                <a16:creationId xmlns:a16="http://schemas.microsoft.com/office/drawing/2014/main" id="{AD39871B-D8D8-42ED-BFE6-4C09A7245D99}"/>
              </a:ext>
            </a:extLst>
          </p:cNvPr>
          <p:cNvSpPr/>
          <p:nvPr/>
        </p:nvSpPr>
        <p:spPr>
          <a:xfrm>
            <a:off x="913198" y="828990"/>
            <a:ext cx="3291840" cy="849792"/>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Camera Accessory</a:t>
            </a:r>
          </a:p>
        </p:txBody>
      </p:sp>
      <p:pic>
        <p:nvPicPr>
          <p:cNvPr id="6" name="Picture 5">
            <a:extLst>
              <a:ext uri="{FF2B5EF4-FFF2-40B4-BE49-F238E27FC236}">
                <a16:creationId xmlns:a16="http://schemas.microsoft.com/office/drawing/2014/main" id="{0A65EC55-6517-2115-CBE4-2E978E077A88}"/>
              </a:ext>
            </a:extLst>
          </p:cNvPr>
          <p:cNvPicPr>
            <a:picLocks noChangeAspect="1"/>
          </p:cNvPicPr>
          <p:nvPr/>
        </p:nvPicPr>
        <p:blipFill>
          <a:blip r:embed="rId2"/>
          <a:stretch>
            <a:fillRect/>
          </a:stretch>
        </p:blipFill>
        <p:spPr>
          <a:xfrm>
            <a:off x="1271338" y="4400019"/>
            <a:ext cx="5327582" cy="1957081"/>
          </a:xfrm>
          <a:prstGeom prst="rect">
            <a:avLst/>
          </a:prstGeom>
        </p:spPr>
      </p:pic>
      <p:pic>
        <p:nvPicPr>
          <p:cNvPr id="14" name="Picture 13">
            <a:extLst>
              <a:ext uri="{FF2B5EF4-FFF2-40B4-BE49-F238E27FC236}">
                <a16:creationId xmlns:a16="http://schemas.microsoft.com/office/drawing/2014/main" id="{2DFB0C3B-0CAB-C484-E458-F8CF30C6770C}"/>
              </a:ext>
            </a:extLst>
          </p:cNvPr>
          <p:cNvPicPr>
            <a:picLocks noChangeAspect="1"/>
          </p:cNvPicPr>
          <p:nvPr/>
        </p:nvPicPr>
        <p:blipFill>
          <a:blip r:embed="rId3"/>
          <a:stretch>
            <a:fillRect/>
          </a:stretch>
        </p:blipFill>
        <p:spPr>
          <a:xfrm>
            <a:off x="8625704" y="832269"/>
            <a:ext cx="3139712" cy="5730737"/>
          </a:xfrm>
          <a:prstGeom prst="rect">
            <a:avLst/>
          </a:prstGeom>
        </p:spPr>
      </p:pic>
    </p:spTree>
    <p:extLst>
      <p:ext uri="{BB962C8B-B14F-4D97-AF65-F5344CB8AC3E}">
        <p14:creationId xmlns:p14="http://schemas.microsoft.com/office/powerpoint/2010/main" val="367324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7240A4F-38E2-43B3-B1AC-240702FDC583}"/>
              </a:ext>
              <a:ext uri="{C183D7F6-B498-43B3-948B-1728B52AA6E4}">
                <adec:decorative xmlns:adec="http://schemas.microsoft.com/office/drawing/2017/decorative" val="1"/>
              </a:ext>
            </a:extLst>
          </p:cNvPr>
          <p:cNvCxnSpPr>
            <a:cxnSpLocks/>
          </p:cNvCxnSpPr>
          <p:nvPr/>
        </p:nvCxnSpPr>
        <p:spPr>
          <a:xfrm>
            <a:off x="0" y="383414"/>
            <a:ext cx="4495800" cy="13612"/>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4C9C82F0-8FB3-4D29-A122-AC5ADA83CA3C}"/>
              </a:ext>
            </a:extLst>
          </p:cNvPr>
          <p:cNvSpPr txBox="1">
            <a:spLocks/>
          </p:cNvSpPr>
          <p:nvPr/>
        </p:nvSpPr>
        <p:spPr>
          <a:xfrm>
            <a:off x="4370847" y="175664"/>
            <a:ext cx="3450305"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Recommendation</a:t>
            </a:r>
            <a:endParaRPr lang="en-US" sz="3000" dirty="0">
              <a:solidFill>
                <a:schemeClr val="accent3">
                  <a:lumMod val="75000"/>
                </a:schemeClr>
              </a:solidFill>
              <a:latin typeface="Candara Light" panose="020E0502030303020204" pitchFamily="34" charset="0"/>
            </a:endParaRPr>
          </a:p>
        </p:txBody>
      </p:sp>
      <p:cxnSp>
        <p:nvCxnSpPr>
          <p:cNvPr id="4" name="Straight Connector 3">
            <a:extLst>
              <a:ext uri="{FF2B5EF4-FFF2-40B4-BE49-F238E27FC236}">
                <a16:creationId xmlns:a16="http://schemas.microsoft.com/office/drawing/2014/main" id="{A6F00A93-34C3-41D9-86EC-1A820056E933}"/>
              </a:ext>
              <a:ext uri="{C183D7F6-B498-43B3-948B-1728B52AA6E4}">
                <adec:decorative xmlns:adec="http://schemas.microsoft.com/office/drawing/2017/decorative" val="1"/>
              </a:ext>
            </a:extLst>
          </p:cNvPr>
          <p:cNvCxnSpPr>
            <a:cxnSpLocks/>
          </p:cNvCxnSpPr>
          <p:nvPr/>
        </p:nvCxnSpPr>
        <p:spPr>
          <a:xfrm>
            <a:off x="7696202" y="383413"/>
            <a:ext cx="4495798" cy="13613"/>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3B3F87D-AC73-4146-B670-B970B723A218}"/>
              </a:ext>
            </a:extLst>
          </p:cNvPr>
          <p:cNvSpPr/>
          <p:nvPr/>
        </p:nvSpPr>
        <p:spPr>
          <a:xfrm>
            <a:off x="548640" y="1721250"/>
            <a:ext cx="7147562" cy="27427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700" dirty="0"/>
              <a:t> The company should promote `Gaming Headset` and ` Joystick gaming wheel`  as they fetch the highest revenue. On the contrary, `Motion Controllers` results in loss. </a:t>
            </a:r>
          </a:p>
          <a:p>
            <a:pPr marL="285750" indent="-285750">
              <a:buFont typeface="Arial" panose="020B0604020202020204" pitchFamily="34" charset="0"/>
              <a:buChar char="•"/>
            </a:pPr>
            <a:r>
              <a:rPr lang="en-US" sz="1700" dirty="0"/>
              <a:t>Advertisement spending on Affiliates has a positive cumulative impact on revenue. Online marketing spends on the other hand has a negative cumulative effect. </a:t>
            </a:r>
          </a:p>
          <a:p>
            <a:pPr marL="285750" indent="-285750">
              <a:buFont typeface="Arial" panose="020B0604020202020204" pitchFamily="34" charset="0"/>
              <a:buChar char="•"/>
            </a:pPr>
            <a:r>
              <a:rPr lang="en-US" sz="1700" dirty="0"/>
              <a:t>A higher percentage of Discounts in general given for this sub-category producing more revenue.</a:t>
            </a:r>
            <a:endParaRPr lang="en-IN" sz="1700" dirty="0"/>
          </a:p>
        </p:txBody>
      </p:sp>
      <p:sp>
        <p:nvSpPr>
          <p:cNvPr id="6" name="Rectangle 5">
            <a:extLst>
              <a:ext uri="{FF2B5EF4-FFF2-40B4-BE49-F238E27FC236}">
                <a16:creationId xmlns:a16="http://schemas.microsoft.com/office/drawing/2014/main" id="{C702346F-75CE-4A32-921C-1C76AB0CED6E}"/>
              </a:ext>
            </a:extLst>
          </p:cNvPr>
          <p:cNvSpPr/>
          <p:nvPr/>
        </p:nvSpPr>
        <p:spPr>
          <a:xfrm>
            <a:off x="905578" y="634242"/>
            <a:ext cx="3291840" cy="849792"/>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Gaming Accessory</a:t>
            </a:r>
          </a:p>
        </p:txBody>
      </p:sp>
      <p:pic>
        <p:nvPicPr>
          <p:cNvPr id="12" name="Picture 11">
            <a:extLst>
              <a:ext uri="{FF2B5EF4-FFF2-40B4-BE49-F238E27FC236}">
                <a16:creationId xmlns:a16="http://schemas.microsoft.com/office/drawing/2014/main" id="{A627C5E4-50B3-2DBA-BF8F-28CFDE99DC38}"/>
              </a:ext>
            </a:extLst>
          </p:cNvPr>
          <p:cNvPicPr>
            <a:picLocks noChangeAspect="1"/>
          </p:cNvPicPr>
          <p:nvPr/>
        </p:nvPicPr>
        <p:blipFill>
          <a:blip r:embed="rId2"/>
          <a:stretch>
            <a:fillRect/>
          </a:stretch>
        </p:blipFill>
        <p:spPr>
          <a:xfrm>
            <a:off x="8085745" y="1086545"/>
            <a:ext cx="3200677" cy="5768840"/>
          </a:xfrm>
          <a:prstGeom prst="rect">
            <a:avLst/>
          </a:prstGeom>
        </p:spPr>
      </p:pic>
      <p:pic>
        <p:nvPicPr>
          <p:cNvPr id="16" name="Picture 15">
            <a:extLst>
              <a:ext uri="{FF2B5EF4-FFF2-40B4-BE49-F238E27FC236}">
                <a16:creationId xmlns:a16="http://schemas.microsoft.com/office/drawing/2014/main" id="{D096B0E9-E70B-ED37-766C-7EC8C4CC2D95}"/>
              </a:ext>
            </a:extLst>
          </p:cNvPr>
          <p:cNvPicPr>
            <a:picLocks noChangeAspect="1"/>
          </p:cNvPicPr>
          <p:nvPr/>
        </p:nvPicPr>
        <p:blipFill>
          <a:blip r:embed="rId3"/>
          <a:stretch>
            <a:fillRect/>
          </a:stretch>
        </p:blipFill>
        <p:spPr>
          <a:xfrm>
            <a:off x="1070442" y="4464037"/>
            <a:ext cx="5905837" cy="2393963"/>
          </a:xfrm>
          <a:prstGeom prst="rect">
            <a:avLst/>
          </a:prstGeom>
        </p:spPr>
      </p:pic>
    </p:spTree>
    <p:extLst>
      <p:ext uri="{BB962C8B-B14F-4D97-AF65-F5344CB8AC3E}">
        <p14:creationId xmlns:p14="http://schemas.microsoft.com/office/powerpoint/2010/main" val="2043010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D18EDF-5444-4669-81DE-2E47B9DB2867}"/>
              </a:ext>
              <a:ext uri="{C183D7F6-B498-43B3-948B-1728B52AA6E4}">
                <adec:decorative xmlns:adec="http://schemas.microsoft.com/office/drawing/2017/decorative" val="1"/>
              </a:ext>
            </a:extLst>
          </p:cNvPr>
          <p:cNvCxnSpPr>
            <a:cxnSpLocks/>
          </p:cNvCxnSpPr>
          <p:nvPr/>
        </p:nvCxnSpPr>
        <p:spPr>
          <a:xfrm>
            <a:off x="0" y="383414"/>
            <a:ext cx="4495800" cy="13612"/>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6B901A3-3431-496A-AEEB-C38C958DF49B}"/>
              </a:ext>
              <a:ext uri="{C183D7F6-B498-43B3-948B-1728B52AA6E4}">
                <adec:decorative xmlns:adec="http://schemas.microsoft.com/office/drawing/2017/decorative" val="1"/>
              </a:ext>
            </a:extLst>
          </p:cNvPr>
          <p:cNvCxnSpPr>
            <a:cxnSpLocks/>
          </p:cNvCxnSpPr>
          <p:nvPr/>
        </p:nvCxnSpPr>
        <p:spPr>
          <a:xfrm>
            <a:off x="7696202" y="383413"/>
            <a:ext cx="4495798" cy="13613"/>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39110432-91C9-4C0C-AA87-A8593EEF5767}"/>
              </a:ext>
            </a:extLst>
          </p:cNvPr>
          <p:cNvSpPr txBox="1">
            <a:spLocks/>
          </p:cNvSpPr>
          <p:nvPr/>
        </p:nvSpPr>
        <p:spPr>
          <a:xfrm>
            <a:off x="4370847" y="175664"/>
            <a:ext cx="3450305"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Recommendation</a:t>
            </a:r>
            <a:endParaRPr lang="en-US" sz="3000" dirty="0">
              <a:solidFill>
                <a:schemeClr val="accent3">
                  <a:lumMod val="75000"/>
                </a:schemeClr>
              </a:solidFill>
              <a:latin typeface="Candara Light" panose="020E0502030303020204" pitchFamily="34" charset="0"/>
            </a:endParaRPr>
          </a:p>
        </p:txBody>
      </p:sp>
      <p:sp>
        <p:nvSpPr>
          <p:cNvPr id="5" name="Rectangle 4">
            <a:extLst>
              <a:ext uri="{FF2B5EF4-FFF2-40B4-BE49-F238E27FC236}">
                <a16:creationId xmlns:a16="http://schemas.microsoft.com/office/drawing/2014/main" id="{2266D5E3-C56A-4F60-A093-72FC4774A124}"/>
              </a:ext>
            </a:extLst>
          </p:cNvPr>
          <p:cNvSpPr/>
          <p:nvPr/>
        </p:nvSpPr>
        <p:spPr>
          <a:xfrm>
            <a:off x="548640" y="1782656"/>
            <a:ext cx="7147562" cy="247581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Company should promote `Boombox’ and all high luxury(</a:t>
            </a:r>
            <a:r>
              <a:rPr lang="en-US" sz="1600" dirty="0" err="1"/>
              <a:t>mrp</a:t>
            </a:r>
            <a:r>
              <a:rPr lang="en-US" sz="1600" dirty="0"/>
              <a:t> on higher side) products like ‘</a:t>
            </a:r>
            <a:r>
              <a:rPr lang="en-US" sz="1600" dirty="0" err="1"/>
              <a:t>DJController</a:t>
            </a:r>
            <a:r>
              <a:rPr lang="en-US" sz="1600" dirty="0"/>
              <a:t>’, , ‘</a:t>
            </a:r>
            <a:r>
              <a:rPr lang="en-US" sz="1600" dirty="0" err="1"/>
              <a:t>Karaokeplayer</a:t>
            </a:r>
            <a:r>
              <a:rPr lang="en-US" sz="1600" dirty="0"/>
              <a:t>’, ‘</a:t>
            </a:r>
            <a:r>
              <a:rPr lang="en-US" sz="1600" dirty="0" err="1"/>
              <a:t>Soundmixer</a:t>
            </a:r>
            <a:r>
              <a:rPr lang="en-US" sz="1600" dirty="0"/>
              <a:t>’ and ‘Slingbox’ which can generate high revenue. Boombox is negatively impacting revenue.</a:t>
            </a:r>
          </a:p>
          <a:p>
            <a:pPr marL="285750" indent="-285750">
              <a:buFont typeface="Arial" panose="020B0604020202020204" pitchFamily="34" charset="0"/>
              <a:buChar char="•"/>
            </a:pPr>
            <a:r>
              <a:rPr lang="en-US" sz="1600" dirty="0"/>
              <a:t>Discounts are attracting the customers in home audio section.</a:t>
            </a:r>
          </a:p>
          <a:p>
            <a:pPr marL="285750" indent="-285750">
              <a:buFont typeface="Arial" panose="020B0604020202020204" pitchFamily="34" charset="0"/>
              <a:buChar char="•"/>
            </a:pPr>
            <a:r>
              <a:rPr lang="en-US" sz="1600" dirty="0"/>
              <a:t>Advertisement spends on Digital has a positive impact on revenue while sponsorship is impacting in a negative way.</a:t>
            </a:r>
            <a:endParaRPr lang="en-IN" sz="1600" dirty="0"/>
          </a:p>
        </p:txBody>
      </p:sp>
      <p:sp>
        <p:nvSpPr>
          <p:cNvPr id="6" name="Rectangle 5">
            <a:extLst>
              <a:ext uri="{FF2B5EF4-FFF2-40B4-BE49-F238E27FC236}">
                <a16:creationId xmlns:a16="http://schemas.microsoft.com/office/drawing/2014/main" id="{37B0F376-6B54-4AD5-BC25-EBA0D6053AE3}"/>
              </a:ext>
            </a:extLst>
          </p:cNvPr>
          <p:cNvSpPr/>
          <p:nvPr/>
        </p:nvSpPr>
        <p:spPr>
          <a:xfrm>
            <a:off x="958918" y="1302006"/>
            <a:ext cx="3291840" cy="849792"/>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Home Audio</a:t>
            </a:r>
          </a:p>
        </p:txBody>
      </p:sp>
      <p:pic>
        <p:nvPicPr>
          <p:cNvPr id="11" name="Picture 10">
            <a:extLst>
              <a:ext uri="{FF2B5EF4-FFF2-40B4-BE49-F238E27FC236}">
                <a16:creationId xmlns:a16="http://schemas.microsoft.com/office/drawing/2014/main" id="{F07B552C-4D6E-2C76-F9E7-D0C12E75E771}"/>
              </a:ext>
            </a:extLst>
          </p:cNvPr>
          <p:cNvPicPr>
            <a:picLocks noChangeAspect="1"/>
          </p:cNvPicPr>
          <p:nvPr/>
        </p:nvPicPr>
        <p:blipFill>
          <a:blip r:embed="rId2"/>
          <a:stretch>
            <a:fillRect/>
          </a:stretch>
        </p:blipFill>
        <p:spPr>
          <a:xfrm>
            <a:off x="8283874" y="1247538"/>
            <a:ext cx="3093988" cy="5548985"/>
          </a:xfrm>
          <a:prstGeom prst="rect">
            <a:avLst/>
          </a:prstGeom>
        </p:spPr>
      </p:pic>
      <p:pic>
        <p:nvPicPr>
          <p:cNvPr id="13" name="Picture 12">
            <a:extLst>
              <a:ext uri="{FF2B5EF4-FFF2-40B4-BE49-F238E27FC236}">
                <a16:creationId xmlns:a16="http://schemas.microsoft.com/office/drawing/2014/main" id="{A25AC377-6DE5-A141-2778-0F5A13D21D50}"/>
              </a:ext>
            </a:extLst>
          </p:cNvPr>
          <p:cNvPicPr>
            <a:picLocks noChangeAspect="1"/>
          </p:cNvPicPr>
          <p:nvPr/>
        </p:nvPicPr>
        <p:blipFill>
          <a:blip r:embed="rId3"/>
          <a:stretch>
            <a:fillRect/>
          </a:stretch>
        </p:blipFill>
        <p:spPr>
          <a:xfrm>
            <a:off x="1040488" y="4354433"/>
            <a:ext cx="5508811" cy="2579338"/>
          </a:xfrm>
          <a:prstGeom prst="rect">
            <a:avLst/>
          </a:prstGeom>
        </p:spPr>
      </p:pic>
    </p:spTree>
    <p:extLst>
      <p:ext uri="{BB962C8B-B14F-4D97-AF65-F5344CB8AC3E}">
        <p14:creationId xmlns:p14="http://schemas.microsoft.com/office/powerpoint/2010/main" val="330486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7682753" y="366335"/>
            <a:ext cx="4509247" cy="6491"/>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4265612" y="165077"/>
            <a:ext cx="3660775" cy="4154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Business Objective</a:t>
            </a:r>
            <a:endParaRPr lang="en-US" sz="3000" dirty="0">
              <a:solidFill>
                <a:schemeClr val="accent3">
                  <a:lumMod val="75000"/>
                </a:schemeClr>
              </a:solidFill>
              <a:latin typeface="Candara Light" panose="020E0502030303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366335"/>
            <a:ext cx="4527176" cy="6491"/>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4265612" y="3827684"/>
            <a:ext cx="3660775" cy="2877916"/>
          </a:xfrm>
          <a:prstGeom prst="roundRect">
            <a:avLst>
              <a:gd name="adj" fmla="val 50000"/>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Impact analysis on marketing ROI: </a:t>
            </a:r>
          </a:p>
          <a:p>
            <a:pPr algn="ctr"/>
            <a:endParaRPr lang="en-US" dirty="0"/>
          </a:p>
          <a:p>
            <a:pPr algn="ctr"/>
            <a:r>
              <a:rPr lang="en-US" dirty="0"/>
              <a:t>What is the quantitative impact of each commercial lever on revenue?</a:t>
            </a:r>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8242465" y="3827683"/>
            <a:ext cx="3660775" cy="2877889"/>
          </a:xfrm>
          <a:prstGeom prst="roundRect">
            <a:avLst>
              <a:gd name="adj" fmla="val 50000"/>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Optimizing marketing spends: </a:t>
            </a:r>
          </a:p>
          <a:p>
            <a:pPr algn="ctr"/>
            <a:endParaRPr lang="en-US" dirty="0"/>
          </a:p>
          <a:p>
            <a:pPr algn="ctr"/>
            <a:r>
              <a:rPr lang="en-US" dirty="0"/>
              <a:t>How to best allocate the marketing budget to gain the highest outcome?</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304799" y="856071"/>
            <a:ext cx="11582400" cy="1952067"/>
          </a:xfrm>
          <a:prstGeom prst="roundRect">
            <a:avLst>
              <a:gd name="adj" fmla="val 50000"/>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To create a </a:t>
            </a:r>
            <a:r>
              <a:rPr lang="en-US" sz="2200" b="1" dirty="0">
                <a:solidFill>
                  <a:schemeClr val="bg1"/>
                </a:solidFill>
              </a:rPr>
              <a:t>market mix model </a:t>
            </a:r>
            <a:r>
              <a:rPr lang="en-US" sz="2200" dirty="0">
                <a:solidFill>
                  <a:schemeClr val="bg1"/>
                </a:solidFill>
              </a:rPr>
              <a:t>for </a:t>
            </a:r>
            <a:r>
              <a:rPr lang="en-US" sz="2200" dirty="0" err="1">
                <a:solidFill>
                  <a:schemeClr val="bg1"/>
                </a:solidFill>
              </a:rPr>
              <a:t>ElecKart</a:t>
            </a:r>
            <a:r>
              <a:rPr lang="en-US" sz="2200" dirty="0">
                <a:solidFill>
                  <a:schemeClr val="bg1"/>
                </a:solidFill>
              </a:rPr>
              <a:t> (an e-commerce firm based out of Ontario, Canada) for 3 product sub-categories - Camera Accessory, Gaming Accessory and Home Audio - to </a:t>
            </a:r>
            <a:r>
              <a:rPr lang="en-US" sz="2200" b="1" dirty="0">
                <a:solidFill>
                  <a:schemeClr val="bg1"/>
                </a:solidFill>
              </a:rPr>
              <a:t>observe the actual impact </a:t>
            </a:r>
            <a:r>
              <a:rPr lang="en-US" sz="2200" dirty="0">
                <a:solidFill>
                  <a:schemeClr val="bg1"/>
                </a:solidFill>
              </a:rPr>
              <a:t>of </a:t>
            </a:r>
            <a:r>
              <a:rPr lang="en-US" sz="2200" b="1" dirty="0">
                <a:solidFill>
                  <a:schemeClr val="bg1"/>
                </a:solidFill>
              </a:rPr>
              <a:t>various marketing variables </a:t>
            </a:r>
            <a:r>
              <a:rPr lang="en-US" sz="2200" dirty="0">
                <a:solidFill>
                  <a:schemeClr val="bg1"/>
                </a:solidFill>
              </a:rPr>
              <a:t>over one year (July 2015 to June 2016) and </a:t>
            </a:r>
            <a:r>
              <a:rPr lang="en-US" sz="2200" b="1" dirty="0">
                <a:solidFill>
                  <a:schemeClr val="bg1"/>
                </a:solidFill>
              </a:rPr>
              <a:t>recommend the optimal budget allocation </a:t>
            </a:r>
            <a:r>
              <a:rPr lang="en-US" sz="2200" dirty="0">
                <a:solidFill>
                  <a:schemeClr val="bg1"/>
                </a:solidFill>
              </a:rPr>
              <a:t>for different marketing levers for the next year.</a:t>
            </a:r>
            <a:endParaRPr lang="en-US" sz="2200" dirty="0">
              <a:solidFill>
                <a:schemeClr val="bg1"/>
              </a:solidFill>
              <a:latin typeface="Candara Light" panose="020E0502030303020204" pitchFamily="34" charset="0"/>
            </a:endParaRP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2149642" y="2947412"/>
            <a:ext cx="7732295" cy="740997"/>
          </a:xfrm>
          <a:prstGeom prst="roundRect">
            <a:avLst>
              <a:gd name="adj" fmla="val 50000"/>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The objective is thus classified into the following sub-goals:</a:t>
            </a:r>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288759" y="3839258"/>
            <a:ext cx="3660775" cy="2877895"/>
          </a:xfrm>
          <a:prstGeom prst="roundRect">
            <a:avLst>
              <a:gd name="adj" fmla="val 50000"/>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Performance driver analysis:</a:t>
            </a:r>
          </a:p>
          <a:p>
            <a:pPr algn="ctr"/>
            <a:endParaRPr lang="en-US" dirty="0"/>
          </a:p>
          <a:p>
            <a:pPr algn="ctr"/>
            <a:r>
              <a:rPr lang="en-US" dirty="0"/>
              <a:t> Which KPIs drive the top-line performance?</a:t>
            </a: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latin typeface="Candara Light" panose="020E0502030303020204" pitchFamily="34" charset="0"/>
              </a:rPr>
              <a:t>Thank You</a:t>
            </a:r>
            <a:endParaRPr lang="en-US" sz="7200" dirty="0">
              <a:solidFill>
                <a:schemeClr val="accent4"/>
              </a:solidFill>
              <a:latin typeface="Candara Light" panose="020E0502030303020204" pitchFamily="34" charset="0"/>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53807" y="316543"/>
            <a:ext cx="3738193" cy="1385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304933" y="108794"/>
            <a:ext cx="5404644"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Problem Solving Methodology</a:t>
            </a:r>
            <a:endParaRPr lang="en-US" sz="3000" dirty="0">
              <a:solidFill>
                <a:schemeClr val="accent3">
                  <a:lumMod val="75000"/>
                </a:schemeClr>
              </a:solidFill>
              <a:latin typeface="Candara Light" panose="020E0502030303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316543"/>
            <a:ext cx="3541059" cy="1385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7" name="Rectangle: Diagonal Corners Rounded 6">
            <a:extLst>
              <a:ext uri="{FF2B5EF4-FFF2-40B4-BE49-F238E27FC236}">
                <a16:creationId xmlns:a16="http://schemas.microsoft.com/office/drawing/2014/main" id="{B5750CFF-F635-468E-8BBD-4242EE138586}"/>
              </a:ext>
            </a:extLst>
          </p:cNvPr>
          <p:cNvSpPr/>
          <p:nvPr/>
        </p:nvSpPr>
        <p:spPr>
          <a:xfrm>
            <a:off x="425114" y="593234"/>
            <a:ext cx="11341768" cy="1218096"/>
          </a:xfrm>
          <a:prstGeom prst="round2DiagRect">
            <a:avLst/>
          </a:prstGeom>
          <a:solidFill>
            <a:schemeClr val="accent3">
              <a:lumMod val="75000"/>
            </a:schemeClr>
          </a:solidFill>
          <a:ln>
            <a:solidFill>
              <a:schemeClr val="accent3">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sz="2200" dirty="0">
                <a:solidFill>
                  <a:schemeClr val="bg1"/>
                </a:solidFill>
                <a:latin typeface="Candara Light" panose="020E0502030303020204" pitchFamily="34" charset="0"/>
              </a:rPr>
              <a:t>T</a:t>
            </a:r>
            <a:r>
              <a:rPr lang="en-US" sz="2200" dirty="0">
                <a:solidFill>
                  <a:schemeClr val="bg1"/>
                </a:solidFill>
                <a:latin typeface="Candara Light" panose="020E0502030303020204" pitchFamily="34" charset="0"/>
              </a:rPr>
              <a:t>he approach for this project has been designed to follow the </a:t>
            </a:r>
            <a:r>
              <a:rPr lang="en-US" sz="2200" b="1" dirty="0">
                <a:solidFill>
                  <a:schemeClr val="bg1"/>
                </a:solidFill>
                <a:latin typeface="Candara Light" panose="020E0502030303020204" pitchFamily="34" charset="0"/>
              </a:rPr>
              <a:t>CRISP-DM Framework</a:t>
            </a:r>
            <a:r>
              <a:rPr lang="en-US" sz="2200" dirty="0">
                <a:solidFill>
                  <a:schemeClr val="bg1"/>
                </a:solidFill>
                <a:latin typeface="Candara Light" panose="020E0502030303020204" pitchFamily="34" charset="0"/>
              </a:rPr>
              <a:t>. The various stages of the framework are represented below in a sequential flow:</a:t>
            </a:r>
            <a:endParaRPr lang="en-IN" sz="2200" dirty="0">
              <a:solidFill>
                <a:schemeClr val="bg1"/>
              </a:solidFill>
              <a:latin typeface="Candara Light" panose="020E0502030303020204" pitchFamily="34" charset="0"/>
            </a:endParaRPr>
          </a:p>
        </p:txBody>
      </p:sp>
      <p:sp>
        <p:nvSpPr>
          <p:cNvPr id="10" name="Rectangle: Rounded Corners 9">
            <a:extLst>
              <a:ext uri="{FF2B5EF4-FFF2-40B4-BE49-F238E27FC236}">
                <a16:creationId xmlns:a16="http://schemas.microsoft.com/office/drawing/2014/main" id="{638676AB-D9AE-44F8-BEAD-E42C388CACA4}"/>
              </a:ext>
            </a:extLst>
          </p:cNvPr>
          <p:cNvSpPr/>
          <p:nvPr/>
        </p:nvSpPr>
        <p:spPr>
          <a:xfrm>
            <a:off x="1074444" y="2150924"/>
            <a:ext cx="2533701" cy="1471271"/>
          </a:xfrm>
          <a:prstGeom prst="roundRect">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Understanding the Business Data</a:t>
            </a:r>
          </a:p>
        </p:txBody>
      </p:sp>
      <p:sp>
        <p:nvSpPr>
          <p:cNvPr id="73" name="Rectangle: Rounded Corners 72">
            <a:extLst>
              <a:ext uri="{FF2B5EF4-FFF2-40B4-BE49-F238E27FC236}">
                <a16:creationId xmlns:a16="http://schemas.microsoft.com/office/drawing/2014/main" id="{15D88B8C-67BE-4361-B6B5-7DBD95A298D7}"/>
              </a:ext>
            </a:extLst>
          </p:cNvPr>
          <p:cNvSpPr/>
          <p:nvPr/>
        </p:nvSpPr>
        <p:spPr>
          <a:xfrm>
            <a:off x="4804895" y="2149863"/>
            <a:ext cx="2582208" cy="1471271"/>
          </a:xfrm>
          <a:prstGeom prst="roundRect">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Preparation &amp; Feature Engineering</a:t>
            </a:r>
          </a:p>
        </p:txBody>
      </p:sp>
      <p:sp>
        <p:nvSpPr>
          <p:cNvPr id="74" name="Rectangle: Rounded Corners 73">
            <a:extLst>
              <a:ext uri="{FF2B5EF4-FFF2-40B4-BE49-F238E27FC236}">
                <a16:creationId xmlns:a16="http://schemas.microsoft.com/office/drawing/2014/main" id="{E108FC4F-B917-457E-A425-EA51CE5CE144}"/>
              </a:ext>
            </a:extLst>
          </p:cNvPr>
          <p:cNvSpPr/>
          <p:nvPr/>
        </p:nvSpPr>
        <p:spPr>
          <a:xfrm>
            <a:off x="8453807" y="2149862"/>
            <a:ext cx="2582207" cy="1471271"/>
          </a:xfrm>
          <a:prstGeom prst="roundRect">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Exploratory Data Analytics &amp; Visualization</a:t>
            </a:r>
          </a:p>
        </p:txBody>
      </p:sp>
      <p:sp>
        <p:nvSpPr>
          <p:cNvPr id="75" name="Rectangle: Rounded Corners 74">
            <a:extLst>
              <a:ext uri="{FF2B5EF4-FFF2-40B4-BE49-F238E27FC236}">
                <a16:creationId xmlns:a16="http://schemas.microsoft.com/office/drawing/2014/main" id="{871CBA51-4E73-4543-9364-8CB39BF03D7F}"/>
              </a:ext>
            </a:extLst>
          </p:cNvPr>
          <p:cNvSpPr/>
          <p:nvPr/>
        </p:nvSpPr>
        <p:spPr>
          <a:xfrm>
            <a:off x="8453807" y="4792813"/>
            <a:ext cx="2596922" cy="1528653"/>
          </a:xfrm>
          <a:prstGeom prst="roundRect">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Preparing Regression Models for Prediction &amp; Determining Important KPIs</a:t>
            </a:r>
          </a:p>
        </p:txBody>
      </p:sp>
      <p:sp>
        <p:nvSpPr>
          <p:cNvPr id="76" name="Rectangle: Rounded Corners 75">
            <a:extLst>
              <a:ext uri="{FF2B5EF4-FFF2-40B4-BE49-F238E27FC236}">
                <a16:creationId xmlns:a16="http://schemas.microsoft.com/office/drawing/2014/main" id="{6E5FC674-8F69-4E47-8C36-07CABD323C97}"/>
              </a:ext>
            </a:extLst>
          </p:cNvPr>
          <p:cNvSpPr/>
          <p:nvPr/>
        </p:nvSpPr>
        <p:spPr>
          <a:xfrm>
            <a:off x="4804895" y="4850195"/>
            <a:ext cx="2582207" cy="1471271"/>
          </a:xfrm>
          <a:prstGeom prst="roundRect">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Evaluation and Model Selection </a:t>
            </a:r>
            <a:endParaRPr lang="en-IN" dirty="0"/>
          </a:p>
        </p:txBody>
      </p:sp>
      <p:sp>
        <p:nvSpPr>
          <p:cNvPr id="77" name="Rectangle: Rounded Corners 76">
            <a:extLst>
              <a:ext uri="{FF2B5EF4-FFF2-40B4-BE49-F238E27FC236}">
                <a16:creationId xmlns:a16="http://schemas.microsoft.com/office/drawing/2014/main" id="{2604D50C-2304-46C4-8B18-1CE448B61A25}"/>
              </a:ext>
            </a:extLst>
          </p:cNvPr>
          <p:cNvSpPr/>
          <p:nvPr/>
        </p:nvSpPr>
        <p:spPr>
          <a:xfrm>
            <a:off x="1076604" y="4850196"/>
            <a:ext cx="2596922" cy="1471271"/>
          </a:xfrm>
          <a:prstGeom prst="roundRect">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Deployment (out-of-scope for this project)</a:t>
            </a:r>
            <a:endParaRPr lang="en-IN" dirty="0"/>
          </a:p>
        </p:txBody>
      </p:sp>
      <p:sp>
        <p:nvSpPr>
          <p:cNvPr id="12" name="Arrow: Right 11">
            <a:extLst>
              <a:ext uri="{FF2B5EF4-FFF2-40B4-BE49-F238E27FC236}">
                <a16:creationId xmlns:a16="http://schemas.microsoft.com/office/drawing/2014/main" id="{4A9AA702-8BF1-4CD8-A74E-D57E87F48763}"/>
              </a:ext>
            </a:extLst>
          </p:cNvPr>
          <p:cNvSpPr/>
          <p:nvPr/>
        </p:nvSpPr>
        <p:spPr>
          <a:xfrm>
            <a:off x="3816310" y="2644908"/>
            <a:ext cx="792660" cy="492443"/>
          </a:xfrm>
          <a:prstGeom prst="rightArrow">
            <a:avLst/>
          </a:prstGeom>
          <a:solidFill>
            <a:srgbClr val="11AEC7"/>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C00648A6-9D62-4EAF-B746-A28A53081B73}"/>
              </a:ext>
            </a:extLst>
          </p:cNvPr>
          <p:cNvSpPr/>
          <p:nvPr/>
        </p:nvSpPr>
        <p:spPr>
          <a:xfrm>
            <a:off x="7535444" y="2640338"/>
            <a:ext cx="792660" cy="492443"/>
          </a:xfrm>
          <a:prstGeom prst="rightArrow">
            <a:avLst/>
          </a:prstGeom>
          <a:solidFill>
            <a:srgbClr val="11AEC7"/>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Right 78">
            <a:extLst>
              <a:ext uri="{FF2B5EF4-FFF2-40B4-BE49-F238E27FC236}">
                <a16:creationId xmlns:a16="http://schemas.microsoft.com/office/drawing/2014/main" id="{871DB07D-6708-4433-9716-8A3D40B84746}"/>
              </a:ext>
            </a:extLst>
          </p:cNvPr>
          <p:cNvSpPr/>
          <p:nvPr/>
        </p:nvSpPr>
        <p:spPr>
          <a:xfrm rot="5400000">
            <a:off x="9348579" y="3960752"/>
            <a:ext cx="792660" cy="492443"/>
          </a:xfrm>
          <a:prstGeom prst="rightArrow">
            <a:avLst/>
          </a:prstGeom>
          <a:solidFill>
            <a:srgbClr val="11AEC7"/>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Right 79">
            <a:extLst>
              <a:ext uri="{FF2B5EF4-FFF2-40B4-BE49-F238E27FC236}">
                <a16:creationId xmlns:a16="http://schemas.microsoft.com/office/drawing/2014/main" id="{E44AEC78-7D3B-4782-8FD2-A454AE3F419F}"/>
              </a:ext>
            </a:extLst>
          </p:cNvPr>
          <p:cNvSpPr/>
          <p:nvPr/>
        </p:nvSpPr>
        <p:spPr>
          <a:xfrm rot="10800000">
            <a:off x="7524124" y="5310917"/>
            <a:ext cx="792660" cy="492443"/>
          </a:xfrm>
          <a:prstGeom prst="rightArrow">
            <a:avLst/>
          </a:prstGeom>
          <a:solidFill>
            <a:srgbClr val="11AEC7"/>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Right 80">
            <a:extLst>
              <a:ext uri="{FF2B5EF4-FFF2-40B4-BE49-F238E27FC236}">
                <a16:creationId xmlns:a16="http://schemas.microsoft.com/office/drawing/2014/main" id="{40E0A4C5-489F-49AC-B4E2-F68F2A4C718F}"/>
              </a:ext>
            </a:extLst>
          </p:cNvPr>
          <p:cNvSpPr/>
          <p:nvPr/>
        </p:nvSpPr>
        <p:spPr>
          <a:xfrm rot="10800000">
            <a:off x="3810547" y="5339608"/>
            <a:ext cx="792660" cy="492443"/>
          </a:xfrm>
          <a:prstGeom prst="rightArrow">
            <a:avLst/>
          </a:prstGeom>
          <a:solidFill>
            <a:srgbClr val="11AEC7"/>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99294" y="337156"/>
            <a:ext cx="4392706"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979456" y="143257"/>
            <a:ext cx="4233089"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Understanding Data</a:t>
            </a:r>
            <a:endParaRPr lang="en-US" sz="3000" dirty="0">
              <a:solidFill>
                <a:schemeClr val="accent3">
                  <a:lumMod val="75000"/>
                </a:schemeClr>
              </a:solidFill>
              <a:latin typeface="Candara Light" panose="020E0502030303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37156"/>
            <a:ext cx="4401671"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4879975" y="2750870"/>
            <a:ext cx="1719679" cy="16251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Promotion</a:t>
            </a:r>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9744075" y="2750869"/>
            <a:ext cx="1719679" cy="16251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Price</a:t>
            </a:r>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7312025" y="2750869"/>
            <a:ext cx="1719680" cy="1625111"/>
          </a:xfrm>
          <a:prstGeom prst="ellipse">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4Ps of </a:t>
            </a:r>
          </a:p>
          <a:p>
            <a:pPr algn="ctr"/>
            <a:r>
              <a:rPr lang="en-US" b="1" dirty="0"/>
              <a:t>Marketing</a:t>
            </a:r>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7312024" y="421480"/>
            <a:ext cx="1719680" cy="1625103"/>
          </a:xfrm>
          <a:prstGeom prst="ellipse">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Product</a:t>
            </a:r>
            <a:endParaRPr lang="en-US" b="1"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7312024" y="5080266"/>
            <a:ext cx="1719679" cy="1625111"/>
          </a:xfrm>
          <a:prstGeom prst="ellipse">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Place (&amp; Time)</a:t>
            </a:r>
          </a:p>
        </p:txBody>
      </p:sp>
      <p:sp>
        <p:nvSpPr>
          <p:cNvPr id="4" name="Rectangle: Rounded Corners 3">
            <a:extLst>
              <a:ext uri="{FF2B5EF4-FFF2-40B4-BE49-F238E27FC236}">
                <a16:creationId xmlns:a16="http://schemas.microsoft.com/office/drawing/2014/main" id="{4D924EBA-5A1E-4DC5-800D-83ED59EFCF2A}"/>
              </a:ext>
            </a:extLst>
          </p:cNvPr>
          <p:cNvSpPr/>
          <p:nvPr/>
        </p:nvSpPr>
        <p:spPr>
          <a:xfrm>
            <a:off x="187650" y="531055"/>
            <a:ext cx="3808883" cy="6110372"/>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following data files were available to us for analysis of budget optimization:</a:t>
            </a:r>
          </a:p>
          <a:p>
            <a:pPr algn="ctr"/>
            <a:endParaRPr lang="en-US" dirty="0"/>
          </a:p>
          <a:p>
            <a:pPr marL="285750" indent="-285750">
              <a:buFont typeface="Wingdings" panose="05000000000000000000" pitchFamily="2" charset="2"/>
              <a:buChar char="v"/>
            </a:pPr>
            <a:r>
              <a:rPr lang="en-US" dirty="0"/>
              <a:t>Main Consumer file with order details on a daily basis</a:t>
            </a:r>
          </a:p>
          <a:p>
            <a:pPr marL="285750" indent="-285750">
              <a:buFont typeface="Wingdings" panose="05000000000000000000" pitchFamily="2" charset="2"/>
              <a:buChar char="v"/>
            </a:pPr>
            <a:r>
              <a:rPr lang="en-US" dirty="0"/>
              <a:t>Media Investment file with the amount invested in each advertising medium for the past year </a:t>
            </a:r>
          </a:p>
          <a:p>
            <a:pPr marL="285750" indent="-285750">
              <a:buFont typeface="Wingdings" panose="05000000000000000000" pitchFamily="2" charset="2"/>
              <a:buChar char="v"/>
            </a:pPr>
            <a:r>
              <a:rPr lang="en-US" dirty="0"/>
              <a:t>Sale Calendar file showing dates from the past year when there was a promotional offer </a:t>
            </a:r>
          </a:p>
          <a:p>
            <a:pPr marL="285750" indent="-285750">
              <a:buFont typeface="Wingdings" panose="05000000000000000000" pitchFamily="2" charset="2"/>
              <a:buChar char="v"/>
            </a:pPr>
            <a:r>
              <a:rPr lang="en-US" dirty="0"/>
              <a:t>NPS file showing net promotion score and company stock value for last year </a:t>
            </a:r>
          </a:p>
          <a:p>
            <a:pPr marL="285750" indent="-285750">
              <a:buFont typeface="Wingdings" panose="05000000000000000000" pitchFamily="2" charset="2"/>
              <a:buChar char="v"/>
            </a:pPr>
            <a:r>
              <a:rPr lang="en-US" dirty="0"/>
              <a:t>Weather file having detailed weather reports from last year in the state of Ontario, Canada</a:t>
            </a:r>
            <a:endParaRPr lang="en-IN" dirty="0"/>
          </a:p>
        </p:txBody>
      </p:sp>
      <p:sp>
        <p:nvSpPr>
          <p:cNvPr id="6" name="Speech Bubble: Rectangle with Corners Rounded 5">
            <a:extLst>
              <a:ext uri="{FF2B5EF4-FFF2-40B4-BE49-F238E27FC236}">
                <a16:creationId xmlns:a16="http://schemas.microsoft.com/office/drawing/2014/main" id="{CC3E0FEF-7182-4634-B7D3-1F954DF3AD6F}"/>
              </a:ext>
            </a:extLst>
          </p:cNvPr>
          <p:cNvSpPr/>
          <p:nvPr/>
        </p:nvSpPr>
        <p:spPr>
          <a:xfrm>
            <a:off x="9336505" y="558755"/>
            <a:ext cx="2667845" cy="1783382"/>
          </a:xfrm>
          <a:prstGeom prst="wedgeRoundRectCallout">
            <a:avLst>
              <a:gd name="adj1" fmla="val -60520"/>
              <a:gd name="adj2" fmla="val -20563"/>
              <a:gd name="adj3" fmla="val 16667"/>
            </a:avLst>
          </a:prstGeom>
          <a:no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accent3">
                    <a:lumMod val="75000"/>
                  </a:schemeClr>
                </a:solidFill>
              </a:rPr>
              <a:t># of units sold </a:t>
            </a:r>
          </a:p>
          <a:p>
            <a:pPr marL="285750" indent="-285750">
              <a:buFont typeface="Arial" panose="020B0604020202020204" pitchFamily="34" charset="0"/>
              <a:buChar char="•"/>
            </a:pPr>
            <a:r>
              <a:rPr lang="en-US" sz="1600" dirty="0">
                <a:solidFill>
                  <a:schemeClr val="accent3">
                    <a:lumMod val="75000"/>
                  </a:schemeClr>
                </a:solidFill>
              </a:rPr>
              <a:t>Delivery days and SLAs </a:t>
            </a:r>
          </a:p>
          <a:p>
            <a:pPr marL="285750" indent="-285750">
              <a:buFont typeface="Arial" panose="020B0604020202020204" pitchFamily="34" charset="0"/>
              <a:buChar char="•"/>
            </a:pPr>
            <a:r>
              <a:rPr lang="en-US" sz="1600" dirty="0">
                <a:solidFill>
                  <a:schemeClr val="accent3">
                    <a:lumMod val="75000"/>
                  </a:schemeClr>
                </a:solidFill>
              </a:rPr>
              <a:t>Categories/sub categories </a:t>
            </a:r>
          </a:p>
          <a:p>
            <a:pPr marL="285750" indent="-285750">
              <a:buFont typeface="Arial" panose="020B0604020202020204" pitchFamily="34" charset="0"/>
              <a:buChar char="•"/>
            </a:pPr>
            <a:r>
              <a:rPr lang="en-US" sz="1600" dirty="0">
                <a:solidFill>
                  <a:schemeClr val="accent3">
                    <a:lumMod val="75000"/>
                  </a:schemeClr>
                </a:solidFill>
              </a:rPr>
              <a:t>Verticals </a:t>
            </a:r>
          </a:p>
          <a:p>
            <a:pPr marL="285750" indent="-285750">
              <a:buFont typeface="Arial" panose="020B0604020202020204" pitchFamily="34" charset="0"/>
              <a:buChar char="•"/>
            </a:pPr>
            <a:r>
              <a:rPr lang="en-US" sz="1600" dirty="0">
                <a:solidFill>
                  <a:schemeClr val="accent3">
                    <a:lumMod val="75000"/>
                  </a:schemeClr>
                </a:solidFill>
              </a:rPr>
              <a:t>Procurement SLA</a:t>
            </a:r>
            <a:endParaRPr lang="en-IN" sz="1600" dirty="0">
              <a:solidFill>
                <a:schemeClr val="accent3">
                  <a:lumMod val="75000"/>
                </a:schemeClr>
              </a:solidFill>
            </a:endParaRPr>
          </a:p>
        </p:txBody>
      </p:sp>
      <p:sp>
        <p:nvSpPr>
          <p:cNvPr id="39" name="Speech Bubble: Rectangle with Corners Rounded 38">
            <a:extLst>
              <a:ext uri="{FF2B5EF4-FFF2-40B4-BE49-F238E27FC236}">
                <a16:creationId xmlns:a16="http://schemas.microsoft.com/office/drawing/2014/main" id="{85FF110B-3D9E-4407-B2C6-F301DA98E15D}"/>
              </a:ext>
            </a:extLst>
          </p:cNvPr>
          <p:cNvSpPr/>
          <p:nvPr/>
        </p:nvSpPr>
        <p:spPr>
          <a:xfrm>
            <a:off x="4700899" y="915521"/>
            <a:ext cx="2458726" cy="1478582"/>
          </a:xfrm>
          <a:prstGeom prst="wedgeRoundRectCallout">
            <a:avLst>
              <a:gd name="adj1" fmla="val -18876"/>
              <a:gd name="adj2" fmla="val 69010"/>
              <a:gd name="adj3" fmla="val 16667"/>
            </a:avLst>
          </a:prstGeom>
          <a:no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accent3">
                    <a:lumMod val="75000"/>
                  </a:schemeClr>
                </a:solidFill>
              </a:rPr>
              <a:t>Marketing Channel Investments </a:t>
            </a:r>
          </a:p>
          <a:p>
            <a:pPr marL="285750" indent="-285750">
              <a:buFont typeface="Arial" panose="020B0604020202020204" pitchFamily="34" charset="0"/>
              <a:buChar char="•"/>
            </a:pPr>
            <a:r>
              <a:rPr lang="en-US" sz="1600" dirty="0">
                <a:solidFill>
                  <a:schemeClr val="accent3">
                    <a:lumMod val="75000"/>
                  </a:schemeClr>
                </a:solidFill>
              </a:rPr>
              <a:t>Customer sentiment (NPS) </a:t>
            </a:r>
          </a:p>
          <a:p>
            <a:pPr marL="285750" indent="-285750">
              <a:buFont typeface="Arial" panose="020B0604020202020204" pitchFamily="34" charset="0"/>
              <a:buChar char="•"/>
            </a:pPr>
            <a:r>
              <a:rPr lang="en-US" sz="1600" dirty="0">
                <a:solidFill>
                  <a:schemeClr val="accent3">
                    <a:lumMod val="75000"/>
                  </a:schemeClr>
                </a:solidFill>
              </a:rPr>
              <a:t>Discounts </a:t>
            </a:r>
          </a:p>
          <a:p>
            <a:pPr marL="285750" indent="-285750">
              <a:buFont typeface="Arial" panose="020B0604020202020204" pitchFamily="34" charset="0"/>
              <a:buChar char="•"/>
            </a:pPr>
            <a:r>
              <a:rPr lang="en-US" sz="1600" dirty="0" err="1">
                <a:solidFill>
                  <a:schemeClr val="accent3">
                    <a:lumMod val="75000"/>
                  </a:schemeClr>
                </a:solidFill>
              </a:rPr>
              <a:t>Adstock</a:t>
            </a:r>
            <a:endParaRPr lang="en-IN" sz="1600" dirty="0">
              <a:solidFill>
                <a:schemeClr val="accent3">
                  <a:lumMod val="75000"/>
                </a:schemeClr>
              </a:solidFill>
            </a:endParaRPr>
          </a:p>
        </p:txBody>
      </p:sp>
      <p:sp>
        <p:nvSpPr>
          <p:cNvPr id="40" name="Speech Bubble: Rectangle with Corners Rounded 39">
            <a:extLst>
              <a:ext uri="{FF2B5EF4-FFF2-40B4-BE49-F238E27FC236}">
                <a16:creationId xmlns:a16="http://schemas.microsoft.com/office/drawing/2014/main" id="{7B2B39FE-CBEB-4509-83E0-3B104F8A403F}"/>
              </a:ext>
            </a:extLst>
          </p:cNvPr>
          <p:cNvSpPr/>
          <p:nvPr/>
        </p:nvSpPr>
        <p:spPr>
          <a:xfrm>
            <a:off x="4480508" y="4585323"/>
            <a:ext cx="2458726" cy="1863603"/>
          </a:xfrm>
          <a:prstGeom prst="wedgeRoundRectCallout">
            <a:avLst>
              <a:gd name="adj1" fmla="val 61790"/>
              <a:gd name="adj2" fmla="val 21139"/>
              <a:gd name="adj3" fmla="val 16667"/>
            </a:avLst>
          </a:prstGeom>
          <a:no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accent3">
                    <a:lumMod val="75000"/>
                  </a:schemeClr>
                </a:solidFill>
              </a:rPr>
              <a:t>Pin code </a:t>
            </a:r>
          </a:p>
          <a:p>
            <a:pPr marL="285750" indent="-285750">
              <a:buFont typeface="Arial" panose="020B0604020202020204" pitchFamily="34" charset="0"/>
              <a:buChar char="•"/>
            </a:pPr>
            <a:r>
              <a:rPr lang="en-US" sz="1600" dirty="0">
                <a:solidFill>
                  <a:schemeClr val="accent3">
                    <a:lumMod val="75000"/>
                  </a:schemeClr>
                </a:solidFill>
              </a:rPr>
              <a:t>Order Payment Type </a:t>
            </a:r>
          </a:p>
          <a:p>
            <a:pPr marL="285750" indent="-285750">
              <a:buFont typeface="Arial" panose="020B0604020202020204" pitchFamily="34" charset="0"/>
              <a:buChar char="•"/>
            </a:pPr>
            <a:r>
              <a:rPr lang="en-US" sz="1600" dirty="0">
                <a:solidFill>
                  <a:schemeClr val="accent3">
                    <a:lumMod val="75000"/>
                  </a:schemeClr>
                </a:solidFill>
              </a:rPr>
              <a:t>Week of the year – seasonality </a:t>
            </a:r>
          </a:p>
          <a:p>
            <a:pPr marL="285750" indent="-285750">
              <a:buFont typeface="Arial" panose="020B0604020202020204" pitchFamily="34" charset="0"/>
              <a:buChar char="•"/>
            </a:pPr>
            <a:r>
              <a:rPr lang="en-US" sz="1600" dirty="0">
                <a:solidFill>
                  <a:schemeClr val="accent3">
                    <a:lumMod val="75000"/>
                  </a:schemeClr>
                </a:solidFill>
              </a:rPr>
              <a:t>Holiday/Events </a:t>
            </a:r>
          </a:p>
          <a:p>
            <a:pPr marL="285750" indent="-285750">
              <a:buFont typeface="Arial" panose="020B0604020202020204" pitchFamily="34" charset="0"/>
              <a:buChar char="•"/>
            </a:pPr>
            <a:r>
              <a:rPr lang="en-US" sz="1600" dirty="0">
                <a:solidFill>
                  <a:schemeClr val="accent3">
                    <a:lumMod val="75000"/>
                  </a:schemeClr>
                </a:solidFill>
              </a:rPr>
              <a:t>Sale </a:t>
            </a:r>
            <a:r>
              <a:rPr lang="en-US" sz="1600" dirty="0" err="1">
                <a:solidFill>
                  <a:schemeClr val="accent3">
                    <a:lumMod val="75000"/>
                  </a:schemeClr>
                </a:solidFill>
              </a:rPr>
              <a:t>calendarA</a:t>
            </a:r>
            <a:endParaRPr lang="en-IN" sz="1600" dirty="0">
              <a:solidFill>
                <a:schemeClr val="accent3">
                  <a:lumMod val="75000"/>
                </a:schemeClr>
              </a:solidFill>
            </a:endParaRPr>
          </a:p>
        </p:txBody>
      </p:sp>
      <p:sp>
        <p:nvSpPr>
          <p:cNvPr id="43" name="Speech Bubble: Rectangle with Corners Rounded 42">
            <a:extLst>
              <a:ext uri="{FF2B5EF4-FFF2-40B4-BE49-F238E27FC236}">
                <a16:creationId xmlns:a16="http://schemas.microsoft.com/office/drawing/2014/main" id="{C5DE4A70-1D79-43CE-BDE2-F4CDFB14CFBD}"/>
              </a:ext>
            </a:extLst>
          </p:cNvPr>
          <p:cNvSpPr/>
          <p:nvPr/>
        </p:nvSpPr>
        <p:spPr>
          <a:xfrm>
            <a:off x="9268136" y="4687091"/>
            <a:ext cx="1973178" cy="830033"/>
          </a:xfrm>
          <a:prstGeom prst="wedgeRoundRectCallout">
            <a:avLst>
              <a:gd name="adj1" fmla="val 20630"/>
              <a:gd name="adj2" fmla="val -80520"/>
              <a:gd name="adj3" fmla="val 16667"/>
            </a:avLst>
          </a:prstGeom>
          <a:no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600" dirty="0" err="1">
                <a:solidFill>
                  <a:schemeClr val="accent3">
                    <a:lumMod val="75000"/>
                  </a:schemeClr>
                </a:solidFill>
              </a:rPr>
              <a:t>Gmv</a:t>
            </a:r>
            <a:r>
              <a:rPr lang="en-IN" sz="1600" dirty="0">
                <a:solidFill>
                  <a:schemeClr val="accent3">
                    <a:lumMod val="75000"/>
                  </a:schemeClr>
                </a:solidFill>
              </a:rPr>
              <a:t> </a:t>
            </a:r>
          </a:p>
          <a:p>
            <a:pPr marL="285750" indent="-285750">
              <a:buFont typeface="Arial" panose="020B0604020202020204" pitchFamily="34" charset="0"/>
              <a:buChar char="•"/>
            </a:pPr>
            <a:r>
              <a:rPr lang="en-IN" sz="1600" dirty="0">
                <a:solidFill>
                  <a:schemeClr val="accent3">
                    <a:lumMod val="75000"/>
                  </a:schemeClr>
                </a:solidFill>
              </a:rPr>
              <a:t>Product </a:t>
            </a:r>
            <a:r>
              <a:rPr lang="en-IN" sz="1600" dirty="0" err="1">
                <a:solidFill>
                  <a:schemeClr val="accent3">
                    <a:lumMod val="75000"/>
                  </a:schemeClr>
                </a:solidFill>
              </a:rPr>
              <a:t>mrp</a:t>
            </a:r>
            <a:endParaRPr lang="en-IN" sz="1600" dirty="0">
              <a:solidFill>
                <a:schemeClr val="accent3">
                  <a:lumMod val="75000"/>
                </a:schemeClr>
              </a:solidFill>
            </a:endParaRPr>
          </a:p>
        </p:txBody>
      </p:sp>
      <p:sp>
        <p:nvSpPr>
          <p:cNvPr id="9" name="Arrow: Right 8">
            <a:extLst>
              <a:ext uri="{FF2B5EF4-FFF2-40B4-BE49-F238E27FC236}">
                <a16:creationId xmlns:a16="http://schemas.microsoft.com/office/drawing/2014/main" id="{F6652162-31D6-4D0F-83A9-EDF35B18DF3F}"/>
              </a:ext>
            </a:extLst>
          </p:cNvPr>
          <p:cNvSpPr/>
          <p:nvPr/>
        </p:nvSpPr>
        <p:spPr>
          <a:xfrm>
            <a:off x="9091110" y="3368910"/>
            <a:ext cx="593560" cy="389021"/>
          </a:xfrm>
          <a:prstGeom prst="rightArrow">
            <a:avLst/>
          </a:prstGeom>
          <a:no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Right 43">
            <a:extLst>
              <a:ext uri="{FF2B5EF4-FFF2-40B4-BE49-F238E27FC236}">
                <a16:creationId xmlns:a16="http://schemas.microsoft.com/office/drawing/2014/main" id="{C7EB8D76-A6C8-40E6-AB34-711062A35CEB}"/>
              </a:ext>
            </a:extLst>
          </p:cNvPr>
          <p:cNvSpPr/>
          <p:nvPr/>
        </p:nvSpPr>
        <p:spPr>
          <a:xfrm rot="16200000">
            <a:off x="7875085" y="2189129"/>
            <a:ext cx="593560" cy="389021"/>
          </a:xfrm>
          <a:prstGeom prst="rightArrow">
            <a:avLst/>
          </a:prstGeom>
          <a:no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217D569F-C20B-4426-8428-3C0CADD89224}"/>
              </a:ext>
            </a:extLst>
          </p:cNvPr>
          <p:cNvSpPr/>
          <p:nvPr/>
        </p:nvSpPr>
        <p:spPr>
          <a:xfrm rot="5400000">
            <a:off x="7885488" y="4533615"/>
            <a:ext cx="572754" cy="389022"/>
          </a:xfrm>
          <a:prstGeom prst="rightArrow">
            <a:avLst/>
          </a:prstGeom>
          <a:no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Arrow: Right 45">
            <a:extLst>
              <a:ext uri="{FF2B5EF4-FFF2-40B4-BE49-F238E27FC236}">
                <a16:creationId xmlns:a16="http://schemas.microsoft.com/office/drawing/2014/main" id="{9066DE43-7A3E-4A1F-B7D8-D6D4622E4BC0}"/>
              </a:ext>
            </a:extLst>
          </p:cNvPr>
          <p:cNvSpPr/>
          <p:nvPr/>
        </p:nvSpPr>
        <p:spPr>
          <a:xfrm rot="10800000">
            <a:off x="6642454" y="3391730"/>
            <a:ext cx="593560" cy="389021"/>
          </a:xfrm>
          <a:prstGeom prst="rightArrow">
            <a:avLst/>
          </a:prstGeom>
          <a:no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22105" y="330197"/>
            <a:ext cx="3769895"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932321" y="137496"/>
            <a:ext cx="4327358"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Data Preparation &amp; Cleanup</a:t>
            </a:r>
            <a:endParaRPr lang="en-US" sz="3000" dirty="0">
              <a:solidFill>
                <a:schemeClr val="accent3">
                  <a:lumMod val="75000"/>
                </a:schemeClr>
              </a:solidFill>
              <a:latin typeface="Candara Light" panose="020E0502030303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30197"/>
            <a:ext cx="3753853"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1EE961B1-0204-49DF-BE8E-1F3C91F9924C}"/>
              </a:ext>
            </a:extLst>
          </p:cNvPr>
          <p:cNvSpPr/>
          <p:nvPr/>
        </p:nvSpPr>
        <p:spPr>
          <a:xfrm>
            <a:off x="128337" y="522898"/>
            <a:ext cx="2550695" cy="134801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Handling Incorrect values in some columns</a:t>
            </a:r>
            <a:endParaRPr lang="en-IN" b="1" dirty="0">
              <a:solidFill>
                <a:schemeClr val="bg1"/>
              </a:solidFill>
            </a:endParaRPr>
          </a:p>
        </p:txBody>
      </p:sp>
      <p:sp>
        <p:nvSpPr>
          <p:cNvPr id="22" name="Rectangle: Rounded Corners 21">
            <a:extLst>
              <a:ext uri="{FF2B5EF4-FFF2-40B4-BE49-F238E27FC236}">
                <a16:creationId xmlns:a16="http://schemas.microsoft.com/office/drawing/2014/main" id="{4AC30C83-AC0F-41A4-87E7-BA6A7620A02A}"/>
              </a:ext>
            </a:extLst>
          </p:cNvPr>
          <p:cNvSpPr/>
          <p:nvPr/>
        </p:nvSpPr>
        <p:spPr>
          <a:xfrm>
            <a:off x="128337" y="2079686"/>
            <a:ext cx="2550695" cy="134801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De-Duplication of Data</a:t>
            </a:r>
            <a:endParaRPr lang="en-IN" b="1" dirty="0"/>
          </a:p>
        </p:txBody>
      </p:sp>
      <p:sp>
        <p:nvSpPr>
          <p:cNvPr id="23" name="Rectangle: Rounded Corners 22">
            <a:extLst>
              <a:ext uri="{FF2B5EF4-FFF2-40B4-BE49-F238E27FC236}">
                <a16:creationId xmlns:a16="http://schemas.microsoft.com/office/drawing/2014/main" id="{1094A721-4DC9-4F9E-8398-B6DF33B9A5AA}"/>
              </a:ext>
            </a:extLst>
          </p:cNvPr>
          <p:cNvSpPr/>
          <p:nvPr/>
        </p:nvSpPr>
        <p:spPr>
          <a:xfrm>
            <a:off x="128337" y="3706588"/>
            <a:ext cx="2550695" cy="134801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a:t>
            </a:r>
            <a:r>
              <a:rPr lang="en-US" b="1" dirty="0" err="1"/>
              <a:t>reating</a:t>
            </a:r>
            <a:r>
              <a:rPr lang="en-US" b="1" dirty="0"/>
              <a:t> Null values and Whitespaces</a:t>
            </a:r>
            <a:endParaRPr lang="en-IN" b="1" dirty="0"/>
          </a:p>
        </p:txBody>
      </p:sp>
      <p:sp>
        <p:nvSpPr>
          <p:cNvPr id="24" name="Rectangle: Rounded Corners 23">
            <a:extLst>
              <a:ext uri="{FF2B5EF4-FFF2-40B4-BE49-F238E27FC236}">
                <a16:creationId xmlns:a16="http://schemas.microsoft.com/office/drawing/2014/main" id="{853C75E0-FCF3-4102-9491-585FB1532ED6}"/>
              </a:ext>
            </a:extLst>
          </p:cNvPr>
          <p:cNvSpPr/>
          <p:nvPr/>
        </p:nvSpPr>
        <p:spPr>
          <a:xfrm>
            <a:off x="128337" y="5333490"/>
            <a:ext cx="2550695" cy="134801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Dropping Insignificant columns</a:t>
            </a:r>
          </a:p>
        </p:txBody>
      </p:sp>
      <p:sp>
        <p:nvSpPr>
          <p:cNvPr id="10" name="Arrow: Pentagon 9">
            <a:extLst>
              <a:ext uri="{FF2B5EF4-FFF2-40B4-BE49-F238E27FC236}">
                <a16:creationId xmlns:a16="http://schemas.microsoft.com/office/drawing/2014/main" id="{94C2BE02-A325-4492-9591-F9FD2319DA26}"/>
              </a:ext>
            </a:extLst>
          </p:cNvPr>
          <p:cNvSpPr/>
          <p:nvPr/>
        </p:nvSpPr>
        <p:spPr>
          <a:xfrm>
            <a:off x="2679032" y="673768"/>
            <a:ext cx="9384631" cy="1010653"/>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400" b="1" dirty="0" err="1">
                <a:solidFill>
                  <a:schemeClr val="bg1"/>
                </a:solidFill>
              </a:rPr>
              <a:t>Im</a:t>
            </a:r>
            <a:r>
              <a:rPr lang="en-US" sz="1400" b="1" dirty="0" err="1">
                <a:solidFill>
                  <a:schemeClr val="bg1"/>
                </a:solidFill>
              </a:rPr>
              <a:t>puting</a:t>
            </a:r>
            <a:r>
              <a:rPr lang="en-US" sz="1400" b="1" dirty="0">
                <a:solidFill>
                  <a:schemeClr val="bg1"/>
                </a:solidFill>
              </a:rPr>
              <a:t> "\N" </a:t>
            </a:r>
            <a:r>
              <a:rPr lang="en-US" sz="1400" dirty="0">
                <a:solidFill>
                  <a:schemeClr val="bg1"/>
                </a:solidFill>
              </a:rPr>
              <a:t>value in </a:t>
            </a:r>
            <a:r>
              <a:rPr lang="en-US" sz="1400" dirty="0" err="1">
                <a:solidFill>
                  <a:schemeClr val="bg1"/>
                </a:solidFill>
              </a:rPr>
              <a:t>deliverybdays</a:t>
            </a:r>
            <a:r>
              <a:rPr lang="en-US" sz="1400" dirty="0">
                <a:solidFill>
                  <a:schemeClr val="bg1"/>
                </a:solidFill>
              </a:rPr>
              <a:t> &amp; </a:t>
            </a:r>
            <a:r>
              <a:rPr lang="en-US" sz="1400" dirty="0" err="1">
                <a:solidFill>
                  <a:schemeClr val="bg1"/>
                </a:solidFill>
              </a:rPr>
              <a:t>deliverycdays</a:t>
            </a:r>
            <a:r>
              <a:rPr lang="en-US" sz="1400" dirty="0">
                <a:solidFill>
                  <a:schemeClr val="bg1"/>
                </a:solidFill>
              </a:rPr>
              <a:t> by 0</a:t>
            </a:r>
          </a:p>
          <a:p>
            <a:pPr marL="285750" indent="-285750">
              <a:buFont typeface="Arial" panose="020B0604020202020204" pitchFamily="34" charset="0"/>
              <a:buChar char="•"/>
            </a:pPr>
            <a:r>
              <a:rPr lang="en-US" sz="1400" dirty="0">
                <a:solidFill>
                  <a:schemeClr val="bg1"/>
                </a:solidFill>
              </a:rPr>
              <a:t>Treating incorrect GMV values </a:t>
            </a:r>
            <a:r>
              <a:rPr lang="en-US" sz="1400" b="1" dirty="0">
                <a:solidFill>
                  <a:schemeClr val="bg1"/>
                </a:solidFill>
              </a:rPr>
              <a:t>(where </a:t>
            </a:r>
            <a:r>
              <a:rPr lang="en-US" sz="1400" b="1" dirty="0" err="1">
                <a:solidFill>
                  <a:schemeClr val="bg1"/>
                </a:solidFill>
              </a:rPr>
              <a:t>gmv</a:t>
            </a:r>
            <a:r>
              <a:rPr lang="en-US" sz="1400" b="1" dirty="0">
                <a:solidFill>
                  <a:schemeClr val="bg1"/>
                </a:solidFill>
              </a:rPr>
              <a:t> &gt; </a:t>
            </a:r>
            <a:r>
              <a:rPr lang="en-US" sz="1400" b="1" dirty="0" err="1">
                <a:solidFill>
                  <a:schemeClr val="bg1"/>
                </a:solidFill>
              </a:rPr>
              <a:t>product_mrp</a:t>
            </a:r>
            <a:r>
              <a:rPr lang="en-US" sz="1400" b="1" dirty="0">
                <a:solidFill>
                  <a:schemeClr val="bg1"/>
                </a:solidFill>
              </a:rPr>
              <a:t> * units) </a:t>
            </a:r>
            <a:r>
              <a:rPr lang="en-US" sz="1400" dirty="0">
                <a:solidFill>
                  <a:schemeClr val="bg1"/>
                </a:solidFill>
              </a:rPr>
              <a:t>by imputing the faulty MRP values with GMV/units</a:t>
            </a:r>
          </a:p>
          <a:p>
            <a:pPr marL="285750" indent="-285750">
              <a:buFont typeface="Arial" panose="020B0604020202020204" pitchFamily="34" charset="0"/>
              <a:buChar char="•"/>
            </a:pPr>
            <a:r>
              <a:rPr lang="en-IN" sz="1400" dirty="0">
                <a:solidFill>
                  <a:schemeClr val="bg1"/>
                </a:solidFill>
              </a:rPr>
              <a:t>H</a:t>
            </a:r>
            <a:r>
              <a:rPr lang="en-US" sz="1400" dirty="0" err="1">
                <a:solidFill>
                  <a:schemeClr val="bg1"/>
                </a:solidFill>
              </a:rPr>
              <a:t>andling</a:t>
            </a:r>
            <a:r>
              <a:rPr lang="en-US" sz="1400" dirty="0">
                <a:solidFill>
                  <a:schemeClr val="bg1"/>
                </a:solidFill>
              </a:rPr>
              <a:t> </a:t>
            </a:r>
            <a:r>
              <a:rPr lang="en-US" sz="1400" b="1" dirty="0">
                <a:solidFill>
                  <a:schemeClr val="bg1"/>
                </a:solidFill>
              </a:rPr>
              <a:t>Negative values </a:t>
            </a:r>
            <a:r>
              <a:rPr lang="en-US" sz="1400" dirty="0">
                <a:solidFill>
                  <a:schemeClr val="bg1"/>
                </a:solidFill>
              </a:rPr>
              <a:t>for </a:t>
            </a:r>
            <a:r>
              <a:rPr lang="en-US" sz="1400" dirty="0" err="1">
                <a:solidFill>
                  <a:schemeClr val="bg1"/>
                </a:solidFill>
              </a:rPr>
              <a:t>product_procurement_sla</a:t>
            </a:r>
            <a:r>
              <a:rPr lang="en-US" sz="1400" dirty="0">
                <a:solidFill>
                  <a:schemeClr val="bg1"/>
                </a:solidFill>
              </a:rPr>
              <a:t>, </a:t>
            </a:r>
            <a:r>
              <a:rPr lang="en-US" sz="1400" dirty="0" err="1">
                <a:solidFill>
                  <a:schemeClr val="bg1"/>
                </a:solidFill>
              </a:rPr>
              <a:t>deliverybdays</a:t>
            </a:r>
            <a:r>
              <a:rPr lang="en-US" sz="1400" dirty="0">
                <a:solidFill>
                  <a:schemeClr val="bg1"/>
                </a:solidFill>
              </a:rPr>
              <a:t> &amp; </a:t>
            </a:r>
            <a:r>
              <a:rPr lang="en-US" sz="1400" dirty="0" err="1">
                <a:solidFill>
                  <a:schemeClr val="bg1"/>
                </a:solidFill>
              </a:rPr>
              <a:t>deliverycdays</a:t>
            </a:r>
            <a:r>
              <a:rPr lang="en-US" sz="1400" dirty="0">
                <a:solidFill>
                  <a:schemeClr val="bg1"/>
                </a:solidFill>
              </a:rPr>
              <a:t> by dropping them</a:t>
            </a:r>
          </a:p>
          <a:p>
            <a:pPr marL="285750" indent="-285750">
              <a:buFont typeface="Arial" panose="020B0604020202020204" pitchFamily="34" charset="0"/>
              <a:buChar char="•"/>
            </a:pPr>
            <a:r>
              <a:rPr lang="en-US" sz="1400" dirty="0">
                <a:solidFill>
                  <a:schemeClr val="bg1"/>
                </a:solidFill>
              </a:rPr>
              <a:t>Handling </a:t>
            </a:r>
            <a:r>
              <a:rPr lang="en-US" sz="1400" b="1" dirty="0">
                <a:solidFill>
                  <a:schemeClr val="bg1"/>
                </a:solidFill>
              </a:rPr>
              <a:t>large values(0.3%) </a:t>
            </a:r>
            <a:r>
              <a:rPr lang="en-US" sz="1400" dirty="0">
                <a:solidFill>
                  <a:schemeClr val="bg1"/>
                </a:solidFill>
              </a:rPr>
              <a:t>for </a:t>
            </a:r>
            <a:r>
              <a:rPr lang="en-US" sz="1400" dirty="0" err="1">
                <a:solidFill>
                  <a:schemeClr val="bg1"/>
                </a:solidFill>
              </a:rPr>
              <a:t>product_procurement_sla</a:t>
            </a:r>
            <a:r>
              <a:rPr lang="en-US" sz="1400" dirty="0">
                <a:solidFill>
                  <a:schemeClr val="bg1"/>
                </a:solidFill>
              </a:rPr>
              <a:t> by dropping them</a:t>
            </a:r>
            <a:endParaRPr lang="en-IN" sz="1400" dirty="0">
              <a:solidFill>
                <a:schemeClr val="bg1"/>
              </a:solidFill>
            </a:endParaRPr>
          </a:p>
        </p:txBody>
      </p:sp>
      <p:sp>
        <p:nvSpPr>
          <p:cNvPr id="27" name="Arrow: Pentagon 26">
            <a:extLst>
              <a:ext uri="{FF2B5EF4-FFF2-40B4-BE49-F238E27FC236}">
                <a16:creationId xmlns:a16="http://schemas.microsoft.com/office/drawing/2014/main" id="{DA7116F8-7CF6-4A74-820A-1530BD036058}"/>
              </a:ext>
            </a:extLst>
          </p:cNvPr>
          <p:cNvSpPr/>
          <p:nvPr/>
        </p:nvSpPr>
        <p:spPr>
          <a:xfrm>
            <a:off x="2679030" y="5474477"/>
            <a:ext cx="9384631" cy="1010653"/>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solidFill>
              </a:rPr>
              <a:t>Dropping Columns with </a:t>
            </a:r>
            <a:r>
              <a:rPr lang="en-US" sz="1400" b="1" dirty="0">
                <a:solidFill>
                  <a:schemeClr val="bg1"/>
                </a:solidFill>
              </a:rPr>
              <a:t>Single Unique Value </a:t>
            </a:r>
            <a:r>
              <a:rPr lang="en-US" sz="1400" dirty="0">
                <a:solidFill>
                  <a:schemeClr val="bg1"/>
                </a:solidFill>
              </a:rPr>
              <a:t>(as it doesn’t add any information to the analysis) </a:t>
            </a:r>
          </a:p>
          <a:p>
            <a:pPr marL="285750" indent="-285750">
              <a:buFont typeface="Arial" panose="020B0604020202020204" pitchFamily="34" charset="0"/>
              <a:buChar char="•"/>
            </a:pPr>
            <a:r>
              <a:rPr lang="en-US" sz="1400" dirty="0">
                <a:solidFill>
                  <a:schemeClr val="bg1"/>
                </a:solidFill>
              </a:rPr>
              <a:t>Dropping some of the </a:t>
            </a:r>
            <a:r>
              <a:rPr lang="en-US" sz="1400" b="1" dirty="0">
                <a:solidFill>
                  <a:schemeClr val="bg1"/>
                </a:solidFill>
              </a:rPr>
              <a:t>‘Id’ Columns </a:t>
            </a:r>
            <a:r>
              <a:rPr lang="en-US" sz="1400" dirty="0">
                <a:solidFill>
                  <a:schemeClr val="bg1"/>
                </a:solidFill>
              </a:rPr>
              <a:t>which are insignificant to the analysis</a:t>
            </a:r>
            <a:endParaRPr lang="en-IN" sz="1400" dirty="0">
              <a:solidFill>
                <a:schemeClr val="bg1"/>
              </a:solidFill>
            </a:endParaRPr>
          </a:p>
        </p:txBody>
      </p:sp>
      <p:sp>
        <p:nvSpPr>
          <p:cNvPr id="28" name="Arrow: Pentagon 27">
            <a:extLst>
              <a:ext uri="{FF2B5EF4-FFF2-40B4-BE49-F238E27FC236}">
                <a16:creationId xmlns:a16="http://schemas.microsoft.com/office/drawing/2014/main" id="{97EF38E3-9D8D-4F9B-BB3E-5E9D6AE526C0}"/>
              </a:ext>
            </a:extLst>
          </p:cNvPr>
          <p:cNvSpPr/>
          <p:nvPr/>
        </p:nvSpPr>
        <p:spPr>
          <a:xfrm>
            <a:off x="2679030" y="3875266"/>
            <a:ext cx="9384631" cy="1010653"/>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solidFill>
              </a:rPr>
              <a:t>Initially there weren’t any NULL values in the </a:t>
            </a:r>
            <a:r>
              <a:rPr lang="en-US" sz="1400" dirty="0" err="1">
                <a:solidFill>
                  <a:schemeClr val="bg1"/>
                </a:solidFill>
              </a:rPr>
              <a:t>dataframe</a:t>
            </a:r>
            <a:r>
              <a:rPr lang="en-US" sz="1400" dirty="0">
                <a:solidFill>
                  <a:schemeClr val="bg1"/>
                </a:solidFill>
              </a:rPr>
              <a:t>. However, there were quite a few </a:t>
            </a:r>
            <a:r>
              <a:rPr lang="en-US" sz="1400" b="1" dirty="0">
                <a:solidFill>
                  <a:schemeClr val="bg1"/>
                </a:solidFill>
              </a:rPr>
              <a:t>Whitespaces </a:t>
            </a:r>
            <a:r>
              <a:rPr lang="en-US" sz="1400" dirty="0">
                <a:solidFill>
                  <a:schemeClr val="bg1"/>
                </a:solidFill>
              </a:rPr>
              <a:t>present in some of the columns in the </a:t>
            </a:r>
            <a:r>
              <a:rPr lang="en-US" sz="1400" dirty="0" err="1">
                <a:solidFill>
                  <a:schemeClr val="bg1"/>
                </a:solidFill>
              </a:rPr>
              <a:t>dataframe</a:t>
            </a: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 first converted these whitespaces to </a:t>
            </a:r>
            <a:r>
              <a:rPr lang="en-US" sz="1400" dirty="0" err="1">
                <a:solidFill>
                  <a:schemeClr val="bg1"/>
                </a:solidFill>
              </a:rPr>
              <a:t>NaNs</a:t>
            </a:r>
            <a:r>
              <a:rPr lang="en-US" sz="1400" dirty="0">
                <a:solidFill>
                  <a:schemeClr val="bg1"/>
                </a:solidFill>
              </a:rPr>
              <a:t> and dropped these values </a:t>
            </a:r>
            <a:endParaRPr lang="en-IN" sz="1400" dirty="0">
              <a:solidFill>
                <a:schemeClr val="bg1"/>
              </a:solidFill>
            </a:endParaRPr>
          </a:p>
        </p:txBody>
      </p:sp>
      <p:sp>
        <p:nvSpPr>
          <p:cNvPr id="29" name="Arrow: Pentagon 28">
            <a:extLst>
              <a:ext uri="{FF2B5EF4-FFF2-40B4-BE49-F238E27FC236}">
                <a16:creationId xmlns:a16="http://schemas.microsoft.com/office/drawing/2014/main" id="{ADD7DD4A-52BB-44E0-BAFF-6839FE0663B5}"/>
              </a:ext>
            </a:extLst>
          </p:cNvPr>
          <p:cNvSpPr/>
          <p:nvPr/>
        </p:nvSpPr>
        <p:spPr>
          <a:xfrm>
            <a:off x="2679031" y="2268113"/>
            <a:ext cx="9384631" cy="1010653"/>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solidFill>
              </a:rPr>
              <a:t>After converting all column values to lower case, we see that there are around </a:t>
            </a:r>
            <a:r>
              <a:rPr lang="en-US" sz="1400" b="1" dirty="0">
                <a:solidFill>
                  <a:schemeClr val="bg1"/>
                </a:solidFill>
              </a:rPr>
              <a:t>99283 (6.33%) rows that are duplicates. </a:t>
            </a:r>
            <a:r>
              <a:rPr lang="en-US" sz="1400" dirty="0">
                <a:solidFill>
                  <a:schemeClr val="bg1"/>
                </a:solidFill>
              </a:rPr>
              <a:t>We went De-Duplication ahead and dropped them</a:t>
            </a:r>
            <a:endParaRPr lang="en-IN" sz="1400" dirty="0">
              <a:solidFill>
                <a:schemeClr val="bg1"/>
              </a:solidFill>
            </a:endParaRP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38147" y="330197"/>
            <a:ext cx="3753853"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30197"/>
            <a:ext cx="3801979"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Title 1">
            <a:extLst>
              <a:ext uri="{FF2B5EF4-FFF2-40B4-BE49-F238E27FC236}">
                <a16:creationId xmlns:a16="http://schemas.microsoft.com/office/drawing/2014/main" id="{C89E99DC-4A77-4C6A-9AED-CE7A8784AAE9}"/>
              </a:ext>
            </a:extLst>
          </p:cNvPr>
          <p:cNvSpPr txBox="1">
            <a:spLocks/>
          </p:cNvSpPr>
          <p:nvPr/>
        </p:nvSpPr>
        <p:spPr>
          <a:xfrm>
            <a:off x="3932321" y="137496"/>
            <a:ext cx="4327358"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Data Preparation &amp; Cleanup</a:t>
            </a:r>
            <a:endParaRPr lang="en-US" sz="3000" dirty="0">
              <a:solidFill>
                <a:schemeClr val="accent3">
                  <a:lumMod val="75000"/>
                </a:schemeClr>
              </a:solidFill>
              <a:latin typeface="Candara Light" panose="020E0502030303020204" pitchFamily="34" charset="0"/>
            </a:endParaRPr>
          </a:p>
        </p:txBody>
      </p:sp>
      <p:sp>
        <p:nvSpPr>
          <p:cNvPr id="50" name="Rectangle: Rounded Corners 49">
            <a:extLst>
              <a:ext uri="{FF2B5EF4-FFF2-40B4-BE49-F238E27FC236}">
                <a16:creationId xmlns:a16="http://schemas.microsoft.com/office/drawing/2014/main" id="{BAEE6402-9E71-4EBB-9AEE-6D990B185D2B}"/>
              </a:ext>
            </a:extLst>
          </p:cNvPr>
          <p:cNvSpPr/>
          <p:nvPr/>
        </p:nvSpPr>
        <p:spPr>
          <a:xfrm>
            <a:off x="128335" y="508765"/>
            <a:ext cx="2550695" cy="134801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Outlier Treatment</a:t>
            </a:r>
            <a:endParaRPr lang="en-IN" b="1" dirty="0">
              <a:solidFill>
                <a:schemeClr val="bg1"/>
              </a:solidFill>
            </a:endParaRPr>
          </a:p>
        </p:txBody>
      </p:sp>
      <p:sp>
        <p:nvSpPr>
          <p:cNvPr id="51" name="Rectangle: Rounded Corners 50">
            <a:extLst>
              <a:ext uri="{FF2B5EF4-FFF2-40B4-BE49-F238E27FC236}">
                <a16:creationId xmlns:a16="http://schemas.microsoft.com/office/drawing/2014/main" id="{01D0298E-FB3E-4C7C-BE75-1C8E1B8AC0EE}"/>
              </a:ext>
            </a:extLst>
          </p:cNvPr>
          <p:cNvSpPr/>
          <p:nvPr/>
        </p:nvSpPr>
        <p:spPr>
          <a:xfrm>
            <a:off x="128335" y="2103797"/>
            <a:ext cx="2550695" cy="134801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Selecting One Year Data</a:t>
            </a:r>
            <a:endParaRPr lang="en-IN" b="1" dirty="0">
              <a:solidFill>
                <a:schemeClr val="bg1"/>
              </a:solidFill>
            </a:endParaRPr>
          </a:p>
        </p:txBody>
      </p:sp>
      <p:sp>
        <p:nvSpPr>
          <p:cNvPr id="79" name="Rectangle: Rounded Corners 78">
            <a:extLst>
              <a:ext uri="{FF2B5EF4-FFF2-40B4-BE49-F238E27FC236}">
                <a16:creationId xmlns:a16="http://schemas.microsoft.com/office/drawing/2014/main" id="{AA45284E-AFB9-4364-86BF-335161BC307C}"/>
              </a:ext>
            </a:extLst>
          </p:cNvPr>
          <p:cNvSpPr/>
          <p:nvPr/>
        </p:nvSpPr>
        <p:spPr>
          <a:xfrm>
            <a:off x="128335" y="3730047"/>
            <a:ext cx="2550695" cy="134801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Converting Categorical Attributes to Numerical Form</a:t>
            </a:r>
            <a:endParaRPr lang="en-IN" b="1" dirty="0">
              <a:solidFill>
                <a:schemeClr val="bg1"/>
              </a:solidFill>
            </a:endParaRPr>
          </a:p>
        </p:txBody>
      </p:sp>
      <p:sp>
        <p:nvSpPr>
          <p:cNvPr id="80" name="Rectangle: Rounded Corners 79">
            <a:extLst>
              <a:ext uri="{FF2B5EF4-FFF2-40B4-BE49-F238E27FC236}">
                <a16:creationId xmlns:a16="http://schemas.microsoft.com/office/drawing/2014/main" id="{83E8D0B0-109A-4A65-AAC7-362B0CC001B4}"/>
              </a:ext>
            </a:extLst>
          </p:cNvPr>
          <p:cNvSpPr/>
          <p:nvPr/>
        </p:nvSpPr>
        <p:spPr>
          <a:xfrm>
            <a:off x="128337" y="5356297"/>
            <a:ext cx="2550695" cy="134801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Additional Data Preparation for Model Building </a:t>
            </a:r>
            <a:endParaRPr lang="en-IN" b="1" dirty="0">
              <a:solidFill>
                <a:schemeClr val="bg1"/>
              </a:solidFill>
            </a:endParaRPr>
          </a:p>
        </p:txBody>
      </p:sp>
      <p:sp>
        <p:nvSpPr>
          <p:cNvPr id="81" name="Arrow: Pentagon 80">
            <a:extLst>
              <a:ext uri="{FF2B5EF4-FFF2-40B4-BE49-F238E27FC236}">
                <a16:creationId xmlns:a16="http://schemas.microsoft.com/office/drawing/2014/main" id="{2D6B1B61-6288-428F-8FFB-AB55895E272A}"/>
              </a:ext>
            </a:extLst>
          </p:cNvPr>
          <p:cNvSpPr/>
          <p:nvPr/>
        </p:nvSpPr>
        <p:spPr>
          <a:xfrm>
            <a:off x="2679029" y="2272475"/>
            <a:ext cx="9384631" cy="1010653"/>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solidFill>
                  <a:schemeClr val="bg1"/>
                </a:solidFill>
              </a:rPr>
              <a:t>Selecting 1 Year Data </a:t>
            </a:r>
            <a:r>
              <a:rPr lang="en-US" sz="1400" dirty="0">
                <a:solidFill>
                  <a:schemeClr val="bg1"/>
                </a:solidFill>
              </a:rPr>
              <a:t> from July, 2015 - June, 2016. In the process, 592 records were dropped.</a:t>
            </a:r>
            <a:endParaRPr lang="en-IN" sz="1400" b="1" dirty="0">
              <a:solidFill>
                <a:schemeClr val="bg1"/>
              </a:solidFill>
            </a:endParaRPr>
          </a:p>
        </p:txBody>
      </p:sp>
      <p:sp>
        <p:nvSpPr>
          <p:cNvPr id="82" name="Arrow: Pentagon 81">
            <a:extLst>
              <a:ext uri="{FF2B5EF4-FFF2-40B4-BE49-F238E27FC236}">
                <a16:creationId xmlns:a16="http://schemas.microsoft.com/office/drawing/2014/main" id="{D36E8A5B-DB8C-437B-A6F9-5B59DD7D4D41}"/>
              </a:ext>
            </a:extLst>
          </p:cNvPr>
          <p:cNvSpPr/>
          <p:nvPr/>
        </p:nvSpPr>
        <p:spPr>
          <a:xfrm>
            <a:off x="2679029" y="672156"/>
            <a:ext cx="9384631" cy="1010653"/>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bg1"/>
                </a:solidFill>
              </a:rPr>
              <a:t>Since we have already deleted some records on erroneous grounds, in order that we don't lose any further data, we chose not to delete outlier values.</a:t>
            </a:r>
          </a:p>
          <a:p>
            <a:pPr marL="171450" indent="-171450">
              <a:buFont typeface="Arial" panose="020B0604020202020204" pitchFamily="34" charset="0"/>
              <a:buChar char="•"/>
            </a:pPr>
            <a:r>
              <a:rPr lang="en-IN" sz="1200" dirty="0">
                <a:solidFill>
                  <a:schemeClr val="bg1"/>
                </a:solidFill>
              </a:rPr>
              <a:t>For the variables - 'SLA', '</a:t>
            </a:r>
            <a:r>
              <a:rPr lang="en-IN" sz="1200" dirty="0" err="1">
                <a:solidFill>
                  <a:schemeClr val="bg1"/>
                </a:solidFill>
              </a:rPr>
              <a:t>deliverybdays</a:t>
            </a:r>
            <a:r>
              <a:rPr lang="en-IN" sz="1200" dirty="0">
                <a:solidFill>
                  <a:schemeClr val="bg1"/>
                </a:solidFill>
              </a:rPr>
              <a:t>', '</a:t>
            </a:r>
            <a:r>
              <a:rPr lang="en-IN" sz="1200" dirty="0" err="1">
                <a:solidFill>
                  <a:schemeClr val="bg1"/>
                </a:solidFill>
              </a:rPr>
              <a:t>deliverybdays</a:t>
            </a:r>
            <a:r>
              <a:rPr lang="en-IN" sz="1200" dirty="0">
                <a:solidFill>
                  <a:schemeClr val="bg1"/>
                </a:solidFill>
              </a:rPr>
              <a:t>', '</a:t>
            </a:r>
            <a:r>
              <a:rPr lang="en-IN" sz="1200" dirty="0" err="1">
                <a:solidFill>
                  <a:schemeClr val="bg1"/>
                </a:solidFill>
              </a:rPr>
              <a:t>gmv</a:t>
            </a:r>
            <a:r>
              <a:rPr lang="en-IN" sz="1200" dirty="0">
                <a:solidFill>
                  <a:schemeClr val="bg1"/>
                </a:solidFill>
              </a:rPr>
              <a:t>', '</a:t>
            </a:r>
            <a:r>
              <a:rPr lang="en-IN" sz="1200" dirty="0" err="1">
                <a:solidFill>
                  <a:schemeClr val="bg1"/>
                </a:solidFill>
              </a:rPr>
              <a:t>product_mrp</a:t>
            </a:r>
            <a:r>
              <a:rPr lang="en-US" sz="1200" dirty="0">
                <a:solidFill>
                  <a:schemeClr val="bg1"/>
                </a:solidFill>
              </a:rPr>
              <a:t>’, ‘</a:t>
            </a:r>
            <a:r>
              <a:rPr lang="en-US" sz="1200" dirty="0" err="1">
                <a:solidFill>
                  <a:schemeClr val="bg1"/>
                </a:solidFill>
              </a:rPr>
              <a:t>list_price</a:t>
            </a:r>
            <a:r>
              <a:rPr lang="en-US" sz="1200" dirty="0">
                <a:solidFill>
                  <a:schemeClr val="bg1"/>
                </a:solidFill>
              </a:rPr>
              <a:t>’ where outliers are present, </a:t>
            </a:r>
            <a:r>
              <a:rPr lang="en-US" sz="1200" b="1" dirty="0">
                <a:solidFill>
                  <a:schemeClr val="bg1"/>
                </a:solidFill>
              </a:rPr>
              <a:t>we CAPPED the value above 99 percentile to the value corresponding to 99 percentile.</a:t>
            </a:r>
          </a:p>
          <a:p>
            <a:pPr marL="171450" indent="-171450">
              <a:buFont typeface="Arial" panose="020B0604020202020204" pitchFamily="34" charset="0"/>
              <a:buChar char="•"/>
            </a:pPr>
            <a:r>
              <a:rPr lang="en-IN" sz="1200" dirty="0">
                <a:solidFill>
                  <a:schemeClr val="bg1"/>
                </a:solidFill>
              </a:rPr>
              <a:t>Thus the outliers couldn’t affect the predictive model while at the same time there was enough data to build a generalized model.</a:t>
            </a:r>
          </a:p>
        </p:txBody>
      </p:sp>
      <p:sp>
        <p:nvSpPr>
          <p:cNvPr id="83" name="Arrow: Pentagon 82">
            <a:extLst>
              <a:ext uri="{FF2B5EF4-FFF2-40B4-BE49-F238E27FC236}">
                <a16:creationId xmlns:a16="http://schemas.microsoft.com/office/drawing/2014/main" id="{5B025580-CD01-4216-AD5A-EE73E0F95A7A}"/>
              </a:ext>
            </a:extLst>
          </p:cNvPr>
          <p:cNvSpPr/>
          <p:nvPr/>
        </p:nvSpPr>
        <p:spPr>
          <a:xfrm>
            <a:off x="2679030" y="3898726"/>
            <a:ext cx="9384631" cy="1010653"/>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solidFill>
                  <a:schemeClr val="bg1"/>
                </a:solidFill>
              </a:rPr>
              <a:t>Binary encoding </a:t>
            </a:r>
            <a:r>
              <a:rPr lang="en-US" sz="1400" dirty="0">
                <a:solidFill>
                  <a:schemeClr val="bg1"/>
                </a:solidFill>
              </a:rPr>
              <a:t>for categorical variable with 2 levels.</a:t>
            </a:r>
          </a:p>
          <a:p>
            <a:pPr marL="285750" indent="-285750">
              <a:buFont typeface="Arial" panose="020B0604020202020204" pitchFamily="34" charset="0"/>
              <a:buChar char="•"/>
            </a:pPr>
            <a:r>
              <a:rPr lang="en-US" sz="1400" dirty="0">
                <a:solidFill>
                  <a:schemeClr val="bg1"/>
                </a:solidFill>
              </a:rPr>
              <a:t>One Hot Encoding for categorical variable with multiple levels by creating </a:t>
            </a:r>
            <a:r>
              <a:rPr lang="en-US" sz="1400" b="1" dirty="0">
                <a:solidFill>
                  <a:schemeClr val="bg1"/>
                </a:solidFill>
              </a:rPr>
              <a:t>dummy variables.</a:t>
            </a:r>
            <a:endParaRPr lang="en-IN" sz="1400" b="1" dirty="0">
              <a:solidFill>
                <a:schemeClr val="bg1"/>
              </a:solidFill>
            </a:endParaRPr>
          </a:p>
        </p:txBody>
      </p:sp>
      <p:sp>
        <p:nvSpPr>
          <p:cNvPr id="84" name="Arrow: Pentagon 83">
            <a:extLst>
              <a:ext uri="{FF2B5EF4-FFF2-40B4-BE49-F238E27FC236}">
                <a16:creationId xmlns:a16="http://schemas.microsoft.com/office/drawing/2014/main" id="{FE07D4BC-E011-4FEA-826B-660FCBAB00DC}"/>
              </a:ext>
            </a:extLst>
          </p:cNvPr>
          <p:cNvSpPr/>
          <p:nvPr/>
        </p:nvSpPr>
        <p:spPr>
          <a:xfrm>
            <a:off x="2679029" y="5524975"/>
            <a:ext cx="9384631" cy="1010653"/>
          </a:xfrm>
          <a:prstGeom prst="homePlat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200" b="1" dirty="0">
                <a:solidFill>
                  <a:schemeClr val="bg1"/>
                </a:solidFill>
              </a:rPr>
              <a:t>M</a:t>
            </a:r>
            <a:r>
              <a:rPr lang="en-US" sz="1200" b="1" dirty="0" err="1">
                <a:solidFill>
                  <a:schemeClr val="bg1"/>
                </a:solidFill>
              </a:rPr>
              <a:t>erging</a:t>
            </a:r>
            <a:r>
              <a:rPr lang="en-US" sz="1200" b="1" dirty="0">
                <a:solidFill>
                  <a:schemeClr val="bg1"/>
                </a:solidFill>
              </a:rPr>
              <a:t> </a:t>
            </a:r>
            <a:r>
              <a:rPr lang="en-US" sz="1200" dirty="0">
                <a:solidFill>
                  <a:schemeClr val="bg1"/>
                </a:solidFill>
              </a:rPr>
              <a:t>Order dataset with all other secondary </a:t>
            </a:r>
            <a:r>
              <a:rPr lang="en-US" sz="1200" dirty="0" err="1">
                <a:solidFill>
                  <a:schemeClr val="bg1"/>
                </a:solidFill>
              </a:rPr>
              <a:t>dataframes</a:t>
            </a:r>
            <a:r>
              <a:rPr lang="en-US" sz="1200" dirty="0">
                <a:solidFill>
                  <a:schemeClr val="bg1"/>
                </a:solidFill>
              </a:rPr>
              <a:t>.</a:t>
            </a:r>
          </a:p>
          <a:p>
            <a:pPr marL="285750" indent="-285750">
              <a:buFont typeface="Arial" panose="020B0604020202020204" pitchFamily="34" charset="0"/>
              <a:buChar char="•"/>
            </a:pPr>
            <a:r>
              <a:rPr lang="en-US" sz="1200" dirty="0">
                <a:solidFill>
                  <a:schemeClr val="bg1"/>
                </a:solidFill>
              </a:rPr>
              <a:t>Extracting </a:t>
            </a:r>
            <a:r>
              <a:rPr lang="en-US" sz="1200" b="1" dirty="0">
                <a:solidFill>
                  <a:schemeClr val="bg1"/>
                </a:solidFill>
              </a:rPr>
              <a:t>3 separate </a:t>
            </a:r>
            <a:r>
              <a:rPr lang="en-US" sz="1200" b="1" dirty="0" err="1">
                <a:solidFill>
                  <a:schemeClr val="bg1"/>
                </a:solidFill>
              </a:rPr>
              <a:t>dataframes</a:t>
            </a:r>
            <a:r>
              <a:rPr lang="en-US" sz="1200" b="1" dirty="0">
                <a:solidFill>
                  <a:schemeClr val="bg1"/>
                </a:solidFill>
              </a:rPr>
              <a:t> for 3 product subcategories </a:t>
            </a:r>
            <a:r>
              <a:rPr lang="en-US" sz="1200" dirty="0">
                <a:solidFill>
                  <a:schemeClr val="bg1"/>
                </a:solidFill>
              </a:rPr>
              <a:t>– camera accessory, home audio and gaming accessory.</a:t>
            </a:r>
          </a:p>
          <a:p>
            <a:pPr marL="285750" indent="-285750">
              <a:buFont typeface="Arial" panose="020B0604020202020204" pitchFamily="34" charset="0"/>
              <a:buChar char="•"/>
            </a:pPr>
            <a:r>
              <a:rPr lang="en-US" sz="1200" b="1" dirty="0">
                <a:solidFill>
                  <a:schemeClr val="bg1"/>
                </a:solidFill>
              </a:rPr>
              <a:t>Roll Up Daily Order Data to Weekly Level </a:t>
            </a:r>
            <a:r>
              <a:rPr lang="en-US" sz="1200" dirty="0">
                <a:solidFill>
                  <a:schemeClr val="bg1"/>
                </a:solidFill>
              </a:rPr>
              <a:t>by aggregating the numeric variables based on Week#</a:t>
            </a:r>
          </a:p>
          <a:p>
            <a:pPr marL="285750" indent="-285750">
              <a:buFont typeface="Arial" panose="020B0604020202020204" pitchFamily="34" charset="0"/>
              <a:buChar char="•"/>
            </a:pPr>
            <a:r>
              <a:rPr lang="en-US" sz="1200" b="1" dirty="0">
                <a:solidFill>
                  <a:schemeClr val="bg1"/>
                </a:solidFill>
              </a:rPr>
              <a:t>Scaling and Dividing  </a:t>
            </a:r>
            <a:r>
              <a:rPr lang="en-US" sz="1200" dirty="0">
                <a:solidFill>
                  <a:schemeClr val="bg1"/>
                </a:solidFill>
              </a:rPr>
              <a:t>the master </a:t>
            </a:r>
            <a:r>
              <a:rPr lang="en-US" sz="1200" dirty="0" err="1">
                <a:solidFill>
                  <a:schemeClr val="bg1"/>
                </a:solidFill>
              </a:rPr>
              <a:t>dataframes</a:t>
            </a:r>
            <a:r>
              <a:rPr lang="en-US" sz="1200" dirty="0">
                <a:solidFill>
                  <a:schemeClr val="bg1"/>
                </a:solidFill>
              </a:rPr>
              <a:t> into train and test dataset for all 3 products subcategories.</a:t>
            </a:r>
            <a:endParaRPr lang="en-IN" sz="1200" b="1" dirty="0">
              <a:solidFill>
                <a:schemeClr val="bg1"/>
              </a:solidFill>
            </a:endParaRPr>
          </a:p>
        </p:txBody>
      </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53231" y="345581"/>
            <a:ext cx="2638769"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785155" y="137831"/>
            <a:ext cx="6694883"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Feature Engineering: Creation of new KPIs</a:t>
            </a:r>
            <a:endParaRPr lang="en-US" sz="3000" dirty="0">
              <a:solidFill>
                <a:schemeClr val="accent3">
                  <a:lumMod val="75000"/>
                </a:schemeClr>
              </a:solidFill>
              <a:latin typeface="Candara Light" panose="020E050203030302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345580"/>
            <a:ext cx="2711962" cy="1"/>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Rectangle 14">
            <a:extLst>
              <a:ext uri="{FF2B5EF4-FFF2-40B4-BE49-F238E27FC236}">
                <a16:creationId xmlns:a16="http://schemas.microsoft.com/office/drawing/2014/main" id="{47DA8018-5A58-42CD-BE7C-E15E5C2FEDE0}"/>
              </a:ext>
            </a:extLst>
          </p:cNvPr>
          <p:cNvSpPr/>
          <p:nvPr/>
        </p:nvSpPr>
        <p:spPr>
          <a:xfrm>
            <a:off x="79271" y="837116"/>
            <a:ext cx="2817946" cy="1756172"/>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Week#: </a:t>
            </a:r>
          </a:p>
          <a:p>
            <a:pPr algn="ctr"/>
            <a:r>
              <a:rPr lang="en-US" dirty="0"/>
              <a:t>Generating Week# column from the order date</a:t>
            </a:r>
            <a:endParaRPr lang="en-IN" dirty="0"/>
          </a:p>
        </p:txBody>
      </p:sp>
      <p:sp>
        <p:nvSpPr>
          <p:cNvPr id="151" name="Rectangle 150">
            <a:extLst>
              <a:ext uri="{FF2B5EF4-FFF2-40B4-BE49-F238E27FC236}">
                <a16:creationId xmlns:a16="http://schemas.microsoft.com/office/drawing/2014/main" id="{505CA05D-A4C6-44AE-912F-854344D4A071}"/>
              </a:ext>
            </a:extLst>
          </p:cNvPr>
          <p:cNvSpPr/>
          <p:nvPr/>
        </p:nvSpPr>
        <p:spPr>
          <a:xfrm>
            <a:off x="9075232" y="2766060"/>
            <a:ext cx="2817946" cy="1831109"/>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EMA#:</a:t>
            </a:r>
          </a:p>
          <a:p>
            <a:pPr algn="ctr"/>
            <a:r>
              <a:rPr lang="en-IN" dirty="0"/>
              <a:t>8-weeks Exponential Moving Average for all Advertising media channels</a:t>
            </a:r>
          </a:p>
        </p:txBody>
      </p:sp>
      <p:sp>
        <p:nvSpPr>
          <p:cNvPr id="152" name="Rectangle 151">
            <a:extLst>
              <a:ext uri="{FF2B5EF4-FFF2-40B4-BE49-F238E27FC236}">
                <a16:creationId xmlns:a16="http://schemas.microsoft.com/office/drawing/2014/main" id="{7D21E1D5-3CCB-4ACE-8158-A400EC412E18}"/>
              </a:ext>
            </a:extLst>
          </p:cNvPr>
          <p:cNvSpPr/>
          <p:nvPr/>
        </p:nvSpPr>
        <p:spPr>
          <a:xfrm>
            <a:off x="6094674" y="837116"/>
            <a:ext cx="2817946" cy="1756171"/>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Payday Week: </a:t>
            </a:r>
          </a:p>
          <a:p>
            <a:pPr algn="ctr"/>
            <a:r>
              <a:rPr lang="en-US" dirty="0"/>
              <a:t>If Payday falls within the week, then payday week = 1, else 0</a:t>
            </a:r>
            <a:endParaRPr lang="en-IN" dirty="0"/>
          </a:p>
        </p:txBody>
      </p:sp>
      <p:sp>
        <p:nvSpPr>
          <p:cNvPr id="153" name="Rectangle 152">
            <a:extLst>
              <a:ext uri="{FF2B5EF4-FFF2-40B4-BE49-F238E27FC236}">
                <a16:creationId xmlns:a16="http://schemas.microsoft.com/office/drawing/2014/main" id="{B2DE3BC6-004F-4C04-A28B-C939943727A8}"/>
              </a:ext>
            </a:extLst>
          </p:cNvPr>
          <p:cNvSpPr/>
          <p:nvPr/>
        </p:nvSpPr>
        <p:spPr>
          <a:xfrm>
            <a:off x="3096901" y="850609"/>
            <a:ext cx="2824079" cy="1756173"/>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List Price: </a:t>
            </a:r>
          </a:p>
          <a:p>
            <a:pPr algn="ctr"/>
            <a:r>
              <a:rPr lang="en-US" dirty="0"/>
              <a:t>List Price = GMV * Units</a:t>
            </a:r>
            <a:endParaRPr lang="en-IN" dirty="0"/>
          </a:p>
        </p:txBody>
      </p:sp>
      <p:sp>
        <p:nvSpPr>
          <p:cNvPr id="154" name="Rectangle 153">
            <a:extLst>
              <a:ext uri="{FF2B5EF4-FFF2-40B4-BE49-F238E27FC236}">
                <a16:creationId xmlns:a16="http://schemas.microsoft.com/office/drawing/2014/main" id="{66A88EA3-C341-49C4-9883-3204D7AC8C3F}"/>
              </a:ext>
            </a:extLst>
          </p:cNvPr>
          <p:cNvSpPr/>
          <p:nvPr/>
        </p:nvSpPr>
        <p:spPr>
          <a:xfrm>
            <a:off x="6111597" y="4828917"/>
            <a:ext cx="2817946" cy="1746657"/>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Adstock</a:t>
            </a:r>
            <a:r>
              <a:rPr lang="en-IN" b="1" dirty="0"/>
              <a:t> Values:</a:t>
            </a:r>
          </a:p>
          <a:p>
            <a:pPr algn="ctr"/>
            <a:r>
              <a:rPr lang="en-IN" dirty="0"/>
              <a:t>Calculating Ad Stock value for all Advertising media (assuming ad stock rate as 50%)</a:t>
            </a:r>
          </a:p>
        </p:txBody>
      </p:sp>
      <p:sp>
        <p:nvSpPr>
          <p:cNvPr id="155" name="Rectangle 154">
            <a:extLst>
              <a:ext uri="{FF2B5EF4-FFF2-40B4-BE49-F238E27FC236}">
                <a16:creationId xmlns:a16="http://schemas.microsoft.com/office/drawing/2014/main" id="{30EB1844-5756-4CDB-BDEE-C735C270FD7B}"/>
              </a:ext>
            </a:extLst>
          </p:cNvPr>
          <p:cNvSpPr/>
          <p:nvPr/>
        </p:nvSpPr>
        <p:spPr>
          <a:xfrm>
            <a:off x="9086314" y="837116"/>
            <a:ext cx="2807180" cy="1775509"/>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Holiday Week: </a:t>
            </a:r>
          </a:p>
          <a:p>
            <a:pPr algn="ctr"/>
            <a:r>
              <a:rPr lang="en-US" dirty="0"/>
              <a:t>If Holiday falls within the week, then payday week = 1, else 0</a:t>
            </a:r>
            <a:endParaRPr lang="en-IN" dirty="0"/>
          </a:p>
        </p:txBody>
      </p:sp>
      <p:sp>
        <p:nvSpPr>
          <p:cNvPr id="156" name="Rectangle 155">
            <a:extLst>
              <a:ext uri="{FF2B5EF4-FFF2-40B4-BE49-F238E27FC236}">
                <a16:creationId xmlns:a16="http://schemas.microsoft.com/office/drawing/2014/main" id="{0FB3D2FA-072F-4C0A-A2D4-EBDB2F2F5DED}"/>
              </a:ext>
            </a:extLst>
          </p:cNvPr>
          <p:cNvSpPr/>
          <p:nvPr/>
        </p:nvSpPr>
        <p:spPr>
          <a:xfrm>
            <a:off x="6111597" y="2804215"/>
            <a:ext cx="2817946" cy="1802452"/>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SMA#:</a:t>
            </a:r>
          </a:p>
          <a:p>
            <a:pPr algn="ctr"/>
            <a:r>
              <a:rPr lang="en-IN" dirty="0"/>
              <a:t>3 &amp; 5-weeks Simple Moving Average for all Advertising media channels, NPS and Stock Index</a:t>
            </a:r>
          </a:p>
        </p:txBody>
      </p:sp>
      <p:sp>
        <p:nvSpPr>
          <p:cNvPr id="157" name="Rectangle 156">
            <a:extLst>
              <a:ext uri="{FF2B5EF4-FFF2-40B4-BE49-F238E27FC236}">
                <a16:creationId xmlns:a16="http://schemas.microsoft.com/office/drawing/2014/main" id="{1C6DC464-6148-4874-A2E8-455C0DA54A6E}"/>
              </a:ext>
            </a:extLst>
          </p:cNvPr>
          <p:cNvSpPr/>
          <p:nvPr/>
        </p:nvSpPr>
        <p:spPr>
          <a:xfrm>
            <a:off x="3088019" y="2818331"/>
            <a:ext cx="2817946" cy="1799037"/>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Discount:</a:t>
            </a:r>
          </a:p>
          <a:p>
            <a:pPr algn="ctr"/>
            <a:r>
              <a:rPr lang="en-IN" dirty="0"/>
              <a:t>Discount = (</a:t>
            </a:r>
            <a:r>
              <a:rPr lang="en-IN" dirty="0" err="1"/>
              <a:t>product_mrp</a:t>
            </a:r>
            <a:r>
              <a:rPr lang="en-IN" dirty="0"/>
              <a:t>-list price) / </a:t>
            </a:r>
            <a:r>
              <a:rPr lang="en-IN" dirty="0" err="1"/>
              <a:t>product_mrp</a:t>
            </a:r>
            <a:endParaRPr lang="en-IN" dirty="0"/>
          </a:p>
        </p:txBody>
      </p:sp>
      <p:sp>
        <p:nvSpPr>
          <p:cNvPr id="158" name="Rectangle 157">
            <a:extLst>
              <a:ext uri="{FF2B5EF4-FFF2-40B4-BE49-F238E27FC236}">
                <a16:creationId xmlns:a16="http://schemas.microsoft.com/office/drawing/2014/main" id="{4A29588C-198F-4606-A483-4E11C7069285}"/>
              </a:ext>
            </a:extLst>
          </p:cNvPr>
          <p:cNvSpPr/>
          <p:nvPr/>
        </p:nvSpPr>
        <p:spPr>
          <a:xfrm>
            <a:off x="3064984" y="4828917"/>
            <a:ext cx="2827504" cy="1762522"/>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Lag Variables:</a:t>
            </a:r>
          </a:p>
          <a:p>
            <a:pPr algn="ctr"/>
            <a:r>
              <a:rPr lang="en-IN" dirty="0"/>
              <a:t>Lag Variables (lag by 1, 2 &amp; 3 days) for all KPIs were taken for Distributive Lag Models</a:t>
            </a:r>
          </a:p>
        </p:txBody>
      </p:sp>
      <p:sp>
        <p:nvSpPr>
          <p:cNvPr id="159" name="Rectangle 158">
            <a:extLst>
              <a:ext uri="{FF2B5EF4-FFF2-40B4-BE49-F238E27FC236}">
                <a16:creationId xmlns:a16="http://schemas.microsoft.com/office/drawing/2014/main" id="{6E39DE0E-9AEA-4D66-A8D0-4200285DF2B9}"/>
              </a:ext>
            </a:extLst>
          </p:cNvPr>
          <p:cNvSpPr/>
          <p:nvPr/>
        </p:nvSpPr>
        <p:spPr>
          <a:xfrm>
            <a:off x="69713" y="2840998"/>
            <a:ext cx="2827504" cy="1756171"/>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Product Type – </a:t>
            </a:r>
            <a:r>
              <a:rPr lang="en-IN" b="1" dirty="0" err="1"/>
              <a:t>Luxary</a:t>
            </a:r>
            <a:r>
              <a:rPr lang="en-IN" b="1" dirty="0"/>
              <a:t> / Mass-market:</a:t>
            </a:r>
          </a:p>
          <a:p>
            <a:pPr algn="ctr"/>
            <a:r>
              <a:rPr lang="en-IN" dirty="0"/>
              <a:t>If GVM value is greater than 80 percentile, then luxury, else mass-market</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76084" y="315149"/>
            <a:ext cx="3015916"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24701"/>
            <a:ext cx="3031958"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1AD71E5F-1948-4171-BFF8-D675FF7DFF1B}"/>
              </a:ext>
            </a:extLst>
          </p:cNvPr>
          <p:cNvSpPr txBox="1">
            <a:spLocks/>
          </p:cNvSpPr>
          <p:nvPr/>
        </p:nvSpPr>
        <p:spPr>
          <a:xfrm>
            <a:off x="2748558" y="107400"/>
            <a:ext cx="6694883"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Visualization: An Insight into the Data</a:t>
            </a:r>
            <a:endParaRPr lang="en-US" sz="3000" dirty="0">
              <a:solidFill>
                <a:schemeClr val="accent3">
                  <a:lumMod val="75000"/>
                </a:schemeClr>
              </a:solidFill>
              <a:latin typeface="Candara Light" panose="020E0502030303020204" pitchFamily="34" charset="0"/>
            </a:endParaRPr>
          </a:p>
        </p:txBody>
      </p:sp>
      <p:sp>
        <p:nvSpPr>
          <p:cNvPr id="29" name="Rectangle: Rounded Corners 28">
            <a:extLst>
              <a:ext uri="{FF2B5EF4-FFF2-40B4-BE49-F238E27FC236}">
                <a16:creationId xmlns:a16="http://schemas.microsoft.com/office/drawing/2014/main" id="{AFDC4352-A2E1-4256-BA10-90211636ED0B}"/>
              </a:ext>
            </a:extLst>
          </p:cNvPr>
          <p:cNvSpPr/>
          <p:nvPr/>
        </p:nvSpPr>
        <p:spPr>
          <a:xfrm>
            <a:off x="197864" y="623255"/>
            <a:ext cx="1561664" cy="3288985"/>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Discount % for Various Product Types</a:t>
            </a:r>
            <a:endParaRPr lang="en-IN" b="1" dirty="0">
              <a:solidFill>
                <a:schemeClr val="bg1"/>
              </a:solidFill>
            </a:endParaRPr>
          </a:p>
        </p:txBody>
      </p:sp>
      <p:sp>
        <p:nvSpPr>
          <p:cNvPr id="16" name="Arrow: Pentagon 15">
            <a:extLst>
              <a:ext uri="{FF2B5EF4-FFF2-40B4-BE49-F238E27FC236}">
                <a16:creationId xmlns:a16="http://schemas.microsoft.com/office/drawing/2014/main" id="{07341F0F-3055-42E5-B295-C5904D314355}"/>
              </a:ext>
            </a:extLst>
          </p:cNvPr>
          <p:cNvSpPr/>
          <p:nvPr/>
        </p:nvSpPr>
        <p:spPr>
          <a:xfrm>
            <a:off x="1759528" y="821451"/>
            <a:ext cx="7236121" cy="2847713"/>
          </a:xfrm>
          <a:prstGeom prst="homePlate">
            <a:avLst>
              <a:gd name="adj" fmla="val 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t>Median Revenue is maximum when Average discount% is between 10-20%. </a:t>
            </a:r>
            <a:r>
              <a:rPr lang="en-US" sz="1400" dirty="0"/>
              <a:t>But beyond that, average revenue slowly starts to decline. </a:t>
            </a:r>
          </a:p>
          <a:p>
            <a:pPr marL="285750" indent="-285750">
              <a:buFont typeface="Arial" panose="020B0604020202020204" pitchFamily="34" charset="0"/>
              <a:buChar char="•"/>
            </a:pPr>
            <a:r>
              <a:rPr lang="en-US" sz="1400" dirty="0"/>
              <a:t>The sales on the other hand shows a steady increase with increase in Discount percentage till it </a:t>
            </a:r>
            <a:r>
              <a:rPr lang="en-US" sz="1400" b="1" dirty="0"/>
              <a:t>peaks at 50-60%</a:t>
            </a:r>
            <a:r>
              <a:rPr lang="en-US" sz="1400" dirty="0"/>
              <a:t> after which it starts to fall again. </a:t>
            </a:r>
          </a:p>
          <a:p>
            <a:pPr marL="285750" indent="-285750">
              <a:buFont typeface="Arial" panose="020B0604020202020204" pitchFamily="34" charset="0"/>
              <a:buChar char="•"/>
            </a:pPr>
            <a:r>
              <a:rPr lang="en-US" sz="1400" dirty="0"/>
              <a:t>Maximum number of luxury products were offered a discount between </a:t>
            </a:r>
            <a:r>
              <a:rPr lang="en-US" sz="1400" b="1" dirty="0"/>
              <a:t>10-20%. </a:t>
            </a:r>
          </a:p>
          <a:p>
            <a:pPr marL="285750" indent="-285750">
              <a:buFont typeface="Arial" panose="020B0604020202020204" pitchFamily="34" charset="0"/>
              <a:buChar char="•"/>
            </a:pPr>
            <a:r>
              <a:rPr lang="en-US" sz="1400" dirty="0"/>
              <a:t>This shows that at higher discount, although the sales are good, the revenue collapses signifying a loss for the company. An average discount of </a:t>
            </a:r>
            <a:r>
              <a:rPr lang="en-US" sz="1400" b="1" dirty="0"/>
              <a:t>10-20% is the most profitable </a:t>
            </a:r>
            <a:r>
              <a:rPr lang="en-US" sz="1400" dirty="0"/>
              <a:t>for the company. </a:t>
            </a:r>
          </a:p>
          <a:p>
            <a:pPr marL="285750" indent="-285750">
              <a:buFont typeface="Arial" panose="020B0604020202020204" pitchFamily="34" charset="0"/>
              <a:buChar char="•"/>
            </a:pPr>
            <a:r>
              <a:rPr lang="en-US" sz="1400" dirty="0"/>
              <a:t>The median discount percentage offered for luxury items is less compared to that of Mass Market Products. This is a known trend among luxury products or luxury brands to offer limited or no discounts to </a:t>
            </a:r>
            <a:r>
              <a:rPr lang="en-US" sz="1400" b="1" dirty="0"/>
              <a:t>retain the exclusivity of their products</a:t>
            </a:r>
            <a:r>
              <a:rPr lang="en-US" sz="1400" dirty="0"/>
              <a:t>.</a:t>
            </a:r>
            <a:endParaRPr lang="en-IN" sz="1400" dirty="0"/>
          </a:p>
          <a:p>
            <a:pPr algn="ctr"/>
            <a:endParaRPr lang="en-IN" sz="1400" dirty="0"/>
          </a:p>
        </p:txBody>
      </p:sp>
      <p:pic>
        <p:nvPicPr>
          <p:cNvPr id="3" name="Picture 2">
            <a:extLst>
              <a:ext uri="{FF2B5EF4-FFF2-40B4-BE49-F238E27FC236}">
                <a16:creationId xmlns:a16="http://schemas.microsoft.com/office/drawing/2014/main" id="{7A96B481-7788-416E-8E66-C458C200B680}"/>
              </a:ext>
            </a:extLst>
          </p:cNvPr>
          <p:cNvPicPr>
            <a:picLocks noChangeAspect="1"/>
          </p:cNvPicPr>
          <p:nvPr/>
        </p:nvPicPr>
        <p:blipFill rotWithShape="1">
          <a:blip r:embed="rId3"/>
          <a:srcRect l="5809" t="4072" r="3760" b="4480"/>
          <a:stretch/>
        </p:blipFill>
        <p:spPr>
          <a:xfrm>
            <a:off x="5762485" y="4180344"/>
            <a:ext cx="4522071" cy="2677656"/>
          </a:xfrm>
          <a:prstGeom prst="rect">
            <a:avLst/>
          </a:prstGeom>
        </p:spPr>
      </p:pic>
      <p:pic>
        <p:nvPicPr>
          <p:cNvPr id="5" name="Picture 4">
            <a:extLst>
              <a:ext uri="{FF2B5EF4-FFF2-40B4-BE49-F238E27FC236}">
                <a16:creationId xmlns:a16="http://schemas.microsoft.com/office/drawing/2014/main" id="{53B37A05-26C4-4333-B837-0C408EB25306}"/>
              </a:ext>
            </a:extLst>
          </p:cNvPr>
          <p:cNvPicPr>
            <a:picLocks noChangeAspect="1"/>
          </p:cNvPicPr>
          <p:nvPr/>
        </p:nvPicPr>
        <p:blipFill rotWithShape="1">
          <a:blip r:embed="rId4"/>
          <a:srcRect l="7443" t="4587" r="9573" b="4254"/>
          <a:stretch/>
        </p:blipFill>
        <p:spPr>
          <a:xfrm>
            <a:off x="9176084" y="821451"/>
            <a:ext cx="2655049" cy="2645324"/>
          </a:xfrm>
          <a:prstGeom prst="rect">
            <a:avLst/>
          </a:prstGeom>
        </p:spPr>
      </p:pic>
      <p:sp>
        <p:nvSpPr>
          <p:cNvPr id="6" name="TextBox 5">
            <a:extLst>
              <a:ext uri="{FF2B5EF4-FFF2-40B4-BE49-F238E27FC236}">
                <a16:creationId xmlns:a16="http://schemas.microsoft.com/office/drawing/2014/main" id="{0FB33B73-B94D-4329-8372-CE2DE3459882}"/>
              </a:ext>
            </a:extLst>
          </p:cNvPr>
          <p:cNvSpPr txBox="1"/>
          <p:nvPr/>
        </p:nvSpPr>
        <p:spPr>
          <a:xfrm flipH="1">
            <a:off x="10284556" y="3498954"/>
            <a:ext cx="1907444" cy="2677656"/>
          </a:xfrm>
          <a:prstGeom prst="rect">
            <a:avLst/>
          </a:prstGeom>
          <a:noFill/>
        </p:spPr>
        <p:txBody>
          <a:bodyPr wrap="square" rtlCol="0">
            <a:spAutoFit/>
          </a:bodyPr>
          <a:lstStyle/>
          <a:p>
            <a:r>
              <a:rPr lang="en-IN" sz="1400" dirty="0">
                <a:solidFill>
                  <a:schemeClr val="accent3">
                    <a:lumMod val="75000"/>
                  </a:schemeClr>
                </a:solidFill>
              </a:rPr>
              <a:t>The median discount percentage offered for luxury items is less than that of Mass Market Products. This is a known trend among luxury products or luxury brands, to offer limited discounts, to retain the exclusive of their products.</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064995" y="397026"/>
            <a:ext cx="3127005" cy="0"/>
          </a:xfrm>
          <a:prstGeom prst="line">
            <a:avLst/>
          </a:prstGeom>
          <a:ln>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83414"/>
            <a:ext cx="3127005" cy="0"/>
          </a:xfrm>
          <a:prstGeom prst="line">
            <a:avLst/>
          </a:prstGeom>
          <a:ln>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FB8CA17-6278-499B-87AF-E7225DBC4515}"/>
              </a:ext>
            </a:extLst>
          </p:cNvPr>
          <p:cNvSpPr txBox="1">
            <a:spLocks/>
          </p:cNvSpPr>
          <p:nvPr/>
        </p:nvSpPr>
        <p:spPr>
          <a:xfrm>
            <a:off x="3127005" y="189277"/>
            <a:ext cx="5937990" cy="4154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chemeClr val="accent3">
                    <a:lumMod val="75000"/>
                  </a:schemeClr>
                </a:solidFill>
                <a:latin typeface="Candara Light" panose="020E0502030303020204" pitchFamily="34" charset="0"/>
              </a:rPr>
              <a:t>Visualization: An Insight into the Data</a:t>
            </a:r>
            <a:endParaRPr lang="en-US" sz="3000" dirty="0">
              <a:solidFill>
                <a:schemeClr val="accent3">
                  <a:lumMod val="75000"/>
                </a:schemeClr>
              </a:solidFill>
              <a:latin typeface="Candara Light" panose="020E0502030303020204" pitchFamily="34" charset="0"/>
            </a:endParaRPr>
          </a:p>
        </p:txBody>
      </p:sp>
      <p:sp>
        <p:nvSpPr>
          <p:cNvPr id="9" name="TextBox 8">
            <a:extLst>
              <a:ext uri="{FF2B5EF4-FFF2-40B4-BE49-F238E27FC236}">
                <a16:creationId xmlns:a16="http://schemas.microsoft.com/office/drawing/2014/main" id="{A934B91D-2F99-4162-8B2B-72106068C420}"/>
              </a:ext>
            </a:extLst>
          </p:cNvPr>
          <p:cNvSpPr txBox="1"/>
          <p:nvPr/>
        </p:nvSpPr>
        <p:spPr>
          <a:xfrm>
            <a:off x="7245417" y="1466879"/>
            <a:ext cx="3788343" cy="2031325"/>
          </a:xfrm>
          <a:prstGeom prst="rect">
            <a:avLst/>
          </a:prstGeom>
          <a:noFill/>
        </p:spPr>
        <p:txBody>
          <a:bodyPr wrap="square" rtlCol="0">
            <a:spAutoFit/>
          </a:bodyPr>
          <a:lstStyle/>
          <a:p>
            <a:r>
              <a:rPr lang="en-IN" dirty="0">
                <a:solidFill>
                  <a:schemeClr val="accent3">
                    <a:lumMod val="75000"/>
                  </a:schemeClr>
                </a:solidFill>
              </a:rPr>
              <a:t>All products having MRP greater than 80 percentile are considered as luxury products.</a:t>
            </a:r>
          </a:p>
          <a:p>
            <a:r>
              <a:rPr lang="en-IN" dirty="0">
                <a:solidFill>
                  <a:schemeClr val="accent3">
                    <a:lumMod val="75000"/>
                  </a:schemeClr>
                </a:solidFill>
              </a:rPr>
              <a:t>Most of the luxury products belong to the product vertical </a:t>
            </a:r>
            <a:r>
              <a:rPr lang="en-IN" b="1" dirty="0">
                <a:solidFill>
                  <a:schemeClr val="accent3">
                    <a:lumMod val="75000"/>
                  </a:schemeClr>
                </a:solidFill>
              </a:rPr>
              <a:t>Camera</a:t>
            </a:r>
            <a:r>
              <a:rPr lang="en-IN" dirty="0">
                <a:solidFill>
                  <a:schemeClr val="accent3">
                    <a:lumMod val="75000"/>
                  </a:schemeClr>
                </a:solidFill>
              </a:rPr>
              <a:t>.</a:t>
            </a:r>
          </a:p>
          <a:p>
            <a:r>
              <a:rPr lang="en-IN" dirty="0">
                <a:solidFill>
                  <a:schemeClr val="accent3">
                    <a:lumMod val="75000"/>
                  </a:schemeClr>
                </a:solidFill>
              </a:rPr>
              <a:t>Overall , luxury products generate more revenue. </a:t>
            </a:r>
          </a:p>
        </p:txBody>
      </p:sp>
      <p:pic>
        <p:nvPicPr>
          <p:cNvPr id="5" name="Picture 4">
            <a:extLst>
              <a:ext uri="{FF2B5EF4-FFF2-40B4-BE49-F238E27FC236}">
                <a16:creationId xmlns:a16="http://schemas.microsoft.com/office/drawing/2014/main" id="{D75B8C77-2395-B3C7-A936-FD17F9E1021C}"/>
              </a:ext>
            </a:extLst>
          </p:cNvPr>
          <p:cNvPicPr>
            <a:picLocks noChangeAspect="1"/>
          </p:cNvPicPr>
          <p:nvPr/>
        </p:nvPicPr>
        <p:blipFill>
          <a:blip r:embed="rId3"/>
          <a:stretch>
            <a:fillRect/>
          </a:stretch>
        </p:blipFill>
        <p:spPr>
          <a:xfrm>
            <a:off x="866250" y="3711564"/>
            <a:ext cx="3989344" cy="2616357"/>
          </a:xfrm>
          <a:prstGeom prst="rect">
            <a:avLst/>
          </a:prstGeom>
        </p:spPr>
      </p:pic>
      <p:pic>
        <p:nvPicPr>
          <p:cNvPr id="11" name="Picture 10">
            <a:extLst>
              <a:ext uri="{FF2B5EF4-FFF2-40B4-BE49-F238E27FC236}">
                <a16:creationId xmlns:a16="http://schemas.microsoft.com/office/drawing/2014/main" id="{BC0E3024-4F07-D32B-5C17-611122EE6E4C}"/>
              </a:ext>
            </a:extLst>
          </p:cNvPr>
          <p:cNvPicPr>
            <a:picLocks noChangeAspect="1"/>
          </p:cNvPicPr>
          <p:nvPr/>
        </p:nvPicPr>
        <p:blipFill>
          <a:blip r:embed="rId4"/>
          <a:stretch>
            <a:fillRect/>
          </a:stretch>
        </p:blipFill>
        <p:spPr>
          <a:xfrm>
            <a:off x="936484" y="1103520"/>
            <a:ext cx="3848876" cy="2539464"/>
          </a:xfrm>
          <a:prstGeom prst="rect">
            <a:avLst/>
          </a:prstGeom>
        </p:spPr>
      </p:pic>
    </p:spTree>
    <p:extLst>
      <p:ext uri="{BB962C8B-B14F-4D97-AF65-F5344CB8AC3E}">
        <p14:creationId xmlns:p14="http://schemas.microsoft.com/office/powerpoint/2010/main" val="79355492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TM04033925[[fn=Droplet]]</Template>
  <TotalTime>27116</TotalTime>
  <Words>2526</Words>
  <Application>Microsoft Office PowerPoint</Application>
  <PresentationFormat>Widescreen</PresentationFormat>
  <Paragraphs>294</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Candara Light</vt:lpstr>
      <vt:lpstr>Century Gothic</vt:lpstr>
      <vt:lpstr>Segoe UI Light</vt:lpstr>
      <vt:lpstr>Wingdings</vt:lpstr>
      <vt:lpstr>Office Theme</vt:lpstr>
      <vt:lpstr>Capstone Project: Market Mix Modeling Final Submission Report</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Project analysis slide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Market Mix Modeling Final Submission Report</dc:title>
  <dc:creator>SALEHA RAZVI</dc:creator>
  <cp:lastModifiedBy>shashank prabhu</cp:lastModifiedBy>
  <cp:revision>62</cp:revision>
  <dcterms:created xsi:type="dcterms:W3CDTF">2023-08-12T14:10:29Z</dcterms:created>
  <dcterms:modified xsi:type="dcterms:W3CDTF">2023-10-11T18:00:09Z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