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59fe63ebd_0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f59fe63ebd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20" name="Shape 20"/>
        <p:cNvGrpSpPr/>
        <p:nvPr/>
      </p:nvGrpSpPr>
      <p:grpSpPr>
        <a:xfrm>
          <a:off x="0" y="0"/>
          <a:ext cx="0" cy="0"/>
          <a:chOff x="0" y="0"/>
          <a:chExt cx="0" cy="0"/>
        </a:xfrm>
      </p:grpSpPr>
      <p:sp>
        <p:nvSpPr>
          <p:cNvPr id="21" name="Google Shape;21;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 name="Google Shape;23;p2"/>
          <p:cNvSpPr txBox="1"/>
          <p:nvPr>
            <p:ph idx="12" type="sldNum"/>
          </p:nvPr>
        </p:nvSpPr>
        <p:spPr>
          <a:xfrm>
            <a:off x="8778240" y="6377940"/>
            <a:ext cx="2804100" cy="342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chemeClr val="lt1"/>
        </a:solidFill>
      </p:bgPr>
    </p:bg>
    <p:spTree>
      <p:nvGrpSpPr>
        <p:cNvPr id="24" name="Shape 24"/>
        <p:cNvGrpSpPr/>
        <p:nvPr/>
      </p:nvGrpSpPr>
      <p:grpSpPr>
        <a:xfrm>
          <a:off x="0" y="0"/>
          <a:ext cx="0" cy="0"/>
          <a:chOff x="0" y="0"/>
          <a:chExt cx="0" cy="0"/>
        </a:xfrm>
      </p:grpSpPr>
      <p:sp>
        <p:nvSpPr>
          <p:cNvPr id="25" name="Google Shape;25;p3"/>
          <p:cNvSpPr/>
          <p:nvPr/>
        </p:nvSpPr>
        <p:spPr>
          <a:xfrm>
            <a:off x="9371457" y="380"/>
            <a:ext cx="1219200" cy="6858000"/>
          </a:xfrm>
          <a:custGeom>
            <a:rect b="b" l="l" r="r" t="t"/>
            <a:pathLst>
              <a:path extrusionOk="0" h="6858000" w="1219200">
                <a:moveTo>
                  <a:pt x="0" y="0"/>
                </a:moveTo>
                <a:lnTo>
                  <a:pt x="1219200" y="6857999"/>
                </a:lnTo>
              </a:path>
            </a:pathLst>
          </a:custGeom>
          <a:noFill/>
          <a:ln cap="flat" cmpd="sng" w="9900">
            <a:solidFill>
              <a:srgbClr val="B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 name="Google Shape;26;p3"/>
          <p:cNvSpPr/>
          <p:nvPr/>
        </p:nvSpPr>
        <p:spPr>
          <a:xfrm>
            <a:off x="7425309" y="3681602"/>
            <a:ext cx="4763770" cy="3176904"/>
          </a:xfrm>
          <a:custGeom>
            <a:rect b="b" l="l" r="r" t="t"/>
            <a:pathLst>
              <a:path extrusionOk="0" h="3176904" w="4763770">
                <a:moveTo>
                  <a:pt x="4763516" y="0"/>
                </a:moveTo>
                <a:lnTo>
                  <a:pt x="0" y="3176586"/>
                </a:lnTo>
              </a:path>
            </a:pathLst>
          </a:custGeom>
          <a:noFill/>
          <a:ln cap="flat" cmpd="sng" w="9900">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 name="Google Shape;27;p3"/>
          <p:cNvSpPr/>
          <p:nvPr/>
        </p:nvSpPr>
        <p:spPr>
          <a:xfrm>
            <a:off x="9181338" y="0"/>
            <a:ext cx="3007995" cy="6858000"/>
          </a:xfrm>
          <a:custGeom>
            <a:rect b="b" l="l" r="r" t="t"/>
            <a:pathLst>
              <a:path extrusionOk="0" h="6858000" w="3007995">
                <a:moveTo>
                  <a:pt x="3007613" y="0"/>
                </a:moveTo>
                <a:lnTo>
                  <a:pt x="2043218" y="0"/>
                </a:lnTo>
                <a:lnTo>
                  <a:pt x="0" y="6857996"/>
                </a:lnTo>
                <a:lnTo>
                  <a:pt x="3007613" y="6857996"/>
                </a:lnTo>
                <a:lnTo>
                  <a:pt x="3007613" y="0"/>
                </a:lnTo>
                <a:close/>
              </a:path>
            </a:pathLst>
          </a:custGeom>
          <a:solidFill>
            <a:srgbClr val="90C225">
              <a:alpha val="2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 name="Google Shape;28;p3"/>
          <p:cNvSpPr/>
          <p:nvPr/>
        </p:nvSpPr>
        <p:spPr>
          <a:xfrm>
            <a:off x="9604962" y="0"/>
            <a:ext cx="2587625" cy="6858000"/>
          </a:xfrm>
          <a:custGeom>
            <a:rect b="b" l="l" r="r" t="t"/>
            <a:pathLst>
              <a:path extrusionOk="0" h="6858000" w="2587625">
                <a:moveTo>
                  <a:pt x="2587037" y="0"/>
                </a:moveTo>
                <a:lnTo>
                  <a:pt x="0" y="0"/>
                </a:lnTo>
                <a:lnTo>
                  <a:pt x="1207944" y="6857996"/>
                </a:lnTo>
                <a:lnTo>
                  <a:pt x="2587037" y="6857996"/>
                </a:lnTo>
                <a:lnTo>
                  <a:pt x="2587037" y="0"/>
                </a:lnTo>
                <a:close/>
              </a:path>
            </a:pathLst>
          </a:custGeom>
          <a:solidFill>
            <a:srgbClr val="90C225">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 name="Google Shape;29;p3"/>
          <p:cNvSpPr/>
          <p:nvPr/>
        </p:nvSpPr>
        <p:spPr>
          <a:xfrm>
            <a:off x="8932164" y="3048000"/>
            <a:ext cx="3260090" cy="3810000"/>
          </a:xfrm>
          <a:custGeom>
            <a:rect b="b" l="l" r="r" t="t"/>
            <a:pathLst>
              <a:path extrusionOk="0" h="3810000" w="3260090">
                <a:moveTo>
                  <a:pt x="3259835" y="0"/>
                </a:moveTo>
                <a:lnTo>
                  <a:pt x="0" y="3809999"/>
                </a:lnTo>
                <a:lnTo>
                  <a:pt x="3259835" y="3809999"/>
                </a:lnTo>
                <a:lnTo>
                  <a:pt x="3259835" y="0"/>
                </a:lnTo>
                <a:close/>
              </a:path>
            </a:pathLst>
          </a:custGeom>
          <a:solidFill>
            <a:srgbClr val="539F20">
              <a:alpha val="7176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 name="Google Shape;30;p3"/>
          <p:cNvSpPr/>
          <p:nvPr/>
        </p:nvSpPr>
        <p:spPr>
          <a:xfrm>
            <a:off x="9337516" y="0"/>
            <a:ext cx="2851784" cy="6858000"/>
          </a:xfrm>
          <a:custGeom>
            <a:rect b="b" l="l" r="r" t="t"/>
            <a:pathLst>
              <a:path extrusionOk="0" h="6858000" w="2851784">
                <a:moveTo>
                  <a:pt x="2851435" y="0"/>
                </a:moveTo>
                <a:lnTo>
                  <a:pt x="0" y="0"/>
                </a:lnTo>
                <a:lnTo>
                  <a:pt x="2467894" y="6857996"/>
                </a:lnTo>
                <a:lnTo>
                  <a:pt x="2851435" y="6857996"/>
                </a:lnTo>
                <a:lnTo>
                  <a:pt x="2851435" y="0"/>
                </a:lnTo>
                <a:close/>
              </a:path>
            </a:pathLst>
          </a:custGeom>
          <a:solidFill>
            <a:srgbClr val="3E7818">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 name="Google Shape;31;p3"/>
          <p:cNvSpPr/>
          <p:nvPr/>
        </p:nvSpPr>
        <p:spPr>
          <a:xfrm>
            <a:off x="10898886" y="0"/>
            <a:ext cx="1290320" cy="6858000"/>
          </a:xfrm>
          <a:custGeom>
            <a:rect b="b" l="l" r="r" t="t"/>
            <a:pathLst>
              <a:path extrusionOk="0" h="6858000" w="1290320">
                <a:moveTo>
                  <a:pt x="1290065" y="0"/>
                </a:moveTo>
                <a:lnTo>
                  <a:pt x="1018437" y="0"/>
                </a:lnTo>
                <a:lnTo>
                  <a:pt x="0" y="6857996"/>
                </a:lnTo>
                <a:lnTo>
                  <a:pt x="1290065" y="6857996"/>
                </a:lnTo>
                <a:lnTo>
                  <a:pt x="1290065" y="0"/>
                </a:lnTo>
                <a:close/>
              </a:path>
            </a:pathLst>
          </a:custGeom>
          <a:solidFill>
            <a:srgbClr val="C0E374">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 name="Google Shape;32;p3"/>
          <p:cNvSpPr/>
          <p:nvPr/>
        </p:nvSpPr>
        <p:spPr>
          <a:xfrm>
            <a:off x="10940626" y="0"/>
            <a:ext cx="1248409" cy="6858000"/>
          </a:xfrm>
          <a:custGeom>
            <a:rect b="b" l="l" r="r" t="t"/>
            <a:pathLst>
              <a:path extrusionOk="0" h="6858000" w="1248409">
                <a:moveTo>
                  <a:pt x="1248325" y="0"/>
                </a:moveTo>
                <a:lnTo>
                  <a:pt x="0" y="0"/>
                </a:lnTo>
                <a:lnTo>
                  <a:pt x="1107863" y="6857996"/>
                </a:lnTo>
                <a:lnTo>
                  <a:pt x="1248325" y="6857996"/>
                </a:lnTo>
                <a:lnTo>
                  <a:pt x="1248325" y="0"/>
                </a:lnTo>
                <a:close/>
              </a:path>
            </a:pathLst>
          </a:custGeom>
          <a:solidFill>
            <a:srgbClr val="90C225">
              <a:alpha val="6470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 name="Google Shape;33;p3"/>
          <p:cNvSpPr/>
          <p:nvPr/>
        </p:nvSpPr>
        <p:spPr>
          <a:xfrm>
            <a:off x="10371582" y="3589781"/>
            <a:ext cx="1817370" cy="3268345"/>
          </a:xfrm>
          <a:custGeom>
            <a:rect b="b" l="l" r="r" t="t"/>
            <a:pathLst>
              <a:path extrusionOk="0" h="3268345" w="1817370">
                <a:moveTo>
                  <a:pt x="1817370" y="0"/>
                </a:moveTo>
                <a:lnTo>
                  <a:pt x="0" y="3268217"/>
                </a:lnTo>
                <a:lnTo>
                  <a:pt x="1817370" y="3268217"/>
                </a:lnTo>
                <a:lnTo>
                  <a:pt x="1817370" y="0"/>
                </a:lnTo>
                <a:close/>
              </a:path>
            </a:pathLst>
          </a:custGeom>
          <a:solidFill>
            <a:srgbClr val="90C225">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 name="Google Shape;34;p3"/>
          <p:cNvSpPr/>
          <p:nvPr/>
        </p:nvSpPr>
        <p:spPr>
          <a:xfrm>
            <a:off x="0" y="4013453"/>
            <a:ext cx="448945" cy="2844800"/>
          </a:xfrm>
          <a:custGeom>
            <a:rect b="b" l="l" r="r" t="t"/>
            <a:pathLst>
              <a:path extrusionOk="0" h="2844800" w="448945">
                <a:moveTo>
                  <a:pt x="0" y="0"/>
                </a:moveTo>
                <a:lnTo>
                  <a:pt x="0" y="2844546"/>
                </a:lnTo>
                <a:lnTo>
                  <a:pt x="448818" y="2844546"/>
                </a:lnTo>
                <a:lnTo>
                  <a:pt x="0" y="0"/>
                </a:lnTo>
                <a:close/>
              </a:path>
            </a:pathLst>
          </a:custGeom>
          <a:solidFill>
            <a:srgbClr val="90C225">
              <a:alpha val="847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 name="Google Shape;35;p3"/>
          <p:cNvSpPr txBox="1"/>
          <p:nvPr>
            <p:ph type="title"/>
          </p:nvPr>
        </p:nvSpPr>
        <p:spPr>
          <a:xfrm>
            <a:off x="368045" y="313689"/>
            <a:ext cx="11455800" cy="696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4400">
                <a:solidFill>
                  <a:srgbClr val="EB7766"/>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 name="Google Shape;36;p3"/>
          <p:cNvSpPr txBox="1"/>
          <p:nvPr>
            <p:ph idx="1" type="body"/>
          </p:nvPr>
        </p:nvSpPr>
        <p:spPr>
          <a:xfrm>
            <a:off x="632459" y="1949196"/>
            <a:ext cx="10927200" cy="34221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b="0" i="0">
                <a:solidFill>
                  <a:schemeClr val="dk1"/>
                </a:solidFill>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7" name="Google Shape;37;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3"/>
          <p:cNvSpPr txBox="1"/>
          <p:nvPr>
            <p:ph idx="12" type="sldNum"/>
          </p:nvPr>
        </p:nvSpPr>
        <p:spPr>
          <a:xfrm>
            <a:off x="8778240" y="6377940"/>
            <a:ext cx="2804100" cy="342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40" name="Shape 40"/>
        <p:cNvGrpSpPr/>
        <p:nvPr/>
      </p:nvGrpSpPr>
      <p:grpSpPr>
        <a:xfrm>
          <a:off x="0" y="0"/>
          <a:ext cx="0" cy="0"/>
          <a:chOff x="0" y="0"/>
          <a:chExt cx="0" cy="0"/>
        </a:xfrm>
      </p:grpSpPr>
      <p:sp>
        <p:nvSpPr>
          <p:cNvPr id="41" name="Google Shape;41;p4"/>
          <p:cNvSpPr/>
          <p:nvPr/>
        </p:nvSpPr>
        <p:spPr>
          <a:xfrm>
            <a:off x="9371457" y="380"/>
            <a:ext cx="1219200" cy="6858000"/>
          </a:xfrm>
          <a:custGeom>
            <a:rect b="b" l="l" r="r" t="t"/>
            <a:pathLst>
              <a:path extrusionOk="0" h="6858000" w="1219200">
                <a:moveTo>
                  <a:pt x="0" y="0"/>
                </a:moveTo>
                <a:lnTo>
                  <a:pt x="1219200" y="6857999"/>
                </a:lnTo>
              </a:path>
            </a:pathLst>
          </a:custGeom>
          <a:noFill/>
          <a:ln cap="flat" cmpd="sng" w="9900">
            <a:solidFill>
              <a:srgbClr val="B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 name="Google Shape;42;p4"/>
          <p:cNvSpPr/>
          <p:nvPr/>
        </p:nvSpPr>
        <p:spPr>
          <a:xfrm>
            <a:off x="7425309" y="3681602"/>
            <a:ext cx="4763770" cy="3176904"/>
          </a:xfrm>
          <a:custGeom>
            <a:rect b="b" l="l" r="r" t="t"/>
            <a:pathLst>
              <a:path extrusionOk="0" h="3176904" w="4763770">
                <a:moveTo>
                  <a:pt x="4763516" y="0"/>
                </a:moveTo>
                <a:lnTo>
                  <a:pt x="0" y="3176586"/>
                </a:lnTo>
              </a:path>
            </a:pathLst>
          </a:custGeom>
          <a:noFill/>
          <a:ln cap="flat" cmpd="sng" w="9900">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 name="Google Shape;43;p4"/>
          <p:cNvSpPr/>
          <p:nvPr/>
        </p:nvSpPr>
        <p:spPr>
          <a:xfrm>
            <a:off x="9181338" y="0"/>
            <a:ext cx="3007995" cy="6858000"/>
          </a:xfrm>
          <a:custGeom>
            <a:rect b="b" l="l" r="r" t="t"/>
            <a:pathLst>
              <a:path extrusionOk="0" h="6858000" w="3007995">
                <a:moveTo>
                  <a:pt x="3007613" y="0"/>
                </a:moveTo>
                <a:lnTo>
                  <a:pt x="2043218" y="0"/>
                </a:lnTo>
                <a:lnTo>
                  <a:pt x="0" y="6857996"/>
                </a:lnTo>
                <a:lnTo>
                  <a:pt x="3007613" y="6857996"/>
                </a:lnTo>
                <a:lnTo>
                  <a:pt x="3007613" y="0"/>
                </a:lnTo>
                <a:close/>
              </a:path>
            </a:pathLst>
          </a:custGeom>
          <a:solidFill>
            <a:srgbClr val="90C225">
              <a:alpha val="2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 name="Google Shape;44;p4"/>
          <p:cNvSpPr/>
          <p:nvPr/>
        </p:nvSpPr>
        <p:spPr>
          <a:xfrm>
            <a:off x="9604962" y="0"/>
            <a:ext cx="2587625" cy="6858000"/>
          </a:xfrm>
          <a:custGeom>
            <a:rect b="b" l="l" r="r" t="t"/>
            <a:pathLst>
              <a:path extrusionOk="0" h="6858000" w="2587625">
                <a:moveTo>
                  <a:pt x="2587037" y="0"/>
                </a:moveTo>
                <a:lnTo>
                  <a:pt x="0" y="0"/>
                </a:lnTo>
                <a:lnTo>
                  <a:pt x="1207944" y="6857996"/>
                </a:lnTo>
                <a:lnTo>
                  <a:pt x="2587037" y="6857996"/>
                </a:lnTo>
                <a:lnTo>
                  <a:pt x="2587037" y="0"/>
                </a:lnTo>
                <a:close/>
              </a:path>
            </a:pathLst>
          </a:custGeom>
          <a:solidFill>
            <a:srgbClr val="90C225">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 name="Google Shape;45;p4"/>
          <p:cNvSpPr/>
          <p:nvPr/>
        </p:nvSpPr>
        <p:spPr>
          <a:xfrm>
            <a:off x="8932164" y="3048000"/>
            <a:ext cx="3260090" cy="3810000"/>
          </a:xfrm>
          <a:custGeom>
            <a:rect b="b" l="l" r="r" t="t"/>
            <a:pathLst>
              <a:path extrusionOk="0" h="3810000" w="3260090">
                <a:moveTo>
                  <a:pt x="3259835" y="0"/>
                </a:moveTo>
                <a:lnTo>
                  <a:pt x="0" y="3809999"/>
                </a:lnTo>
                <a:lnTo>
                  <a:pt x="3259835" y="3809999"/>
                </a:lnTo>
                <a:lnTo>
                  <a:pt x="3259835" y="0"/>
                </a:lnTo>
                <a:close/>
              </a:path>
            </a:pathLst>
          </a:custGeom>
          <a:solidFill>
            <a:srgbClr val="539F20">
              <a:alpha val="7176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 name="Google Shape;46;p4"/>
          <p:cNvSpPr/>
          <p:nvPr/>
        </p:nvSpPr>
        <p:spPr>
          <a:xfrm>
            <a:off x="9337516" y="0"/>
            <a:ext cx="2851784" cy="6858000"/>
          </a:xfrm>
          <a:custGeom>
            <a:rect b="b" l="l" r="r" t="t"/>
            <a:pathLst>
              <a:path extrusionOk="0" h="6858000" w="2851784">
                <a:moveTo>
                  <a:pt x="2851435" y="0"/>
                </a:moveTo>
                <a:lnTo>
                  <a:pt x="0" y="0"/>
                </a:lnTo>
                <a:lnTo>
                  <a:pt x="2467894" y="6857996"/>
                </a:lnTo>
                <a:lnTo>
                  <a:pt x="2851435" y="6857996"/>
                </a:lnTo>
                <a:lnTo>
                  <a:pt x="2851435" y="0"/>
                </a:lnTo>
                <a:close/>
              </a:path>
            </a:pathLst>
          </a:custGeom>
          <a:solidFill>
            <a:srgbClr val="3E7818">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 name="Google Shape;47;p4"/>
          <p:cNvSpPr/>
          <p:nvPr/>
        </p:nvSpPr>
        <p:spPr>
          <a:xfrm>
            <a:off x="10898886" y="0"/>
            <a:ext cx="1290320" cy="6858000"/>
          </a:xfrm>
          <a:custGeom>
            <a:rect b="b" l="l" r="r" t="t"/>
            <a:pathLst>
              <a:path extrusionOk="0" h="6858000" w="1290320">
                <a:moveTo>
                  <a:pt x="1290065" y="0"/>
                </a:moveTo>
                <a:lnTo>
                  <a:pt x="1018437" y="0"/>
                </a:lnTo>
                <a:lnTo>
                  <a:pt x="0" y="6857996"/>
                </a:lnTo>
                <a:lnTo>
                  <a:pt x="1290065" y="6857996"/>
                </a:lnTo>
                <a:lnTo>
                  <a:pt x="1290065" y="0"/>
                </a:lnTo>
                <a:close/>
              </a:path>
            </a:pathLst>
          </a:custGeom>
          <a:solidFill>
            <a:srgbClr val="C0E374">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 name="Google Shape;48;p4"/>
          <p:cNvSpPr/>
          <p:nvPr/>
        </p:nvSpPr>
        <p:spPr>
          <a:xfrm>
            <a:off x="10940626" y="0"/>
            <a:ext cx="1248409" cy="6858000"/>
          </a:xfrm>
          <a:custGeom>
            <a:rect b="b" l="l" r="r" t="t"/>
            <a:pathLst>
              <a:path extrusionOk="0" h="6858000" w="1248409">
                <a:moveTo>
                  <a:pt x="1248325" y="0"/>
                </a:moveTo>
                <a:lnTo>
                  <a:pt x="0" y="0"/>
                </a:lnTo>
                <a:lnTo>
                  <a:pt x="1107863" y="6857996"/>
                </a:lnTo>
                <a:lnTo>
                  <a:pt x="1248325" y="6857996"/>
                </a:lnTo>
                <a:lnTo>
                  <a:pt x="1248325" y="0"/>
                </a:lnTo>
                <a:close/>
              </a:path>
            </a:pathLst>
          </a:custGeom>
          <a:solidFill>
            <a:srgbClr val="90C225">
              <a:alpha val="6470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 name="Google Shape;49;p4"/>
          <p:cNvSpPr/>
          <p:nvPr/>
        </p:nvSpPr>
        <p:spPr>
          <a:xfrm>
            <a:off x="10371582" y="3589781"/>
            <a:ext cx="1817370" cy="3268345"/>
          </a:xfrm>
          <a:custGeom>
            <a:rect b="b" l="l" r="r" t="t"/>
            <a:pathLst>
              <a:path extrusionOk="0" h="3268345" w="1817370">
                <a:moveTo>
                  <a:pt x="1817370" y="0"/>
                </a:moveTo>
                <a:lnTo>
                  <a:pt x="0" y="3268217"/>
                </a:lnTo>
                <a:lnTo>
                  <a:pt x="1817370" y="3268217"/>
                </a:lnTo>
                <a:lnTo>
                  <a:pt x="1817370" y="0"/>
                </a:lnTo>
                <a:close/>
              </a:path>
            </a:pathLst>
          </a:custGeom>
          <a:solidFill>
            <a:srgbClr val="90C225">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 name="Google Shape;50;p4"/>
          <p:cNvSpPr/>
          <p:nvPr/>
        </p:nvSpPr>
        <p:spPr>
          <a:xfrm>
            <a:off x="0" y="4013453"/>
            <a:ext cx="448945" cy="2844800"/>
          </a:xfrm>
          <a:custGeom>
            <a:rect b="b" l="l" r="r" t="t"/>
            <a:pathLst>
              <a:path extrusionOk="0" h="2844800" w="448945">
                <a:moveTo>
                  <a:pt x="0" y="0"/>
                </a:moveTo>
                <a:lnTo>
                  <a:pt x="0" y="2844546"/>
                </a:lnTo>
                <a:lnTo>
                  <a:pt x="448818" y="2844546"/>
                </a:lnTo>
                <a:lnTo>
                  <a:pt x="0" y="0"/>
                </a:lnTo>
                <a:close/>
              </a:path>
            </a:pathLst>
          </a:custGeom>
          <a:solidFill>
            <a:srgbClr val="90C225">
              <a:alpha val="847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 name="Google Shape;51;p4"/>
          <p:cNvSpPr txBox="1"/>
          <p:nvPr>
            <p:ph type="title"/>
          </p:nvPr>
        </p:nvSpPr>
        <p:spPr>
          <a:xfrm>
            <a:off x="368045" y="313689"/>
            <a:ext cx="11455800" cy="696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4400">
                <a:solidFill>
                  <a:srgbClr val="EB7766"/>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 name="Google Shape;52;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4"/>
          <p:cNvSpPr txBox="1"/>
          <p:nvPr>
            <p:ph idx="12" type="sldNum"/>
          </p:nvPr>
        </p:nvSpPr>
        <p:spPr>
          <a:xfrm>
            <a:off x="8778240" y="6377940"/>
            <a:ext cx="2804100" cy="342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5" name="Shape 55"/>
        <p:cNvGrpSpPr/>
        <p:nvPr/>
      </p:nvGrpSpPr>
      <p:grpSpPr>
        <a:xfrm>
          <a:off x="0" y="0"/>
          <a:ext cx="0" cy="0"/>
          <a:chOff x="0" y="0"/>
          <a:chExt cx="0" cy="0"/>
        </a:xfrm>
      </p:grpSpPr>
      <p:sp>
        <p:nvSpPr>
          <p:cNvPr id="56" name="Google Shape;56;p5"/>
          <p:cNvSpPr txBox="1"/>
          <p:nvPr>
            <p:ph type="ctrTitle"/>
          </p:nvPr>
        </p:nvSpPr>
        <p:spPr>
          <a:xfrm>
            <a:off x="914400" y="2125980"/>
            <a:ext cx="10363200" cy="1440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 name="Google Shape;57;p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5"/>
          <p:cNvSpPr txBox="1"/>
          <p:nvPr>
            <p:ph idx="12" type="sldNum"/>
          </p:nvPr>
        </p:nvSpPr>
        <p:spPr>
          <a:xfrm>
            <a:off x="8778240" y="6377940"/>
            <a:ext cx="2804100" cy="342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1" name="Shape 61"/>
        <p:cNvGrpSpPr/>
        <p:nvPr/>
      </p:nvGrpSpPr>
      <p:grpSpPr>
        <a:xfrm>
          <a:off x="0" y="0"/>
          <a:ext cx="0" cy="0"/>
          <a:chOff x="0" y="0"/>
          <a:chExt cx="0" cy="0"/>
        </a:xfrm>
      </p:grpSpPr>
      <p:sp>
        <p:nvSpPr>
          <p:cNvPr id="62" name="Google Shape;62;p6"/>
          <p:cNvSpPr txBox="1"/>
          <p:nvPr>
            <p:ph type="title"/>
          </p:nvPr>
        </p:nvSpPr>
        <p:spPr>
          <a:xfrm>
            <a:off x="368045" y="313689"/>
            <a:ext cx="11455800" cy="696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4400">
                <a:solidFill>
                  <a:srgbClr val="EB7766"/>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6"/>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64" name="Google Shape;64;p6"/>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65" name="Google Shape;65;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6"/>
          <p:cNvSpPr txBox="1"/>
          <p:nvPr>
            <p:ph idx="12" type="sldNum"/>
          </p:nvPr>
        </p:nvSpPr>
        <p:spPr>
          <a:xfrm>
            <a:off x="8778240" y="6377940"/>
            <a:ext cx="2804100" cy="342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1457" y="380"/>
            <a:ext cx="1219200" cy="6858000"/>
          </a:xfrm>
          <a:custGeom>
            <a:rect b="b" l="l" r="r" t="t"/>
            <a:pathLst>
              <a:path extrusionOk="0" h="6858000" w="1219200">
                <a:moveTo>
                  <a:pt x="0" y="0"/>
                </a:moveTo>
                <a:lnTo>
                  <a:pt x="1219200" y="6857999"/>
                </a:lnTo>
              </a:path>
            </a:pathLst>
          </a:custGeom>
          <a:noFill/>
          <a:ln cap="flat" cmpd="sng" w="9900">
            <a:solidFill>
              <a:srgbClr val="B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
          <p:cNvSpPr/>
          <p:nvPr/>
        </p:nvSpPr>
        <p:spPr>
          <a:xfrm>
            <a:off x="7425309" y="3681602"/>
            <a:ext cx="4763770" cy="3176904"/>
          </a:xfrm>
          <a:custGeom>
            <a:rect b="b" l="l" r="r" t="t"/>
            <a:pathLst>
              <a:path extrusionOk="0" h="3176904" w="4763770">
                <a:moveTo>
                  <a:pt x="4763516" y="0"/>
                </a:moveTo>
                <a:lnTo>
                  <a:pt x="0" y="3176586"/>
                </a:lnTo>
              </a:path>
            </a:pathLst>
          </a:custGeom>
          <a:noFill/>
          <a:ln cap="flat" cmpd="sng" w="9900">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
          <p:cNvSpPr/>
          <p:nvPr/>
        </p:nvSpPr>
        <p:spPr>
          <a:xfrm>
            <a:off x="9181338" y="0"/>
            <a:ext cx="3007995" cy="6858000"/>
          </a:xfrm>
          <a:custGeom>
            <a:rect b="b" l="l" r="r" t="t"/>
            <a:pathLst>
              <a:path extrusionOk="0" h="6858000" w="3007995">
                <a:moveTo>
                  <a:pt x="3007613" y="0"/>
                </a:moveTo>
                <a:lnTo>
                  <a:pt x="2043218" y="0"/>
                </a:lnTo>
                <a:lnTo>
                  <a:pt x="0" y="6857996"/>
                </a:lnTo>
                <a:lnTo>
                  <a:pt x="3007613" y="6857996"/>
                </a:lnTo>
                <a:lnTo>
                  <a:pt x="3007613" y="0"/>
                </a:lnTo>
                <a:close/>
              </a:path>
            </a:pathLst>
          </a:custGeom>
          <a:solidFill>
            <a:srgbClr val="90C225">
              <a:alpha val="2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1"/>
          <p:cNvSpPr/>
          <p:nvPr/>
        </p:nvSpPr>
        <p:spPr>
          <a:xfrm>
            <a:off x="9604962" y="0"/>
            <a:ext cx="2587625" cy="6858000"/>
          </a:xfrm>
          <a:custGeom>
            <a:rect b="b" l="l" r="r" t="t"/>
            <a:pathLst>
              <a:path extrusionOk="0" h="6858000" w="2587625">
                <a:moveTo>
                  <a:pt x="2587037" y="0"/>
                </a:moveTo>
                <a:lnTo>
                  <a:pt x="0" y="0"/>
                </a:lnTo>
                <a:lnTo>
                  <a:pt x="1207944" y="6857996"/>
                </a:lnTo>
                <a:lnTo>
                  <a:pt x="2587037" y="6857996"/>
                </a:lnTo>
                <a:lnTo>
                  <a:pt x="2587037" y="0"/>
                </a:lnTo>
                <a:close/>
              </a:path>
            </a:pathLst>
          </a:custGeom>
          <a:solidFill>
            <a:srgbClr val="90C225">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1"/>
          <p:cNvSpPr/>
          <p:nvPr/>
        </p:nvSpPr>
        <p:spPr>
          <a:xfrm>
            <a:off x="8932164" y="3048000"/>
            <a:ext cx="3260090" cy="3810000"/>
          </a:xfrm>
          <a:custGeom>
            <a:rect b="b" l="l" r="r" t="t"/>
            <a:pathLst>
              <a:path extrusionOk="0" h="3810000" w="3260090">
                <a:moveTo>
                  <a:pt x="3259835" y="0"/>
                </a:moveTo>
                <a:lnTo>
                  <a:pt x="0" y="3809999"/>
                </a:lnTo>
                <a:lnTo>
                  <a:pt x="3259835" y="3809999"/>
                </a:lnTo>
                <a:lnTo>
                  <a:pt x="3259835" y="0"/>
                </a:lnTo>
                <a:close/>
              </a:path>
            </a:pathLst>
          </a:custGeom>
          <a:solidFill>
            <a:srgbClr val="539F20">
              <a:alpha val="7176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 name="Google Shape;11;p1"/>
          <p:cNvSpPr/>
          <p:nvPr/>
        </p:nvSpPr>
        <p:spPr>
          <a:xfrm>
            <a:off x="9337516" y="0"/>
            <a:ext cx="2851784" cy="6858000"/>
          </a:xfrm>
          <a:custGeom>
            <a:rect b="b" l="l" r="r" t="t"/>
            <a:pathLst>
              <a:path extrusionOk="0" h="6858000" w="2851784">
                <a:moveTo>
                  <a:pt x="2851435" y="0"/>
                </a:moveTo>
                <a:lnTo>
                  <a:pt x="0" y="0"/>
                </a:lnTo>
                <a:lnTo>
                  <a:pt x="2467894" y="6857996"/>
                </a:lnTo>
                <a:lnTo>
                  <a:pt x="2851435" y="6857996"/>
                </a:lnTo>
                <a:lnTo>
                  <a:pt x="2851435" y="0"/>
                </a:lnTo>
                <a:close/>
              </a:path>
            </a:pathLst>
          </a:custGeom>
          <a:solidFill>
            <a:srgbClr val="3E7818">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 name="Google Shape;12;p1"/>
          <p:cNvSpPr/>
          <p:nvPr/>
        </p:nvSpPr>
        <p:spPr>
          <a:xfrm>
            <a:off x="10898886" y="0"/>
            <a:ext cx="1290320" cy="6858000"/>
          </a:xfrm>
          <a:custGeom>
            <a:rect b="b" l="l" r="r" t="t"/>
            <a:pathLst>
              <a:path extrusionOk="0" h="6858000" w="1290320">
                <a:moveTo>
                  <a:pt x="1290065" y="0"/>
                </a:moveTo>
                <a:lnTo>
                  <a:pt x="1018437" y="0"/>
                </a:lnTo>
                <a:lnTo>
                  <a:pt x="0" y="6857996"/>
                </a:lnTo>
                <a:lnTo>
                  <a:pt x="1290065" y="6857996"/>
                </a:lnTo>
                <a:lnTo>
                  <a:pt x="1290065" y="0"/>
                </a:lnTo>
                <a:close/>
              </a:path>
            </a:pathLst>
          </a:custGeom>
          <a:solidFill>
            <a:srgbClr val="C0E374">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1"/>
          <p:cNvSpPr/>
          <p:nvPr/>
        </p:nvSpPr>
        <p:spPr>
          <a:xfrm>
            <a:off x="10940626" y="0"/>
            <a:ext cx="1248409" cy="6858000"/>
          </a:xfrm>
          <a:custGeom>
            <a:rect b="b" l="l" r="r" t="t"/>
            <a:pathLst>
              <a:path extrusionOk="0" h="6858000" w="1248409">
                <a:moveTo>
                  <a:pt x="1248325" y="0"/>
                </a:moveTo>
                <a:lnTo>
                  <a:pt x="0" y="0"/>
                </a:lnTo>
                <a:lnTo>
                  <a:pt x="1107863" y="6857996"/>
                </a:lnTo>
                <a:lnTo>
                  <a:pt x="1248325" y="6857996"/>
                </a:lnTo>
                <a:lnTo>
                  <a:pt x="1248325" y="0"/>
                </a:lnTo>
                <a:close/>
              </a:path>
            </a:pathLst>
          </a:custGeom>
          <a:solidFill>
            <a:srgbClr val="90C225">
              <a:alpha val="6470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1"/>
          <p:cNvSpPr/>
          <p:nvPr/>
        </p:nvSpPr>
        <p:spPr>
          <a:xfrm>
            <a:off x="10371582" y="3589781"/>
            <a:ext cx="1817370" cy="3268345"/>
          </a:xfrm>
          <a:custGeom>
            <a:rect b="b" l="l" r="r" t="t"/>
            <a:pathLst>
              <a:path extrusionOk="0" h="3268345" w="1817370">
                <a:moveTo>
                  <a:pt x="1817370" y="0"/>
                </a:moveTo>
                <a:lnTo>
                  <a:pt x="0" y="3268217"/>
                </a:lnTo>
                <a:lnTo>
                  <a:pt x="1817370" y="3268217"/>
                </a:lnTo>
                <a:lnTo>
                  <a:pt x="1817370" y="0"/>
                </a:lnTo>
                <a:close/>
              </a:path>
            </a:pathLst>
          </a:custGeom>
          <a:solidFill>
            <a:srgbClr val="90C225">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1"/>
          <p:cNvSpPr txBox="1"/>
          <p:nvPr>
            <p:ph type="title"/>
          </p:nvPr>
        </p:nvSpPr>
        <p:spPr>
          <a:xfrm>
            <a:off x="368045" y="313689"/>
            <a:ext cx="11455800" cy="6960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400" u="none" cap="none" strike="noStrike">
                <a:solidFill>
                  <a:srgbClr val="EB7766"/>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6" name="Google Shape;16;p1"/>
          <p:cNvSpPr txBox="1"/>
          <p:nvPr>
            <p:ph idx="1" type="body"/>
          </p:nvPr>
        </p:nvSpPr>
        <p:spPr>
          <a:xfrm>
            <a:off x="632459" y="1949196"/>
            <a:ext cx="10927200" cy="34221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7" name="Google Shape;17;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 name="Google Shape;18;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1"/>
          <p:cNvSpPr txBox="1"/>
          <p:nvPr>
            <p:ph idx="12" type="sldNum"/>
          </p:nvPr>
        </p:nvSpPr>
        <p:spPr>
          <a:xfrm>
            <a:off x="8778240" y="6377940"/>
            <a:ext cx="280410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7"/>
          <p:cNvSpPr/>
          <p:nvPr/>
        </p:nvSpPr>
        <p:spPr>
          <a:xfrm>
            <a:off x="0" y="0"/>
            <a:ext cx="843280" cy="5666740"/>
          </a:xfrm>
          <a:custGeom>
            <a:rect b="b" l="l" r="r" t="t"/>
            <a:pathLst>
              <a:path extrusionOk="0" h="5666740" w="843280">
                <a:moveTo>
                  <a:pt x="842772" y="0"/>
                </a:moveTo>
                <a:lnTo>
                  <a:pt x="0" y="0"/>
                </a:lnTo>
                <a:lnTo>
                  <a:pt x="0" y="5666232"/>
                </a:lnTo>
                <a:lnTo>
                  <a:pt x="842772" y="0"/>
                </a:lnTo>
                <a:close/>
              </a:path>
            </a:pathLst>
          </a:custGeom>
          <a:solidFill>
            <a:srgbClr val="90C225">
              <a:alpha val="8470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7"/>
          <p:cNvSpPr txBox="1"/>
          <p:nvPr/>
        </p:nvSpPr>
        <p:spPr>
          <a:xfrm>
            <a:off x="1404619" y="4836159"/>
            <a:ext cx="2722200" cy="3822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t/>
            </a:r>
            <a:endParaRPr sz="2400">
              <a:latin typeface="Trebuchet MS"/>
              <a:ea typeface="Trebuchet MS"/>
              <a:cs typeface="Trebuchet MS"/>
              <a:sym typeface="Trebuchet MS"/>
            </a:endParaRPr>
          </a:p>
        </p:txBody>
      </p:sp>
      <p:sp>
        <p:nvSpPr>
          <p:cNvPr id="74" name="Google Shape;74;p7"/>
          <p:cNvSpPr txBox="1"/>
          <p:nvPr/>
        </p:nvSpPr>
        <p:spPr>
          <a:xfrm>
            <a:off x="0" y="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5" name="Google Shape;75;p7"/>
          <p:cNvSpPr txBox="1"/>
          <p:nvPr/>
        </p:nvSpPr>
        <p:spPr>
          <a:xfrm>
            <a:off x="1296650" y="1647175"/>
            <a:ext cx="6528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200">
                <a:solidFill>
                  <a:srgbClr val="90C225"/>
                </a:solidFill>
                <a:latin typeface="Calibri"/>
                <a:ea typeface="Calibri"/>
                <a:cs typeface="Calibri"/>
                <a:sym typeface="Calibri"/>
              </a:rPr>
              <a:t>Lead Scoring </a:t>
            </a:r>
            <a:endParaRPr b="1" sz="7200">
              <a:solidFill>
                <a:srgbClr val="90C225"/>
              </a:solidFill>
              <a:latin typeface="Calibri"/>
              <a:ea typeface="Calibri"/>
              <a:cs typeface="Calibri"/>
              <a:sym typeface="Calibri"/>
            </a:endParaRPr>
          </a:p>
          <a:p>
            <a:pPr indent="0" lvl="0" marL="0" rtl="0" algn="l">
              <a:spcBef>
                <a:spcPts val="0"/>
              </a:spcBef>
              <a:spcAft>
                <a:spcPts val="0"/>
              </a:spcAft>
              <a:buNone/>
            </a:pPr>
            <a:r>
              <a:rPr b="1" lang="en-US" sz="7200">
                <a:solidFill>
                  <a:srgbClr val="90C225"/>
                </a:solidFill>
                <a:latin typeface="Calibri"/>
                <a:ea typeface="Calibri"/>
                <a:cs typeface="Calibri"/>
                <a:sym typeface="Calibri"/>
              </a:rPr>
              <a:t>Case Study</a:t>
            </a:r>
            <a:endParaRPr b="1" sz="7200">
              <a:solidFill>
                <a:srgbClr val="90C225"/>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6"/>
          <p:cNvSpPr txBox="1"/>
          <p:nvPr>
            <p:ph type="title"/>
          </p:nvPr>
        </p:nvSpPr>
        <p:spPr>
          <a:xfrm>
            <a:off x="756150" y="626375"/>
            <a:ext cx="39417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Model Building</a:t>
            </a:r>
            <a:endParaRPr/>
          </a:p>
        </p:txBody>
      </p:sp>
      <p:sp>
        <p:nvSpPr>
          <p:cNvPr id="136" name="Google Shape;136;p16"/>
          <p:cNvSpPr txBox="1"/>
          <p:nvPr/>
        </p:nvSpPr>
        <p:spPr>
          <a:xfrm>
            <a:off x="632450" y="1649774"/>
            <a:ext cx="8397300" cy="3442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Splitting the Data into Training and Testing Sets</a:t>
            </a:r>
            <a:endParaRPr sz="1800">
              <a:latin typeface="Calibri"/>
              <a:ea typeface="Calibri"/>
              <a:cs typeface="Calibri"/>
              <a:sym typeface="Calibri"/>
            </a:endParaRPr>
          </a:p>
          <a:p>
            <a:pPr indent="-13334" lvl="0" marL="25400" marR="5080" rtl="0" algn="l">
              <a:lnSpc>
                <a:spcPct val="100000"/>
              </a:lnSpc>
              <a:spcBef>
                <a:spcPts val="1300"/>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The first basic step for regression is performing a train-test split, we have chosen 70:30  ratio.</a:t>
            </a:r>
            <a:endParaRPr sz="1800">
              <a:latin typeface="Calibri"/>
              <a:ea typeface="Calibri"/>
              <a:cs typeface="Calibri"/>
              <a:sym typeface="Calibri"/>
            </a:endParaRPr>
          </a:p>
          <a:p>
            <a:pPr indent="0" lvl="0" marL="12700" marR="0" rtl="0" algn="l">
              <a:lnSpc>
                <a:spcPct val="100000"/>
              </a:lnSpc>
              <a:spcBef>
                <a:spcPts val="1200"/>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Use RFE for Feature Selection</a:t>
            </a:r>
            <a:endParaRPr sz="1800">
              <a:latin typeface="Calibri"/>
              <a:ea typeface="Calibri"/>
              <a:cs typeface="Calibri"/>
              <a:sym typeface="Calibri"/>
            </a:endParaRPr>
          </a:p>
          <a:p>
            <a:pPr indent="0" lvl="0" marL="12700" marR="0" rtl="0" algn="l">
              <a:lnSpc>
                <a:spcPct val="100000"/>
              </a:lnSpc>
              <a:spcBef>
                <a:spcPts val="1200"/>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Running RFE with 20 variables as output</a:t>
            </a:r>
            <a:endParaRPr sz="1800">
              <a:latin typeface="Calibri"/>
              <a:ea typeface="Calibri"/>
              <a:cs typeface="Calibri"/>
              <a:sym typeface="Calibri"/>
            </a:endParaRPr>
          </a:p>
          <a:p>
            <a:pPr indent="0" lvl="0" marL="12700" marR="0" rtl="0" algn="l">
              <a:lnSpc>
                <a:spcPct val="100000"/>
              </a:lnSpc>
              <a:spcBef>
                <a:spcPts val="1200"/>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Building Model by removing the variable whose p- value is greater than 0.05 and vif</a:t>
            </a:r>
            <a:endParaRPr sz="1800">
              <a:latin typeface="Calibri"/>
              <a:ea typeface="Calibri"/>
              <a:cs typeface="Calibri"/>
              <a:sym typeface="Calibri"/>
            </a:endParaRPr>
          </a:p>
          <a:p>
            <a:pPr indent="0" lvl="0" marL="25400" marR="0" rtl="0" algn="l">
              <a:lnSpc>
                <a:spcPct val="100000"/>
              </a:lnSpc>
              <a:spcBef>
                <a:spcPts val="0"/>
              </a:spcBef>
              <a:spcAft>
                <a:spcPts val="0"/>
              </a:spcAft>
              <a:buNone/>
            </a:pPr>
            <a:r>
              <a:rPr lang="en-US" sz="1800">
                <a:solidFill>
                  <a:srgbClr val="404040"/>
                </a:solidFill>
                <a:latin typeface="Calibri"/>
                <a:ea typeface="Calibri"/>
                <a:cs typeface="Calibri"/>
                <a:sym typeface="Calibri"/>
              </a:rPr>
              <a:t>value is greater than 5</a:t>
            </a:r>
            <a:endParaRPr sz="1800">
              <a:latin typeface="Calibri"/>
              <a:ea typeface="Calibri"/>
              <a:cs typeface="Calibri"/>
              <a:sym typeface="Calibri"/>
            </a:endParaRPr>
          </a:p>
          <a:p>
            <a:pPr indent="0" lvl="0" marL="12700" marR="0" rtl="0" algn="l">
              <a:lnSpc>
                <a:spcPct val="100000"/>
              </a:lnSpc>
              <a:spcBef>
                <a:spcPts val="1200"/>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Predictions on test data set</a:t>
            </a:r>
            <a:endParaRPr sz="1800">
              <a:latin typeface="Calibri"/>
              <a:ea typeface="Calibri"/>
              <a:cs typeface="Calibri"/>
              <a:sym typeface="Calibri"/>
            </a:endParaRPr>
          </a:p>
          <a:p>
            <a:pPr indent="0" lvl="0" marL="12700" marR="0" rtl="0" algn="l">
              <a:lnSpc>
                <a:spcPct val="100000"/>
              </a:lnSpc>
              <a:spcBef>
                <a:spcPts val="1200"/>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Overall accuracy 81%</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7"/>
          <p:cNvSpPr txBox="1"/>
          <p:nvPr>
            <p:ph type="title"/>
          </p:nvPr>
        </p:nvSpPr>
        <p:spPr>
          <a:xfrm>
            <a:off x="756150" y="358075"/>
            <a:ext cx="30621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ROC Curve</a:t>
            </a:r>
            <a:endParaRPr/>
          </a:p>
        </p:txBody>
      </p:sp>
      <p:sp>
        <p:nvSpPr>
          <p:cNvPr id="142" name="Google Shape;142;p17"/>
          <p:cNvSpPr txBox="1"/>
          <p:nvPr/>
        </p:nvSpPr>
        <p:spPr>
          <a:xfrm>
            <a:off x="693675" y="4572000"/>
            <a:ext cx="7080000" cy="1603500"/>
          </a:xfrm>
          <a:prstGeom prst="rect">
            <a:avLst/>
          </a:prstGeom>
          <a:noFill/>
          <a:ln>
            <a:noFill/>
          </a:ln>
        </p:spPr>
        <p:txBody>
          <a:bodyPr anchorCtr="0" anchor="t" bIns="0" lIns="0" spcFirstLastPara="1" rIns="0" wrap="square" tIns="132075">
            <a:spAutoFit/>
          </a:bodyPr>
          <a:lstStyle/>
          <a:p>
            <a:pPr indent="0" lvl="0" marL="12700" rtl="0" algn="l">
              <a:spcBef>
                <a:spcPts val="0"/>
              </a:spcBef>
              <a:spcAft>
                <a:spcPts val="0"/>
              </a:spcAft>
              <a:buClr>
                <a:schemeClr val="dk1"/>
              </a:buClr>
              <a:buFont typeface="Arial"/>
              <a:buNone/>
            </a:pPr>
            <a:r>
              <a:rPr lang="en-US" sz="1450">
                <a:solidFill>
                  <a:srgbClr val="90C225"/>
                </a:solidFill>
                <a:latin typeface="Lucida Sans"/>
                <a:ea typeface="Lucida Sans"/>
                <a:cs typeface="Lucida Sans"/>
                <a:sym typeface="Lucida Sans"/>
              </a:rPr>
              <a:t>▶	</a:t>
            </a:r>
            <a:r>
              <a:rPr b="1" lang="en-US" sz="1800">
                <a:solidFill>
                  <a:srgbClr val="404040"/>
                </a:solidFill>
                <a:latin typeface="Calibri"/>
                <a:ea typeface="Calibri"/>
                <a:cs typeface="Calibri"/>
                <a:sym typeface="Calibri"/>
              </a:rPr>
              <a:t>Finding Optimal Cut off Point</a:t>
            </a:r>
            <a:endParaRPr sz="1800">
              <a:solidFill>
                <a:schemeClr val="dk1"/>
              </a:solidFill>
              <a:latin typeface="Calibri"/>
              <a:ea typeface="Calibri"/>
              <a:cs typeface="Calibri"/>
              <a:sym typeface="Calibri"/>
            </a:endParaRPr>
          </a:p>
          <a:p>
            <a:pPr indent="0" lvl="0" marL="12700" rtl="0" algn="l">
              <a:spcBef>
                <a:spcPts val="945"/>
              </a:spcBef>
              <a:spcAft>
                <a:spcPts val="0"/>
              </a:spcAft>
              <a:buClr>
                <a:schemeClr val="dk1"/>
              </a:buClr>
              <a:buFont typeface="Arial"/>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Optimal cut off probability is that: </a:t>
            </a:r>
            <a:endParaRPr sz="1800">
              <a:solidFill>
                <a:schemeClr val="dk1"/>
              </a:solidFill>
              <a:latin typeface="Calibri"/>
              <a:ea typeface="Calibri"/>
              <a:cs typeface="Calibri"/>
              <a:sym typeface="Calibri"/>
            </a:endParaRPr>
          </a:p>
          <a:p>
            <a:pPr indent="0" lvl="0" marL="12700" rtl="0" algn="l">
              <a:spcBef>
                <a:spcPts val="940"/>
              </a:spcBef>
              <a:spcAft>
                <a:spcPts val="0"/>
              </a:spcAft>
              <a:buClr>
                <a:schemeClr val="dk1"/>
              </a:buClr>
              <a:buFont typeface="Arial"/>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where we get balanced sensitivity and specificity.</a:t>
            </a:r>
            <a:endParaRPr sz="1800">
              <a:solidFill>
                <a:schemeClr val="dk1"/>
              </a:solidFill>
              <a:latin typeface="Calibri"/>
              <a:ea typeface="Calibri"/>
              <a:cs typeface="Calibri"/>
              <a:sym typeface="Calibri"/>
            </a:endParaRPr>
          </a:p>
          <a:p>
            <a:pPr indent="0" lvl="0" marL="12700" rtl="0" algn="l">
              <a:spcBef>
                <a:spcPts val="935"/>
              </a:spcBef>
              <a:spcAft>
                <a:spcPts val="0"/>
              </a:spcAft>
              <a:buClr>
                <a:schemeClr val="dk1"/>
              </a:buClr>
              <a:buFont typeface="Arial"/>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From the second graph it is visible that the optimal cut off is at 0.34.</a:t>
            </a:r>
            <a:endParaRPr sz="1800">
              <a:solidFill>
                <a:schemeClr val="dk1"/>
              </a:solidFill>
              <a:latin typeface="Calibri"/>
              <a:ea typeface="Calibri"/>
              <a:cs typeface="Calibri"/>
              <a:sym typeface="Calibri"/>
            </a:endParaRPr>
          </a:p>
        </p:txBody>
      </p:sp>
      <p:pic>
        <p:nvPicPr>
          <p:cNvPr id="143" name="Google Shape;143;p17"/>
          <p:cNvPicPr preferRelativeResize="0"/>
          <p:nvPr/>
        </p:nvPicPr>
        <p:blipFill>
          <a:blip r:embed="rId3">
            <a:alphaModFix/>
          </a:blip>
          <a:stretch>
            <a:fillRect/>
          </a:stretch>
        </p:blipFill>
        <p:spPr>
          <a:xfrm>
            <a:off x="394950" y="1129475"/>
            <a:ext cx="4467225" cy="3050250"/>
          </a:xfrm>
          <a:prstGeom prst="rect">
            <a:avLst/>
          </a:prstGeom>
          <a:noFill/>
          <a:ln>
            <a:noFill/>
          </a:ln>
        </p:spPr>
      </p:pic>
      <p:pic>
        <p:nvPicPr>
          <p:cNvPr id="144" name="Google Shape;144;p17"/>
          <p:cNvPicPr preferRelativeResize="0"/>
          <p:nvPr/>
        </p:nvPicPr>
        <p:blipFill>
          <a:blip r:embed="rId4">
            <a:alphaModFix/>
          </a:blip>
          <a:stretch>
            <a:fillRect/>
          </a:stretch>
        </p:blipFill>
        <p:spPr>
          <a:xfrm>
            <a:off x="4946175" y="1225575"/>
            <a:ext cx="3917574" cy="2858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type="title"/>
          </p:nvPr>
        </p:nvSpPr>
        <p:spPr>
          <a:xfrm>
            <a:off x="368045" y="313689"/>
            <a:ext cx="2700600" cy="696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Conclusion</a:t>
            </a:r>
            <a:endParaRPr/>
          </a:p>
        </p:txBody>
      </p:sp>
      <p:sp>
        <p:nvSpPr>
          <p:cNvPr id="150" name="Google Shape;150;p18"/>
          <p:cNvSpPr txBox="1"/>
          <p:nvPr/>
        </p:nvSpPr>
        <p:spPr>
          <a:xfrm>
            <a:off x="428498" y="1054100"/>
            <a:ext cx="7877700" cy="5493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solidFill>
                  <a:srgbClr val="404040"/>
                </a:solidFill>
                <a:latin typeface="Calibri"/>
                <a:ea typeface="Calibri"/>
                <a:cs typeface="Calibri"/>
                <a:sym typeface="Calibri"/>
              </a:rPr>
              <a:t>It was found that the variables that mattered the most in the potential buyers are (In  descending order) :</a:t>
            </a:r>
            <a:endParaRPr sz="1800">
              <a:latin typeface="Calibri"/>
              <a:ea typeface="Calibri"/>
              <a:cs typeface="Calibri"/>
              <a:sym typeface="Calibri"/>
            </a:endParaRPr>
          </a:p>
          <a:p>
            <a:pPr indent="0" lvl="0" marL="12700" marR="0" rtl="0" algn="l">
              <a:lnSpc>
                <a:spcPct val="100000"/>
              </a:lnSpc>
              <a:spcBef>
                <a:spcPts val="1000"/>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The total time </a:t>
            </a:r>
            <a:r>
              <a:rPr lang="en-US" sz="1800">
                <a:solidFill>
                  <a:srgbClr val="404040"/>
                </a:solidFill>
                <a:latin typeface="Calibri"/>
                <a:ea typeface="Calibri"/>
                <a:cs typeface="Calibri"/>
                <a:sym typeface="Calibri"/>
              </a:rPr>
              <a:t>spent</a:t>
            </a:r>
            <a:r>
              <a:rPr lang="en-US" sz="1800">
                <a:solidFill>
                  <a:srgbClr val="404040"/>
                </a:solidFill>
                <a:latin typeface="Calibri"/>
                <a:ea typeface="Calibri"/>
                <a:cs typeface="Calibri"/>
                <a:sym typeface="Calibri"/>
              </a:rPr>
              <a:t> on the Website.</a:t>
            </a:r>
            <a:endParaRPr sz="1800">
              <a:latin typeface="Calibri"/>
              <a:ea typeface="Calibri"/>
              <a:cs typeface="Calibri"/>
              <a:sym typeface="Calibri"/>
            </a:endParaRPr>
          </a:p>
          <a:p>
            <a:pPr indent="0" lvl="0" marL="12700" marR="0" rtl="0" algn="l">
              <a:lnSpc>
                <a:spcPct val="100000"/>
              </a:lnSpc>
              <a:spcBef>
                <a:spcPts val="994"/>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Total number of visits.</a:t>
            </a:r>
            <a:endParaRPr sz="1800">
              <a:latin typeface="Calibri"/>
              <a:ea typeface="Calibri"/>
              <a:cs typeface="Calibri"/>
              <a:sym typeface="Calibri"/>
            </a:endParaRPr>
          </a:p>
          <a:p>
            <a:pPr indent="0" lvl="0" marL="12700" marR="0" rtl="0" algn="l">
              <a:lnSpc>
                <a:spcPct val="100000"/>
              </a:lnSpc>
              <a:spcBef>
                <a:spcPts val="1005"/>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When the lead source was:</a:t>
            </a:r>
            <a:endParaRPr sz="1800">
              <a:latin typeface="Calibri"/>
              <a:ea typeface="Calibri"/>
              <a:cs typeface="Calibri"/>
              <a:sym typeface="Calibri"/>
            </a:endParaRPr>
          </a:p>
          <a:p>
            <a:pPr indent="-219075" lvl="0" marL="574040" marR="0" rtl="0" algn="l">
              <a:lnSpc>
                <a:spcPct val="100000"/>
              </a:lnSpc>
              <a:spcBef>
                <a:spcPts val="0"/>
              </a:spcBef>
              <a:spcAft>
                <a:spcPts val="0"/>
              </a:spcAft>
              <a:buClr>
                <a:srgbClr val="404040"/>
              </a:buClr>
              <a:buSzPts val="1800"/>
              <a:buFont typeface="Calibri"/>
              <a:buAutoNum type="alphaLcPeriod"/>
            </a:pPr>
            <a:r>
              <a:rPr lang="en-US" sz="1800">
                <a:solidFill>
                  <a:srgbClr val="404040"/>
                </a:solidFill>
                <a:latin typeface="Calibri"/>
                <a:ea typeface="Calibri"/>
                <a:cs typeface="Calibri"/>
                <a:sym typeface="Calibri"/>
              </a:rPr>
              <a:t>Google</a:t>
            </a:r>
            <a:endParaRPr sz="1800">
              <a:latin typeface="Calibri"/>
              <a:ea typeface="Calibri"/>
              <a:cs typeface="Calibri"/>
              <a:sym typeface="Calibri"/>
            </a:endParaRPr>
          </a:p>
          <a:p>
            <a:pPr indent="-229869" lvl="0" marL="584835" marR="0" rtl="0" algn="l">
              <a:lnSpc>
                <a:spcPct val="100000"/>
              </a:lnSpc>
              <a:spcBef>
                <a:spcPts val="0"/>
              </a:spcBef>
              <a:spcAft>
                <a:spcPts val="0"/>
              </a:spcAft>
              <a:buClr>
                <a:srgbClr val="404040"/>
              </a:buClr>
              <a:buSzPts val="1800"/>
              <a:buFont typeface="Calibri"/>
              <a:buAutoNum type="alphaLcPeriod"/>
            </a:pPr>
            <a:r>
              <a:rPr lang="en-US" sz="1800">
                <a:solidFill>
                  <a:srgbClr val="404040"/>
                </a:solidFill>
                <a:latin typeface="Calibri"/>
                <a:ea typeface="Calibri"/>
                <a:cs typeface="Calibri"/>
                <a:sym typeface="Calibri"/>
              </a:rPr>
              <a:t>Direct traffic</a:t>
            </a:r>
            <a:endParaRPr sz="1800">
              <a:latin typeface="Calibri"/>
              <a:ea typeface="Calibri"/>
              <a:cs typeface="Calibri"/>
              <a:sym typeface="Calibri"/>
            </a:endParaRPr>
          </a:p>
          <a:p>
            <a:pPr indent="-206375" lvl="0" marL="561340" marR="0" rtl="0" algn="l">
              <a:lnSpc>
                <a:spcPct val="100000"/>
              </a:lnSpc>
              <a:spcBef>
                <a:spcPts val="0"/>
              </a:spcBef>
              <a:spcAft>
                <a:spcPts val="0"/>
              </a:spcAft>
              <a:buClr>
                <a:srgbClr val="404040"/>
              </a:buClr>
              <a:buSzPts val="1800"/>
              <a:buFont typeface="Calibri"/>
              <a:buAutoNum type="alphaLcPeriod"/>
            </a:pPr>
            <a:r>
              <a:rPr lang="en-US" sz="1800">
                <a:solidFill>
                  <a:srgbClr val="404040"/>
                </a:solidFill>
                <a:latin typeface="Calibri"/>
                <a:ea typeface="Calibri"/>
                <a:cs typeface="Calibri"/>
                <a:sym typeface="Calibri"/>
              </a:rPr>
              <a:t>Organic search</a:t>
            </a:r>
            <a:endParaRPr sz="1800">
              <a:latin typeface="Calibri"/>
              <a:ea typeface="Calibri"/>
              <a:cs typeface="Calibri"/>
              <a:sym typeface="Calibri"/>
            </a:endParaRPr>
          </a:p>
          <a:p>
            <a:pPr indent="-230503" lvl="0" marL="585470" marR="0" rtl="0" algn="l">
              <a:lnSpc>
                <a:spcPct val="100000"/>
              </a:lnSpc>
              <a:spcBef>
                <a:spcPts val="0"/>
              </a:spcBef>
              <a:spcAft>
                <a:spcPts val="0"/>
              </a:spcAft>
              <a:buClr>
                <a:srgbClr val="404040"/>
              </a:buClr>
              <a:buSzPts val="1800"/>
              <a:buFont typeface="Calibri"/>
              <a:buAutoNum type="alphaLcPeriod"/>
            </a:pPr>
            <a:r>
              <a:rPr lang="en-US" sz="1800">
                <a:solidFill>
                  <a:srgbClr val="404040"/>
                </a:solidFill>
                <a:latin typeface="Calibri"/>
                <a:ea typeface="Calibri"/>
                <a:cs typeface="Calibri"/>
                <a:sym typeface="Calibri"/>
              </a:rPr>
              <a:t>Welingkar</a:t>
            </a:r>
            <a:r>
              <a:rPr lang="en-US" sz="1800">
                <a:solidFill>
                  <a:srgbClr val="404040"/>
                </a:solidFill>
                <a:latin typeface="Calibri"/>
                <a:ea typeface="Calibri"/>
                <a:cs typeface="Calibri"/>
                <a:sym typeface="Calibri"/>
              </a:rPr>
              <a:t> website</a:t>
            </a:r>
            <a:endParaRPr sz="1800">
              <a:latin typeface="Calibri"/>
              <a:ea typeface="Calibri"/>
              <a:cs typeface="Calibri"/>
              <a:sym typeface="Calibri"/>
            </a:endParaRPr>
          </a:p>
          <a:p>
            <a:pPr indent="0" lvl="0" marL="12700" marR="0" rtl="0" algn="l">
              <a:lnSpc>
                <a:spcPct val="100000"/>
              </a:lnSpc>
              <a:spcBef>
                <a:spcPts val="1005"/>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When the last activity was:</a:t>
            </a:r>
            <a:endParaRPr sz="1800">
              <a:latin typeface="Calibri"/>
              <a:ea typeface="Calibri"/>
              <a:cs typeface="Calibri"/>
              <a:sym typeface="Calibri"/>
            </a:endParaRPr>
          </a:p>
          <a:p>
            <a:pPr indent="-219075" lvl="0" marL="574040" marR="0" rtl="0" algn="l">
              <a:lnSpc>
                <a:spcPct val="100000"/>
              </a:lnSpc>
              <a:spcBef>
                <a:spcPts val="0"/>
              </a:spcBef>
              <a:spcAft>
                <a:spcPts val="0"/>
              </a:spcAft>
              <a:buClr>
                <a:srgbClr val="404040"/>
              </a:buClr>
              <a:buSzPts val="1800"/>
              <a:buFont typeface="Calibri"/>
              <a:buAutoNum type="alphaLcPeriod"/>
            </a:pPr>
            <a:r>
              <a:rPr lang="en-US" sz="1800">
                <a:solidFill>
                  <a:srgbClr val="404040"/>
                </a:solidFill>
                <a:latin typeface="Calibri"/>
                <a:ea typeface="Calibri"/>
                <a:cs typeface="Calibri"/>
                <a:sym typeface="Calibri"/>
              </a:rPr>
              <a:t>SMS</a:t>
            </a:r>
            <a:endParaRPr sz="1800">
              <a:latin typeface="Calibri"/>
              <a:ea typeface="Calibri"/>
              <a:cs typeface="Calibri"/>
              <a:sym typeface="Calibri"/>
            </a:endParaRPr>
          </a:p>
          <a:p>
            <a:pPr indent="-229869" lvl="0" marL="584835" marR="0" rtl="0" algn="l">
              <a:lnSpc>
                <a:spcPct val="100000"/>
              </a:lnSpc>
              <a:spcBef>
                <a:spcPts val="0"/>
              </a:spcBef>
              <a:spcAft>
                <a:spcPts val="0"/>
              </a:spcAft>
              <a:buClr>
                <a:srgbClr val="404040"/>
              </a:buClr>
              <a:buSzPts val="1800"/>
              <a:buFont typeface="Calibri"/>
              <a:buAutoNum type="alphaLcPeriod"/>
            </a:pPr>
            <a:r>
              <a:rPr lang="en-US" sz="1800">
                <a:solidFill>
                  <a:srgbClr val="404040"/>
                </a:solidFill>
                <a:latin typeface="Calibri"/>
                <a:ea typeface="Calibri"/>
                <a:cs typeface="Calibri"/>
                <a:sym typeface="Calibri"/>
              </a:rPr>
              <a:t>Olark chat conversation</a:t>
            </a:r>
            <a:endParaRPr sz="1800">
              <a:latin typeface="Calibri"/>
              <a:ea typeface="Calibri"/>
              <a:cs typeface="Calibri"/>
              <a:sym typeface="Calibri"/>
            </a:endParaRPr>
          </a:p>
          <a:p>
            <a:pPr indent="0" lvl="0" marL="12700" marR="0" rtl="0" algn="l">
              <a:lnSpc>
                <a:spcPct val="100000"/>
              </a:lnSpc>
              <a:spcBef>
                <a:spcPts val="995"/>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When the lead origin is Lead add format.</a:t>
            </a:r>
            <a:endParaRPr sz="1800">
              <a:latin typeface="Calibri"/>
              <a:ea typeface="Calibri"/>
              <a:cs typeface="Calibri"/>
              <a:sym typeface="Calibri"/>
            </a:endParaRPr>
          </a:p>
          <a:p>
            <a:pPr indent="0" lvl="0" marL="12700" marR="0" rtl="0" algn="l">
              <a:lnSpc>
                <a:spcPct val="100000"/>
              </a:lnSpc>
              <a:spcBef>
                <a:spcPts val="1000"/>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When their current occupation is as a working professional.</a:t>
            </a:r>
            <a:endParaRPr sz="1800">
              <a:latin typeface="Calibri"/>
              <a:ea typeface="Calibri"/>
              <a:cs typeface="Calibri"/>
              <a:sym typeface="Calibri"/>
            </a:endParaRPr>
          </a:p>
          <a:p>
            <a:pPr indent="0" lvl="0" marL="355600" marR="104139" rtl="0" algn="l">
              <a:lnSpc>
                <a:spcPct val="100000"/>
              </a:lnSpc>
              <a:spcBef>
                <a:spcPts val="5"/>
              </a:spcBef>
              <a:spcAft>
                <a:spcPts val="0"/>
              </a:spcAft>
              <a:buNone/>
            </a:pPr>
            <a:r>
              <a:rPr lang="en-US" sz="1800">
                <a:solidFill>
                  <a:srgbClr val="404040"/>
                </a:solidFill>
                <a:latin typeface="Calibri"/>
                <a:ea typeface="Calibri"/>
                <a:cs typeface="Calibri"/>
                <a:sym typeface="Calibri"/>
              </a:rPr>
              <a:t>Keeping these in mind the X Education can flourish as they have a very high  chance to get almost all the potential buyers to change their mind and buy their  courses.</a:t>
            </a: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nvSpPr>
        <p:spPr>
          <a:xfrm>
            <a:off x="2452750" y="2380575"/>
            <a:ext cx="6339300" cy="90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700">
                <a:solidFill>
                  <a:srgbClr val="3E7818"/>
                </a:solidFill>
                <a:latin typeface="Calibri"/>
                <a:ea typeface="Calibri"/>
                <a:cs typeface="Calibri"/>
                <a:sym typeface="Calibri"/>
              </a:rPr>
              <a:t>Thank you!</a:t>
            </a:r>
            <a:endParaRPr sz="4700">
              <a:solidFill>
                <a:srgbClr val="3E7818"/>
              </a:solidFill>
              <a:latin typeface="Calibri"/>
              <a:ea typeface="Calibri"/>
              <a:cs typeface="Calibri"/>
              <a:sym typeface="Calibri"/>
            </a:endParaRPr>
          </a:p>
        </p:txBody>
      </p:sp>
      <p:sp>
        <p:nvSpPr>
          <p:cNvPr id="156" name="Google Shape;156;p19"/>
          <p:cNvSpPr txBox="1"/>
          <p:nvPr/>
        </p:nvSpPr>
        <p:spPr>
          <a:xfrm>
            <a:off x="685550" y="4990825"/>
            <a:ext cx="52854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Calibri"/>
                <a:ea typeface="Calibri"/>
                <a:cs typeface="Calibri"/>
                <a:sym typeface="Calibri"/>
              </a:rPr>
              <a:t>Prajakta Prabu</a:t>
            </a:r>
            <a:br>
              <a:rPr lang="en-US" sz="2100">
                <a:latin typeface="Calibri"/>
                <a:ea typeface="Calibri"/>
                <a:cs typeface="Calibri"/>
                <a:sym typeface="Calibri"/>
              </a:rPr>
            </a:br>
            <a:r>
              <a:rPr lang="en-US" sz="2100">
                <a:latin typeface="Calibri"/>
                <a:ea typeface="Calibri"/>
                <a:cs typeface="Calibri"/>
                <a:sym typeface="Calibri"/>
              </a:rPr>
              <a:t>Kamakshi Gupta</a:t>
            </a:r>
            <a:endParaRPr sz="2100">
              <a:latin typeface="Calibri"/>
              <a:ea typeface="Calibri"/>
              <a:cs typeface="Calibri"/>
              <a:sym typeface="Calibri"/>
            </a:endParaRPr>
          </a:p>
          <a:p>
            <a:pPr indent="0" lvl="0" marL="0" rtl="0" algn="l">
              <a:spcBef>
                <a:spcPts val="0"/>
              </a:spcBef>
              <a:spcAft>
                <a:spcPts val="0"/>
              </a:spcAft>
              <a:buNone/>
            </a:pPr>
            <a:r>
              <a:rPr lang="en-US" sz="2100">
                <a:latin typeface="Calibri"/>
                <a:ea typeface="Calibri"/>
                <a:cs typeface="Calibri"/>
                <a:sym typeface="Calibri"/>
              </a:rPr>
              <a:t>Swathi Cn</a:t>
            </a:r>
            <a:endParaRPr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8"/>
          <p:cNvSpPr/>
          <p:nvPr/>
        </p:nvSpPr>
        <p:spPr>
          <a:xfrm>
            <a:off x="0" y="4013453"/>
            <a:ext cx="448945" cy="2844800"/>
          </a:xfrm>
          <a:custGeom>
            <a:rect b="b" l="l" r="r" t="t"/>
            <a:pathLst>
              <a:path extrusionOk="0" h="2844800" w="448945">
                <a:moveTo>
                  <a:pt x="0" y="0"/>
                </a:moveTo>
                <a:lnTo>
                  <a:pt x="0" y="2844546"/>
                </a:lnTo>
                <a:lnTo>
                  <a:pt x="448818" y="2844546"/>
                </a:lnTo>
                <a:lnTo>
                  <a:pt x="0" y="0"/>
                </a:lnTo>
                <a:close/>
              </a:path>
            </a:pathLst>
          </a:custGeom>
          <a:solidFill>
            <a:srgbClr val="90C225">
              <a:alpha val="8470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81" name="Google Shape;81;p8"/>
          <p:cNvGrpSpPr/>
          <p:nvPr/>
        </p:nvGrpSpPr>
        <p:grpSpPr>
          <a:xfrm>
            <a:off x="768858" y="633730"/>
            <a:ext cx="4758435" cy="698246"/>
            <a:chOff x="768858" y="633730"/>
            <a:chExt cx="4758435" cy="698246"/>
          </a:xfrm>
        </p:grpSpPr>
        <p:pic>
          <p:nvPicPr>
            <p:cNvPr id="82" name="Google Shape;82;p8"/>
            <p:cNvPicPr preferRelativeResize="0"/>
            <p:nvPr/>
          </p:nvPicPr>
          <p:blipFill rotWithShape="1">
            <a:blip r:embed="rId3">
              <a:alphaModFix/>
            </a:blip>
            <a:srcRect b="0" l="0" r="0" t="0"/>
            <a:stretch/>
          </p:blipFill>
          <p:spPr>
            <a:xfrm>
              <a:off x="768858" y="633730"/>
              <a:ext cx="2239898" cy="698246"/>
            </a:xfrm>
            <a:prstGeom prst="rect">
              <a:avLst/>
            </a:prstGeom>
            <a:noFill/>
            <a:ln>
              <a:noFill/>
            </a:ln>
          </p:spPr>
        </p:pic>
        <p:pic>
          <p:nvPicPr>
            <p:cNvPr id="83" name="Google Shape;83;p8"/>
            <p:cNvPicPr preferRelativeResize="0"/>
            <p:nvPr/>
          </p:nvPicPr>
          <p:blipFill rotWithShape="1">
            <a:blip r:embed="rId4">
              <a:alphaModFix/>
            </a:blip>
            <a:srcRect b="0" l="0" r="0" t="0"/>
            <a:stretch/>
          </p:blipFill>
          <p:spPr>
            <a:xfrm>
              <a:off x="2812541" y="633730"/>
              <a:ext cx="2714752" cy="698246"/>
            </a:xfrm>
            <a:prstGeom prst="rect">
              <a:avLst/>
            </a:prstGeom>
            <a:noFill/>
            <a:ln>
              <a:noFill/>
            </a:ln>
          </p:spPr>
        </p:pic>
      </p:grpSp>
      <p:sp>
        <p:nvSpPr>
          <p:cNvPr id="84" name="Google Shape;84;p8"/>
          <p:cNvSpPr txBox="1"/>
          <p:nvPr/>
        </p:nvSpPr>
        <p:spPr>
          <a:xfrm>
            <a:off x="756158" y="1390650"/>
            <a:ext cx="8216900" cy="2464435"/>
          </a:xfrm>
          <a:prstGeom prst="rect">
            <a:avLst/>
          </a:prstGeom>
          <a:noFill/>
          <a:ln>
            <a:noFill/>
          </a:ln>
        </p:spPr>
        <p:txBody>
          <a:bodyPr anchorCtr="0" anchor="t" bIns="0" lIns="0" spcFirstLastPara="1" rIns="0" wrap="square" tIns="106025">
            <a:spAutoFit/>
          </a:bodyPr>
          <a:lstStyle/>
          <a:p>
            <a:pPr indent="0" lvl="0" marL="12700" marR="0" rtl="0" algn="l">
              <a:lnSpc>
                <a:spcPct val="100000"/>
              </a:lnSpc>
              <a:spcBef>
                <a:spcPts val="0"/>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X Education sells online courses to industry professionals.</a:t>
            </a:r>
            <a:endParaRPr sz="1800">
              <a:latin typeface="Calibri"/>
              <a:ea typeface="Calibri"/>
              <a:cs typeface="Calibri"/>
              <a:sym typeface="Calibri"/>
            </a:endParaRPr>
          </a:p>
          <a:p>
            <a:pPr indent="-116838" lvl="0" marL="128904" marR="182880" rtl="0" algn="l">
              <a:lnSpc>
                <a:spcPct val="105555"/>
              </a:lnSpc>
              <a:spcBef>
                <a:spcPts val="1019"/>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X Education gets a lot of leads, its lead conversion rate is very poor. For example, if,  say, they acquire 100 leads in a day, only about 30 of them are converted.</a:t>
            </a:r>
            <a:endParaRPr sz="1800">
              <a:latin typeface="Calibri"/>
              <a:ea typeface="Calibri"/>
              <a:cs typeface="Calibri"/>
              <a:sym typeface="Calibri"/>
            </a:endParaRPr>
          </a:p>
          <a:p>
            <a:pPr indent="-116838" lvl="0" marL="128904" marR="688975" rtl="0" algn="l">
              <a:lnSpc>
                <a:spcPct val="105555"/>
              </a:lnSpc>
              <a:spcBef>
                <a:spcPts val="1000"/>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To make this process more efficient, the company wishes to identify the most  potential leads, also known as ‘Hot Leads’.</a:t>
            </a:r>
            <a:endParaRPr sz="1800">
              <a:latin typeface="Calibri"/>
              <a:ea typeface="Calibri"/>
              <a:cs typeface="Calibri"/>
              <a:sym typeface="Calibri"/>
            </a:endParaRPr>
          </a:p>
          <a:p>
            <a:pPr indent="-116838" lvl="0" marL="128904" marR="5080" rtl="0" algn="l">
              <a:lnSpc>
                <a:spcPct val="105555"/>
              </a:lnSpc>
              <a:spcBef>
                <a:spcPts val="1000"/>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If they successfully identify this set of leads, the lead conversion rate should go up as  the sales team will now be focusing more on communicating with the potential leads  rather than making calls to everyone.</a:t>
            </a:r>
            <a:endParaRPr sz="1800">
              <a:latin typeface="Calibri"/>
              <a:ea typeface="Calibri"/>
              <a:cs typeface="Calibri"/>
              <a:sym typeface="Calibri"/>
            </a:endParaRPr>
          </a:p>
        </p:txBody>
      </p:sp>
      <p:sp>
        <p:nvSpPr>
          <p:cNvPr id="85" name="Google Shape;85;p8"/>
          <p:cNvSpPr txBox="1"/>
          <p:nvPr/>
        </p:nvSpPr>
        <p:spPr>
          <a:xfrm>
            <a:off x="756158" y="4517390"/>
            <a:ext cx="6516370" cy="1536700"/>
          </a:xfrm>
          <a:prstGeom prst="rect">
            <a:avLst/>
          </a:prstGeom>
          <a:noFill/>
          <a:ln>
            <a:noFill/>
          </a:ln>
        </p:spPr>
        <p:txBody>
          <a:bodyPr anchorCtr="0" anchor="t" bIns="0" lIns="0" spcFirstLastPara="1" rIns="0" wrap="square" tIns="119375">
            <a:spAutoFit/>
          </a:bodyPr>
          <a:lstStyle/>
          <a:p>
            <a:pPr indent="0" lvl="0" marL="12700" marR="0" rtl="0" algn="l">
              <a:lnSpc>
                <a:spcPct val="100000"/>
              </a:lnSpc>
              <a:spcBef>
                <a:spcPts val="0"/>
              </a:spcBef>
              <a:spcAft>
                <a:spcPts val="0"/>
              </a:spcAft>
              <a:buNone/>
            </a:pPr>
            <a:r>
              <a:rPr b="1" lang="en-US" sz="1800">
                <a:solidFill>
                  <a:srgbClr val="404040"/>
                </a:solidFill>
                <a:latin typeface="Calibri"/>
                <a:ea typeface="Calibri"/>
                <a:cs typeface="Calibri"/>
                <a:sym typeface="Calibri"/>
              </a:rPr>
              <a:t>Business Objective:</a:t>
            </a:r>
            <a:endParaRPr sz="1800">
              <a:latin typeface="Calibri"/>
              <a:ea typeface="Calibri"/>
              <a:cs typeface="Calibri"/>
              <a:sym typeface="Calibri"/>
            </a:endParaRPr>
          </a:p>
          <a:p>
            <a:pPr indent="0" lvl="0" marL="12700" marR="0" rtl="0" algn="l">
              <a:lnSpc>
                <a:spcPct val="100000"/>
              </a:lnSpc>
              <a:spcBef>
                <a:spcPts val="840"/>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X education wants to know most promising leads.</a:t>
            </a:r>
            <a:endParaRPr sz="1800">
              <a:latin typeface="Calibri"/>
              <a:ea typeface="Calibri"/>
              <a:cs typeface="Calibri"/>
              <a:sym typeface="Calibri"/>
            </a:endParaRPr>
          </a:p>
          <a:p>
            <a:pPr indent="0" lvl="0" marL="12700" marR="0" rtl="0" algn="l">
              <a:lnSpc>
                <a:spcPct val="100000"/>
              </a:lnSpc>
              <a:spcBef>
                <a:spcPts val="740"/>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For that they want to build a Model which identifies the hot leads.</a:t>
            </a:r>
            <a:endParaRPr sz="1800">
              <a:latin typeface="Calibri"/>
              <a:ea typeface="Calibri"/>
              <a:cs typeface="Calibri"/>
              <a:sym typeface="Calibri"/>
            </a:endParaRPr>
          </a:p>
          <a:p>
            <a:pPr indent="0" lvl="0" marL="12700" marR="0" rtl="0" algn="l">
              <a:lnSpc>
                <a:spcPct val="100000"/>
              </a:lnSpc>
              <a:spcBef>
                <a:spcPts val="840"/>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Deployment of the model for the future use</a:t>
            </a:r>
            <a:r>
              <a:rPr b="1" lang="en-US" sz="1800">
                <a:solidFill>
                  <a:srgbClr val="404040"/>
                </a:solidFill>
                <a:latin typeface="Calibri"/>
                <a:ea typeface="Calibri"/>
                <a:cs typeface="Calibri"/>
                <a:sym typeface="Calibri"/>
              </a:rPr>
              <a:t>.</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9"/>
          <p:cNvSpPr txBox="1"/>
          <p:nvPr>
            <p:ph type="title"/>
          </p:nvPr>
        </p:nvSpPr>
        <p:spPr>
          <a:xfrm>
            <a:off x="756150" y="626375"/>
            <a:ext cx="55251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Solution Methodology</a:t>
            </a:r>
            <a:endParaRPr/>
          </a:p>
        </p:txBody>
      </p:sp>
      <p:sp>
        <p:nvSpPr>
          <p:cNvPr id="91" name="Google Shape;91;p9"/>
          <p:cNvSpPr txBox="1"/>
          <p:nvPr/>
        </p:nvSpPr>
        <p:spPr>
          <a:xfrm>
            <a:off x="756150" y="1485050"/>
            <a:ext cx="9092700" cy="5114100"/>
          </a:xfrm>
          <a:prstGeom prst="rect">
            <a:avLst/>
          </a:prstGeom>
          <a:noFill/>
          <a:ln>
            <a:noFill/>
          </a:ln>
        </p:spPr>
        <p:txBody>
          <a:bodyPr anchorCtr="0" anchor="t" bIns="0" lIns="0" spcFirstLastPara="1" rIns="0" wrap="square" tIns="52050">
            <a:spAutoFit/>
          </a:bodyPr>
          <a:lstStyle/>
          <a:p>
            <a:pPr indent="0" lvl="0" marL="12700" marR="0" rtl="0" algn="l">
              <a:lnSpc>
                <a:spcPct val="100000"/>
              </a:lnSpc>
              <a:spcBef>
                <a:spcPts val="0"/>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Data cleaning and data manipulation.</a:t>
            </a:r>
            <a:endParaRPr sz="1800">
              <a:latin typeface="Calibri"/>
              <a:ea typeface="Calibri"/>
              <a:cs typeface="Calibri"/>
              <a:sym typeface="Calibri"/>
            </a:endParaRPr>
          </a:p>
          <a:p>
            <a:pPr indent="-339725" lvl="0" marL="723265" marR="0" rtl="0" algn="l">
              <a:lnSpc>
                <a:spcPct val="100000"/>
              </a:lnSpc>
              <a:spcBef>
                <a:spcPts val="340"/>
              </a:spcBef>
              <a:spcAft>
                <a:spcPts val="0"/>
              </a:spcAft>
              <a:buClr>
                <a:srgbClr val="000000"/>
              </a:buClr>
              <a:buSzPts val="1900"/>
              <a:buFont typeface="Calibri"/>
              <a:buAutoNum type="arabicPeriod"/>
            </a:pPr>
            <a:r>
              <a:rPr lang="en-US" sz="1800">
                <a:solidFill>
                  <a:srgbClr val="404040"/>
                </a:solidFill>
                <a:latin typeface="Calibri"/>
                <a:ea typeface="Calibri"/>
                <a:cs typeface="Calibri"/>
                <a:sym typeface="Calibri"/>
              </a:rPr>
              <a:t>Check and handle duplicate data.</a:t>
            </a:r>
            <a:endParaRPr sz="1800">
              <a:latin typeface="Calibri"/>
              <a:ea typeface="Calibri"/>
              <a:cs typeface="Calibri"/>
              <a:sym typeface="Calibri"/>
            </a:endParaRPr>
          </a:p>
          <a:p>
            <a:pPr indent="-339725" lvl="0" marL="723265" marR="0" rtl="0" algn="l">
              <a:lnSpc>
                <a:spcPct val="100000"/>
              </a:lnSpc>
              <a:spcBef>
                <a:spcPts val="320"/>
              </a:spcBef>
              <a:spcAft>
                <a:spcPts val="0"/>
              </a:spcAft>
              <a:buClr>
                <a:srgbClr val="000000"/>
              </a:buClr>
              <a:buSzPts val="1900"/>
              <a:buFont typeface="Calibri"/>
              <a:buAutoNum type="arabicPeriod"/>
            </a:pPr>
            <a:r>
              <a:rPr lang="en-US" sz="1800">
                <a:solidFill>
                  <a:srgbClr val="404040"/>
                </a:solidFill>
                <a:latin typeface="Calibri"/>
                <a:ea typeface="Calibri"/>
                <a:cs typeface="Calibri"/>
                <a:sym typeface="Calibri"/>
              </a:rPr>
              <a:t>Check and handle NA values and missing values.</a:t>
            </a:r>
            <a:endParaRPr sz="1800">
              <a:latin typeface="Calibri"/>
              <a:ea typeface="Calibri"/>
              <a:cs typeface="Calibri"/>
              <a:sym typeface="Calibri"/>
            </a:endParaRPr>
          </a:p>
          <a:p>
            <a:pPr indent="-339725" lvl="0" marL="723265" marR="0" rtl="0" algn="l">
              <a:lnSpc>
                <a:spcPct val="100000"/>
              </a:lnSpc>
              <a:spcBef>
                <a:spcPts val="150"/>
              </a:spcBef>
              <a:spcAft>
                <a:spcPts val="0"/>
              </a:spcAft>
              <a:buClr>
                <a:srgbClr val="000000"/>
              </a:buClr>
              <a:buSzPts val="1900"/>
              <a:buFont typeface="Calibri"/>
              <a:buAutoNum type="arabicPeriod"/>
            </a:pPr>
            <a:r>
              <a:rPr lang="en-US" sz="1800">
                <a:solidFill>
                  <a:srgbClr val="404040"/>
                </a:solidFill>
                <a:latin typeface="Calibri"/>
                <a:ea typeface="Calibri"/>
                <a:cs typeface="Calibri"/>
                <a:sym typeface="Calibri"/>
              </a:rPr>
              <a:t>Drop columns, if it contains large amount of missing values and not useful for the analysis.</a:t>
            </a:r>
            <a:endParaRPr sz="1800">
              <a:latin typeface="Calibri"/>
              <a:ea typeface="Calibri"/>
              <a:cs typeface="Calibri"/>
              <a:sym typeface="Calibri"/>
            </a:endParaRPr>
          </a:p>
          <a:p>
            <a:pPr indent="-339725" lvl="0" marL="723265" marR="0" rtl="0" algn="l">
              <a:lnSpc>
                <a:spcPct val="100000"/>
              </a:lnSpc>
              <a:spcBef>
                <a:spcPts val="120"/>
              </a:spcBef>
              <a:spcAft>
                <a:spcPts val="0"/>
              </a:spcAft>
              <a:buClr>
                <a:srgbClr val="000000"/>
              </a:buClr>
              <a:buSzPts val="1900"/>
              <a:buFont typeface="Calibri"/>
              <a:buAutoNum type="arabicPeriod"/>
            </a:pPr>
            <a:r>
              <a:rPr lang="en-US" sz="1800">
                <a:solidFill>
                  <a:srgbClr val="404040"/>
                </a:solidFill>
                <a:latin typeface="Calibri"/>
                <a:ea typeface="Calibri"/>
                <a:cs typeface="Calibri"/>
                <a:sym typeface="Calibri"/>
              </a:rPr>
              <a:t>Imputation of the values, if necessary.</a:t>
            </a:r>
            <a:endParaRPr sz="1800">
              <a:latin typeface="Calibri"/>
              <a:ea typeface="Calibri"/>
              <a:cs typeface="Calibri"/>
              <a:sym typeface="Calibri"/>
            </a:endParaRPr>
          </a:p>
          <a:p>
            <a:pPr indent="-339725" lvl="0" marL="723265" marR="0" rtl="0" algn="l">
              <a:lnSpc>
                <a:spcPct val="100000"/>
              </a:lnSpc>
              <a:spcBef>
                <a:spcPts val="490"/>
              </a:spcBef>
              <a:spcAft>
                <a:spcPts val="0"/>
              </a:spcAft>
              <a:buClr>
                <a:srgbClr val="000000"/>
              </a:buClr>
              <a:buSzPts val="1900"/>
              <a:buFont typeface="Calibri"/>
              <a:buAutoNum type="arabicPeriod"/>
            </a:pPr>
            <a:r>
              <a:rPr lang="en-US" sz="1800">
                <a:solidFill>
                  <a:srgbClr val="404040"/>
                </a:solidFill>
                <a:latin typeface="Calibri"/>
                <a:ea typeface="Calibri"/>
                <a:cs typeface="Calibri"/>
                <a:sym typeface="Calibri"/>
              </a:rPr>
              <a:t>Check and handle outliers in data.</a:t>
            </a:r>
            <a:endParaRPr sz="1800">
              <a:latin typeface="Calibri"/>
              <a:ea typeface="Calibri"/>
              <a:cs typeface="Calibri"/>
              <a:sym typeface="Calibri"/>
            </a:endParaRPr>
          </a:p>
          <a:p>
            <a:pPr indent="0" lvl="0" marL="12700" marR="0" rtl="0" algn="l">
              <a:lnSpc>
                <a:spcPct val="100000"/>
              </a:lnSpc>
              <a:spcBef>
                <a:spcPts val="125"/>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EDA</a:t>
            </a:r>
            <a:endParaRPr sz="1800">
              <a:latin typeface="Calibri"/>
              <a:ea typeface="Calibri"/>
              <a:cs typeface="Calibri"/>
              <a:sym typeface="Calibri"/>
            </a:endParaRPr>
          </a:p>
          <a:p>
            <a:pPr indent="-210184" lvl="0" marL="582295" marR="0" rtl="0" algn="l">
              <a:lnSpc>
                <a:spcPct val="100000"/>
              </a:lnSpc>
              <a:spcBef>
                <a:spcPts val="434"/>
              </a:spcBef>
              <a:spcAft>
                <a:spcPts val="0"/>
              </a:spcAft>
              <a:buClr>
                <a:srgbClr val="90C225"/>
              </a:buClr>
              <a:buSzPts val="1450"/>
              <a:buFont typeface="Calibri"/>
              <a:buAutoNum type="arabicPeriod"/>
            </a:pPr>
            <a:r>
              <a:rPr lang="en-US" sz="1800">
                <a:solidFill>
                  <a:srgbClr val="404040"/>
                </a:solidFill>
                <a:latin typeface="Calibri"/>
                <a:ea typeface="Calibri"/>
                <a:cs typeface="Calibri"/>
                <a:sym typeface="Calibri"/>
              </a:rPr>
              <a:t>Univariate data analysis: value count, distribution of variable etc.</a:t>
            </a:r>
            <a:endParaRPr sz="1800">
              <a:latin typeface="Calibri"/>
              <a:ea typeface="Calibri"/>
              <a:cs typeface="Calibri"/>
              <a:sym typeface="Calibri"/>
            </a:endParaRPr>
          </a:p>
          <a:p>
            <a:pPr indent="-210184" lvl="0" marL="582295" marR="0" rtl="0" algn="l">
              <a:lnSpc>
                <a:spcPct val="100000"/>
              </a:lnSpc>
              <a:spcBef>
                <a:spcPts val="645"/>
              </a:spcBef>
              <a:spcAft>
                <a:spcPts val="0"/>
              </a:spcAft>
              <a:buClr>
                <a:srgbClr val="90C225"/>
              </a:buClr>
              <a:buSzPts val="1450"/>
              <a:buFont typeface="Calibri"/>
              <a:buAutoNum type="arabicPeriod"/>
            </a:pPr>
            <a:r>
              <a:rPr lang="en-US" sz="1800">
                <a:solidFill>
                  <a:srgbClr val="404040"/>
                </a:solidFill>
                <a:latin typeface="Calibri"/>
                <a:ea typeface="Calibri"/>
                <a:cs typeface="Calibri"/>
                <a:sym typeface="Calibri"/>
              </a:rPr>
              <a:t>Bivariate data analysis: correlation coefficients and pattern between the variables etc.</a:t>
            </a:r>
            <a:endParaRPr sz="1800">
              <a:latin typeface="Calibri"/>
              <a:ea typeface="Calibri"/>
              <a:cs typeface="Calibri"/>
              <a:sym typeface="Calibri"/>
            </a:endParaRPr>
          </a:p>
          <a:p>
            <a:pPr indent="0" lvl="0" marL="12700" marR="0" rtl="0" algn="l">
              <a:lnSpc>
                <a:spcPct val="100000"/>
              </a:lnSpc>
              <a:spcBef>
                <a:spcPts val="695"/>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Feature Scaling &amp; Dummy Variables and encoding of the data.</a:t>
            </a:r>
            <a:endParaRPr sz="1800">
              <a:latin typeface="Calibri"/>
              <a:ea typeface="Calibri"/>
              <a:cs typeface="Calibri"/>
              <a:sym typeface="Calibri"/>
            </a:endParaRPr>
          </a:p>
          <a:p>
            <a:pPr indent="0" lvl="0" marL="12700" marR="0" rtl="0" algn="l">
              <a:lnSpc>
                <a:spcPct val="100000"/>
              </a:lnSpc>
              <a:spcBef>
                <a:spcPts val="1585"/>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Classification technique: logistic regression used for the model making and prediction.</a:t>
            </a:r>
            <a:endParaRPr sz="1800">
              <a:latin typeface="Calibri"/>
              <a:ea typeface="Calibri"/>
              <a:cs typeface="Calibri"/>
              <a:sym typeface="Calibri"/>
            </a:endParaRPr>
          </a:p>
          <a:p>
            <a:pPr indent="0" lvl="0" marL="0" marR="0" rtl="0" algn="l">
              <a:lnSpc>
                <a:spcPct val="100000"/>
              </a:lnSpc>
              <a:spcBef>
                <a:spcPts val="35"/>
              </a:spcBef>
              <a:spcAft>
                <a:spcPts val="0"/>
              </a:spcAft>
              <a:buNone/>
            </a:pPr>
            <a:r>
              <a:t/>
            </a:r>
            <a:endParaRPr sz="1500">
              <a:latin typeface="Calibri"/>
              <a:ea typeface="Calibri"/>
              <a:cs typeface="Calibri"/>
              <a:sym typeface="Calibri"/>
            </a:endParaRPr>
          </a:p>
          <a:p>
            <a:pPr indent="0" lvl="0" marL="12700" marR="0" rtl="0" algn="l">
              <a:lnSpc>
                <a:spcPct val="100000"/>
              </a:lnSpc>
              <a:spcBef>
                <a:spcPts val="0"/>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Validation of the model.</a:t>
            </a:r>
            <a:endParaRPr sz="1800">
              <a:latin typeface="Calibri"/>
              <a:ea typeface="Calibri"/>
              <a:cs typeface="Calibri"/>
              <a:sym typeface="Calibri"/>
            </a:endParaRPr>
          </a:p>
          <a:p>
            <a:pPr indent="0" lvl="0" marL="12700" marR="0" rtl="0" algn="l">
              <a:lnSpc>
                <a:spcPct val="100000"/>
              </a:lnSpc>
              <a:spcBef>
                <a:spcPts val="1080"/>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Model presentation.</a:t>
            </a:r>
            <a:endParaRPr sz="1800">
              <a:latin typeface="Calibri"/>
              <a:ea typeface="Calibri"/>
              <a:cs typeface="Calibri"/>
              <a:sym typeface="Calibri"/>
            </a:endParaRPr>
          </a:p>
          <a:p>
            <a:pPr indent="0" lvl="0" marL="12700" marR="0" rtl="0" algn="l">
              <a:lnSpc>
                <a:spcPct val="100000"/>
              </a:lnSpc>
              <a:spcBef>
                <a:spcPts val="800"/>
              </a:spcBef>
              <a:spcAft>
                <a:spcPts val="0"/>
              </a:spcAft>
              <a:buNone/>
            </a:pPr>
            <a:r>
              <a:rPr lang="en-US" sz="1450">
                <a:solidFill>
                  <a:srgbClr val="90C225"/>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Conclusions and recommendations.</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0"/>
          <p:cNvSpPr txBox="1"/>
          <p:nvPr>
            <p:ph type="title"/>
          </p:nvPr>
        </p:nvSpPr>
        <p:spPr>
          <a:xfrm>
            <a:off x="756150" y="626375"/>
            <a:ext cx="45882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Data Manipulation</a:t>
            </a:r>
            <a:endParaRPr/>
          </a:p>
        </p:txBody>
      </p:sp>
      <p:sp>
        <p:nvSpPr>
          <p:cNvPr id="97" name="Google Shape;97;p10"/>
          <p:cNvSpPr txBox="1"/>
          <p:nvPr/>
        </p:nvSpPr>
        <p:spPr>
          <a:xfrm>
            <a:off x="882650" y="1435050"/>
            <a:ext cx="8493600" cy="4534800"/>
          </a:xfrm>
          <a:prstGeom prst="rect">
            <a:avLst/>
          </a:prstGeom>
          <a:noFill/>
          <a:ln>
            <a:noFill/>
          </a:ln>
        </p:spPr>
        <p:txBody>
          <a:bodyPr anchorCtr="0" anchor="t" bIns="0" lIns="0" spcFirstLastPara="1" rIns="0" wrap="square" tIns="154300">
            <a:spAutoFit/>
          </a:bodyPr>
          <a:lstStyle/>
          <a:p>
            <a:pPr indent="0" lvl="0" marL="12700" marR="0" rtl="0" algn="l">
              <a:lnSpc>
                <a:spcPct val="100000"/>
              </a:lnSpc>
              <a:spcBef>
                <a:spcPts val="0"/>
              </a:spcBef>
              <a:spcAft>
                <a:spcPts val="0"/>
              </a:spcAft>
              <a:buNone/>
            </a:pPr>
            <a:r>
              <a:rPr lang="en-US" sz="1350">
                <a:solidFill>
                  <a:srgbClr val="90C225"/>
                </a:solidFill>
                <a:latin typeface="Lucida Sans"/>
                <a:ea typeface="Lucida Sans"/>
                <a:cs typeface="Lucida Sans"/>
                <a:sym typeface="Lucida Sans"/>
              </a:rPr>
              <a:t>▶ </a:t>
            </a:r>
            <a:r>
              <a:rPr lang="en-US" sz="1700">
                <a:solidFill>
                  <a:srgbClr val="404040"/>
                </a:solidFill>
                <a:latin typeface="Calibri"/>
                <a:ea typeface="Calibri"/>
                <a:cs typeface="Calibri"/>
                <a:sym typeface="Calibri"/>
              </a:rPr>
              <a:t>Total Number of Rows =37, Total Number of Columns =9240.</a:t>
            </a:r>
            <a:endParaRPr sz="1700">
              <a:latin typeface="Calibri"/>
              <a:ea typeface="Calibri"/>
              <a:cs typeface="Calibri"/>
              <a:sym typeface="Calibri"/>
            </a:endParaRPr>
          </a:p>
          <a:p>
            <a:pPr indent="-285750" lvl="0" marL="298450" marR="633095" rtl="0" algn="l">
              <a:lnSpc>
                <a:spcPct val="140000"/>
              </a:lnSpc>
              <a:spcBef>
                <a:spcPts val="300"/>
              </a:spcBef>
              <a:spcAft>
                <a:spcPts val="0"/>
              </a:spcAft>
              <a:buNone/>
            </a:pPr>
            <a:r>
              <a:rPr lang="en-US" sz="1350">
                <a:solidFill>
                  <a:srgbClr val="90C225"/>
                </a:solidFill>
                <a:latin typeface="Lucida Sans"/>
                <a:ea typeface="Lucida Sans"/>
                <a:cs typeface="Lucida Sans"/>
                <a:sym typeface="Lucida Sans"/>
              </a:rPr>
              <a:t>▶	</a:t>
            </a:r>
            <a:r>
              <a:rPr lang="en-US" sz="1700">
                <a:solidFill>
                  <a:srgbClr val="404040"/>
                </a:solidFill>
                <a:latin typeface="Calibri"/>
                <a:ea typeface="Calibri"/>
                <a:cs typeface="Calibri"/>
                <a:sym typeface="Calibri"/>
              </a:rPr>
              <a:t>Single value features like “Magazine”, “Receive More Updates About Our Courses”,  “Update me on Supply”</a:t>
            </a:r>
            <a:endParaRPr sz="1700">
              <a:latin typeface="Calibri"/>
              <a:ea typeface="Calibri"/>
              <a:cs typeface="Calibri"/>
              <a:sym typeface="Calibri"/>
            </a:endParaRPr>
          </a:p>
          <a:p>
            <a:pPr indent="-285750" lvl="0" marL="298450" marR="577850" rtl="0" algn="l">
              <a:lnSpc>
                <a:spcPct val="140000"/>
              </a:lnSpc>
              <a:spcBef>
                <a:spcPts val="300"/>
              </a:spcBef>
              <a:spcAft>
                <a:spcPts val="0"/>
              </a:spcAft>
              <a:buNone/>
            </a:pPr>
            <a:r>
              <a:rPr lang="en-US" sz="1350">
                <a:solidFill>
                  <a:srgbClr val="90C225"/>
                </a:solidFill>
                <a:latin typeface="Lucida Sans"/>
                <a:ea typeface="Lucida Sans"/>
                <a:cs typeface="Lucida Sans"/>
                <a:sym typeface="Lucida Sans"/>
              </a:rPr>
              <a:t>▶	</a:t>
            </a:r>
            <a:r>
              <a:rPr lang="en-US" sz="1700">
                <a:solidFill>
                  <a:srgbClr val="404040"/>
                </a:solidFill>
                <a:latin typeface="Calibri"/>
                <a:ea typeface="Calibri"/>
                <a:cs typeface="Calibri"/>
                <a:sym typeface="Calibri"/>
              </a:rPr>
              <a:t>Chain Content”, “Get updates on DM Content”, “I agree to pay the amount through  cheque” etc. have been dropped.</a:t>
            </a:r>
            <a:endParaRPr sz="1700">
              <a:latin typeface="Calibri"/>
              <a:ea typeface="Calibri"/>
              <a:cs typeface="Calibri"/>
              <a:sym typeface="Calibri"/>
            </a:endParaRPr>
          </a:p>
          <a:p>
            <a:pPr indent="0" lvl="0" marL="12700" marR="0" rtl="0" algn="l">
              <a:lnSpc>
                <a:spcPct val="100000"/>
              </a:lnSpc>
              <a:spcBef>
                <a:spcPts val="1115"/>
              </a:spcBef>
              <a:spcAft>
                <a:spcPts val="0"/>
              </a:spcAft>
              <a:buNone/>
            </a:pPr>
            <a:r>
              <a:rPr lang="en-US" sz="1350">
                <a:solidFill>
                  <a:srgbClr val="90C225"/>
                </a:solidFill>
                <a:latin typeface="Lucida Sans"/>
                <a:ea typeface="Lucida Sans"/>
                <a:cs typeface="Lucida Sans"/>
                <a:sym typeface="Lucida Sans"/>
              </a:rPr>
              <a:t>▶	</a:t>
            </a:r>
            <a:r>
              <a:rPr lang="en-US" sz="1700">
                <a:solidFill>
                  <a:srgbClr val="404040"/>
                </a:solidFill>
                <a:latin typeface="Calibri"/>
                <a:ea typeface="Calibri"/>
                <a:cs typeface="Calibri"/>
                <a:sym typeface="Calibri"/>
              </a:rPr>
              <a:t>Removing the “Prospect ID” and “Lead Number” which is not necessary for the analysis.</a:t>
            </a:r>
            <a:endParaRPr sz="1700">
              <a:latin typeface="Calibri"/>
              <a:ea typeface="Calibri"/>
              <a:cs typeface="Calibri"/>
              <a:sym typeface="Calibri"/>
            </a:endParaRPr>
          </a:p>
          <a:p>
            <a:pPr indent="-285750" lvl="0" marL="298450" marR="5080" rtl="0" algn="l">
              <a:lnSpc>
                <a:spcPct val="140000"/>
              </a:lnSpc>
              <a:spcBef>
                <a:spcPts val="300"/>
              </a:spcBef>
              <a:spcAft>
                <a:spcPts val="0"/>
              </a:spcAft>
              <a:buNone/>
            </a:pPr>
            <a:r>
              <a:rPr lang="en-US" sz="1350">
                <a:solidFill>
                  <a:srgbClr val="90C225"/>
                </a:solidFill>
                <a:latin typeface="Lucida Sans"/>
                <a:ea typeface="Lucida Sans"/>
                <a:cs typeface="Lucida Sans"/>
                <a:sym typeface="Lucida Sans"/>
              </a:rPr>
              <a:t>▶	</a:t>
            </a:r>
            <a:r>
              <a:rPr lang="en-US" sz="1700">
                <a:solidFill>
                  <a:srgbClr val="404040"/>
                </a:solidFill>
                <a:latin typeface="Calibri"/>
                <a:ea typeface="Calibri"/>
                <a:cs typeface="Calibri"/>
                <a:sym typeface="Calibri"/>
              </a:rPr>
              <a:t>After checking for the value counts for some of the object type variables, we find some of  the features which has no enough variance, which we have dropped, the features are:  “Do Not Call”, “What matters most to you in choosing course”, “Search”, “Newspaper</a:t>
            </a:r>
            <a:endParaRPr sz="1700">
              <a:latin typeface="Calibri"/>
              <a:ea typeface="Calibri"/>
              <a:cs typeface="Calibri"/>
              <a:sym typeface="Calibri"/>
            </a:endParaRPr>
          </a:p>
          <a:p>
            <a:pPr indent="0" lvl="0" marL="298450" marR="0" rtl="0" algn="l">
              <a:lnSpc>
                <a:spcPct val="100000"/>
              </a:lnSpc>
              <a:spcBef>
                <a:spcPts val="815"/>
              </a:spcBef>
              <a:spcAft>
                <a:spcPts val="0"/>
              </a:spcAft>
              <a:buNone/>
            </a:pPr>
            <a:r>
              <a:rPr lang="en-US" sz="1700">
                <a:solidFill>
                  <a:srgbClr val="404040"/>
                </a:solidFill>
                <a:latin typeface="Calibri"/>
                <a:ea typeface="Calibri"/>
                <a:cs typeface="Calibri"/>
                <a:sym typeface="Calibri"/>
              </a:rPr>
              <a:t>Article”, “X Education Forums”, “Newspaper”, “Digital Advertisement” etc.</a:t>
            </a:r>
            <a:endParaRPr sz="1700">
              <a:latin typeface="Calibri"/>
              <a:ea typeface="Calibri"/>
              <a:cs typeface="Calibri"/>
              <a:sym typeface="Calibri"/>
            </a:endParaRPr>
          </a:p>
          <a:p>
            <a:pPr indent="-285750" lvl="0" marL="298450" marR="101600" rtl="0" algn="l">
              <a:lnSpc>
                <a:spcPct val="140000"/>
              </a:lnSpc>
              <a:spcBef>
                <a:spcPts val="300"/>
              </a:spcBef>
              <a:spcAft>
                <a:spcPts val="0"/>
              </a:spcAft>
              <a:buNone/>
            </a:pPr>
            <a:r>
              <a:rPr lang="en-US" sz="1350">
                <a:solidFill>
                  <a:srgbClr val="90C225"/>
                </a:solidFill>
                <a:latin typeface="Lucida Sans"/>
                <a:ea typeface="Lucida Sans"/>
                <a:cs typeface="Lucida Sans"/>
                <a:sym typeface="Lucida Sans"/>
              </a:rPr>
              <a:t>▶	</a:t>
            </a:r>
            <a:r>
              <a:rPr lang="en-US" sz="1700">
                <a:solidFill>
                  <a:srgbClr val="404040"/>
                </a:solidFill>
                <a:latin typeface="Calibri"/>
                <a:ea typeface="Calibri"/>
                <a:cs typeface="Calibri"/>
                <a:sym typeface="Calibri"/>
              </a:rPr>
              <a:t>Dropping the columns having more than 35% as missing value such as ‘How did you hear  about X Education’ and ‘Lead Profile’.</a:t>
            </a:r>
            <a:endParaRPr sz="17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1"/>
          <p:cNvSpPr/>
          <p:nvPr/>
        </p:nvSpPr>
        <p:spPr>
          <a:xfrm>
            <a:off x="0" y="4013453"/>
            <a:ext cx="448945" cy="2844800"/>
          </a:xfrm>
          <a:custGeom>
            <a:rect b="b" l="l" r="r" t="t"/>
            <a:pathLst>
              <a:path extrusionOk="0" h="2844800" w="448945">
                <a:moveTo>
                  <a:pt x="0" y="0"/>
                </a:moveTo>
                <a:lnTo>
                  <a:pt x="0" y="2844546"/>
                </a:lnTo>
                <a:lnTo>
                  <a:pt x="448818" y="2844546"/>
                </a:lnTo>
                <a:lnTo>
                  <a:pt x="0" y="0"/>
                </a:lnTo>
                <a:close/>
              </a:path>
            </a:pathLst>
          </a:custGeom>
          <a:solidFill>
            <a:srgbClr val="90C225">
              <a:alpha val="8470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3" name="Google Shape;103;p11"/>
          <p:cNvSpPr txBox="1"/>
          <p:nvPr/>
        </p:nvSpPr>
        <p:spPr>
          <a:xfrm>
            <a:off x="756150" y="495202"/>
            <a:ext cx="998100" cy="690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400">
                <a:solidFill>
                  <a:srgbClr val="EB7766"/>
                </a:solidFill>
                <a:latin typeface="Trebuchet MS"/>
                <a:ea typeface="Trebuchet MS"/>
                <a:cs typeface="Trebuchet MS"/>
                <a:sym typeface="Trebuchet MS"/>
              </a:rPr>
              <a:t>EDA</a:t>
            </a:r>
            <a:endParaRPr sz="4400">
              <a:latin typeface="Trebuchet MS"/>
              <a:ea typeface="Trebuchet MS"/>
              <a:cs typeface="Trebuchet MS"/>
              <a:sym typeface="Trebuchet MS"/>
            </a:endParaRPr>
          </a:p>
        </p:txBody>
      </p:sp>
      <p:pic>
        <p:nvPicPr>
          <p:cNvPr id="104" name="Google Shape;104;p11"/>
          <p:cNvPicPr preferRelativeResize="0"/>
          <p:nvPr/>
        </p:nvPicPr>
        <p:blipFill>
          <a:blip r:embed="rId3">
            <a:alphaModFix/>
          </a:blip>
          <a:stretch>
            <a:fillRect/>
          </a:stretch>
        </p:blipFill>
        <p:spPr>
          <a:xfrm>
            <a:off x="823575" y="1362500"/>
            <a:ext cx="8030424" cy="4577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2"/>
          <p:cNvSpPr/>
          <p:nvPr/>
        </p:nvSpPr>
        <p:spPr>
          <a:xfrm>
            <a:off x="0" y="4013453"/>
            <a:ext cx="448945" cy="2844800"/>
          </a:xfrm>
          <a:custGeom>
            <a:rect b="b" l="l" r="r" t="t"/>
            <a:pathLst>
              <a:path extrusionOk="0" h="2844800" w="448945">
                <a:moveTo>
                  <a:pt x="0" y="0"/>
                </a:moveTo>
                <a:lnTo>
                  <a:pt x="0" y="2844546"/>
                </a:lnTo>
                <a:lnTo>
                  <a:pt x="448818" y="2844546"/>
                </a:lnTo>
                <a:lnTo>
                  <a:pt x="0" y="0"/>
                </a:lnTo>
                <a:close/>
              </a:path>
            </a:pathLst>
          </a:custGeom>
          <a:solidFill>
            <a:srgbClr val="90C225">
              <a:alpha val="8470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10" name="Google Shape;110;p12"/>
          <p:cNvPicPr preferRelativeResize="0"/>
          <p:nvPr/>
        </p:nvPicPr>
        <p:blipFill>
          <a:blip r:embed="rId3">
            <a:alphaModFix/>
          </a:blip>
          <a:stretch>
            <a:fillRect/>
          </a:stretch>
        </p:blipFill>
        <p:spPr>
          <a:xfrm>
            <a:off x="601350" y="794825"/>
            <a:ext cx="8879650" cy="565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3"/>
          <p:cNvSpPr txBox="1"/>
          <p:nvPr>
            <p:ph type="title"/>
          </p:nvPr>
        </p:nvSpPr>
        <p:spPr>
          <a:xfrm>
            <a:off x="772200" y="479150"/>
            <a:ext cx="72855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Categorical Variable Relation</a:t>
            </a:r>
            <a:endParaRPr/>
          </a:p>
        </p:txBody>
      </p:sp>
      <p:pic>
        <p:nvPicPr>
          <p:cNvPr id="116" name="Google Shape;116;p13"/>
          <p:cNvPicPr preferRelativeResize="0"/>
          <p:nvPr/>
        </p:nvPicPr>
        <p:blipFill>
          <a:blip r:embed="rId3">
            <a:alphaModFix/>
          </a:blip>
          <a:stretch>
            <a:fillRect/>
          </a:stretch>
        </p:blipFill>
        <p:spPr>
          <a:xfrm>
            <a:off x="438100" y="1571300"/>
            <a:ext cx="8783625" cy="4705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4"/>
          <p:cNvPicPr preferRelativeResize="0"/>
          <p:nvPr/>
        </p:nvPicPr>
        <p:blipFill>
          <a:blip r:embed="rId3">
            <a:alphaModFix/>
          </a:blip>
          <a:stretch>
            <a:fillRect/>
          </a:stretch>
        </p:blipFill>
        <p:spPr>
          <a:xfrm>
            <a:off x="1192975" y="4253450"/>
            <a:ext cx="3950975" cy="2087926"/>
          </a:xfrm>
          <a:prstGeom prst="rect">
            <a:avLst/>
          </a:prstGeom>
          <a:noFill/>
          <a:ln>
            <a:noFill/>
          </a:ln>
        </p:spPr>
      </p:pic>
      <p:pic>
        <p:nvPicPr>
          <p:cNvPr id="122" name="Google Shape;122;p14"/>
          <p:cNvPicPr preferRelativeResize="0"/>
          <p:nvPr/>
        </p:nvPicPr>
        <p:blipFill>
          <a:blip r:embed="rId4">
            <a:alphaModFix/>
          </a:blip>
          <a:stretch>
            <a:fillRect/>
          </a:stretch>
        </p:blipFill>
        <p:spPr>
          <a:xfrm>
            <a:off x="5320625" y="4253450"/>
            <a:ext cx="4191875" cy="2087926"/>
          </a:xfrm>
          <a:prstGeom prst="rect">
            <a:avLst/>
          </a:prstGeom>
          <a:noFill/>
          <a:ln>
            <a:noFill/>
          </a:ln>
        </p:spPr>
      </p:pic>
      <p:pic>
        <p:nvPicPr>
          <p:cNvPr id="123" name="Google Shape;123;p14"/>
          <p:cNvPicPr preferRelativeResize="0"/>
          <p:nvPr/>
        </p:nvPicPr>
        <p:blipFill>
          <a:blip r:embed="rId5">
            <a:alphaModFix/>
          </a:blip>
          <a:stretch>
            <a:fillRect/>
          </a:stretch>
        </p:blipFill>
        <p:spPr>
          <a:xfrm>
            <a:off x="598725" y="152400"/>
            <a:ext cx="9251050" cy="4018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5"/>
          <p:cNvSpPr/>
          <p:nvPr/>
        </p:nvSpPr>
        <p:spPr>
          <a:xfrm>
            <a:off x="0" y="4013453"/>
            <a:ext cx="448945" cy="2844800"/>
          </a:xfrm>
          <a:custGeom>
            <a:rect b="b" l="l" r="r" t="t"/>
            <a:pathLst>
              <a:path extrusionOk="0" h="2844800" w="448945">
                <a:moveTo>
                  <a:pt x="0" y="0"/>
                </a:moveTo>
                <a:lnTo>
                  <a:pt x="0" y="2844546"/>
                </a:lnTo>
                <a:lnTo>
                  <a:pt x="448818" y="2844546"/>
                </a:lnTo>
                <a:lnTo>
                  <a:pt x="0" y="0"/>
                </a:lnTo>
                <a:close/>
              </a:path>
            </a:pathLst>
          </a:custGeom>
          <a:solidFill>
            <a:srgbClr val="90C225">
              <a:alpha val="8470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9" name="Google Shape;129;p15"/>
          <p:cNvPicPr preferRelativeResize="0"/>
          <p:nvPr/>
        </p:nvPicPr>
        <p:blipFill>
          <a:blip r:embed="rId3">
            <a:alphaModFix/>
          </a:blip>
          <a:stretch>
            <a:fillRect/>
          </a:stretch>
        </p:blipFill>
        <p:spPr>
          <a:xfrm>
            <a:off x="621775" y="0"/>
            <a:ext cx="10818299" cy="4246600"/>
          </a:xfrm>
          <a:prstGeom prst="rect">
            <a:avLst/>
          </a:prstGeom>
          <a:noFill/>
          <a:ln>
            <a:noFill/>
          </a:ln>
        </p:spPr>
      </p:pic>
      <p:pic>
        <p:nvPicPr>
          <p:cNvPr id="130" name="Google Shape;130;p15"/>
          <p:cNvPicPr preferRelativeResize="0"/>
          <p:nvPr/>
        </p:nvPicPr>
        <p:blipFill>
          <a:blip r:embed="rId4">
            <a:alphaModFix/>
          </a:blip>
          <a:stretch>
            <a:fillRect/>
          </a:stretch>
        </p:blipFill>
        <p:spPr>
          <a:xfrm>
            <a:off x="157150" y="4369350"/>
            <a:ext cx="11877675" cy="2632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