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1" r:id="rId6"/>
    <p:sldId id="265" r:id="rId7"/>
    <p:sldId id="262" r:id="rId8"/>
    <p:sldId id="263" r:id="rId9"/>
    <p:sldId id="260" r:id="rId10"/>
    <p:sldId id="267" r:id="rId11"/>
    <p:sldId id="266" r:id="rId12"/>
    <p:sldId id="271"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343602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17514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88956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ECD51-BDA5-49CD-8973-0B920B24496B}"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91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ECD51-BDA5-49CD-8973-0B920B24496B}"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40511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ECD51-BDA5-49CD-8973-0B920B24496B}"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9932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ECD51-BDA5-49CD-8973-0B920B24496B}"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7749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7ECD51-BDA5-49CD-8973-0B920B24496B}" type="datetimeFigureOut">
              <a:rPr lang="en-IN" smtClean="0"/>
              <a:t>26-06-2023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359301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7ECD51-BDA5-49CD-8973-0B920B24496B}" type="datetimeFigureOut">
              <a:rPr lang="en-IN" smtClean="0"/>
              <a:t>26-06-2023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C977A3-EFD9-4632-9DE0-53698CAB7E8D}" type="slidenum">
              <a:rPr lang="en-IN" smtClean="0"/>
              <a:t>‹#›</a:t>
            </a:fld>
            <a:endParaRPr lang="en-IN"/>
          </a:p>
        </p:txBody>
      </p:sp>
    </p:spTree>
    <p:extLst>
      <p:ext uri="{BB962C8B-B14F-4D97-AF65-F5344CB8AC3E}">
        <p14:creationId xmlns:p14="http://schemas.microsoft.com/office/powerpoint/2010/main" val="37200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ECD51-BDA5-49CD-8973-0B920B24496B}"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52817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7ECD51-BDA5-49CD-8973-0B920B24496B}" type="datetimeFigureOut">
              <a:rPr lang="en-IN" smtClean="0"/>
              <a:t>26-06-2023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C977A3-EFD9-4632-9DE0-53698CAB7E8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43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64D8-1DFC-4E58-EE81-C61785F9C765}"/>
              </a:ext>
            </a:extLst>
          </p:cNvPr>
          <p:cNvSpPr>
            <a:spLocks noGrp="1"/>
          </p:cNvSpPr>
          <p:nvPr>
            <p:ph type="ctrTitle"/>
          </p:nvPr>
        </p:nvSpPr>
        <p:spPr/>
        <p:txBody>
          <a:bodyPr/>
          <a:lstStyle/>
          <a:p>
            <a:r>
              <a:rPr lang="en-IN" dirty="0"/>
              <a:t>NY </a:t>
            </a:r>
            <a:r>
              <a:rPr lang="en-IN" dirty="0" err="1"/>
              <a:t>AirBnB</a:t>
            </a:r>
            <a:endParaRPr lang="en-IN" dirty="0"/>
          </a:p>
        </p:txBody>
      </p:sp>
      <p:sp>
        <p:nvSpPr>
          <p:cNvPr id="3" name="Subtitle 2">
            <a:extLst>
              <a:ext uri="{FF2B5EF4-FFF2-40B4-BE49-F238E27FC236}">
                <a16:creationId xmlns:a16="http://schemas.microsoft.com/office/drawing/2014/main" id="{3CE320C1-410E-EAB0-0585-E2028775DE9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19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D67A-1EA5-0C83-F2F7-88F3D368CD2A}"/>
              </a:ext>
            </a:extLst>
          </p:cNvPr>
          <p:cNvSpPr>
            <a:spLocks noGrp="1"/>
          </p:cNvSpPr>
          <p:nvPr>
            <p:ph type="title"/>
          </p:nvPr>
        </p:nvSpPr>
        <p:spPr/>
        <p:txBody>
          <a:bodyPr/>
          <a:lstStyle/>
          <a:p>
            <a:r>
              <a:rPr lang="en-IN" dirty="0"/>
              <a:t>Host Listings</a:t>
            </a:r>
          </a:p>
        </p:txBody>
      </p:sp>
      <p:pic>
        <p:nvPicPr>
          <p:cNvPr id="5" name="Content Placeholder 4">
            <a:extLst>
              <a:ext uri="{FF2B5EF4-FFF2-40B4-BE49-F238E27FC236}">
                <a16:creationId xmlns:a16="http://schemas.microsoft.com/office/drawing/2014/main" id="{7DE26263-784E-378D-A0C6-F888F435403C}"/>
              </a:ext>
            </a:extLst>
          </p:cNvPr>
          <p:cNvPicPr>
            <a:picLocks noGrp="1" noChangeAspect="1"/>
          </p:cNvPicPr>
          <p:nvPr>
            <p:ph idx="1"/>
          </p:nvPr>
        </p:nvPicPr>
        <p:blipFill>
          <a:blip r:embed="rId2"/>
          <a:stretch>
            <a:fillRect/>
          </a:stretch>
        </p:blipFill>
        <p:spPr>
          <a:xfrm>
            <a:off x="1610694" y="1846263"/>
            <a:ext cx="9030937" cy="4022725"/>
          </a:xfrm>
        </p:spPr>
      </p:pic>
    </p:spTree>
    <p:extLst>
      <p:ext uri="{BB962C8B-B14F-4D97-AF65-F5344CB8AC3E}">
        <p14:creationId xmlns:p14="http://schemas.microsoft.com/office/powerpoint/2010/main" val="197581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9429-3B16-4A27-69E4-E12C14124591}"/>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0574E0B7-7152-28AD-EDE0-DE952B1B75A1}"/>
              </a:ext>
            </a:extLst>
          </p:cNvPr>
          <p:cNvSpPr>
            <a:spLocks noGrp="1"/>
          </p:cNvSpPr>
          <p:nvPr>
            <p:ph idx="1"/>
          </p:nvPr>
        </p:nvSpPr>
        <p:spPr/>
        <p:txBody>
          <a:bodyPr>
            <a:normAutofit fontScale="85000" lnSpcReduction="10000"/>
          </a:bodyPr>
          <a:lstStyle/>
          <a:p>
            <a:pPr marL="0" indent="0">
              <a:buNone/>
            </a:pPr>
            <a:r>
              <a:rPr lang="en-US" sz="1200" dirty="0"/>
              <a:t>To increase the revenue , we need to start with reopening the existing properties or onboarding new properties . Following are the recommendations for the considerations.</a:t>
            </a:r>
          </a:p>
          <a:p>
            <a:pPr marL="228600" indent="-228600">
              <a:buFont typeface="+mj-lt"/>
              <a:buAutoNum type="arabicPeriod"/>
            </a:pPr>
            <a:r>
              <a:rPr lang="en-US" sz="1200" dirty="0"/>
              <a:t>We will need to get more details like number of rooms , number of min and max guests , facilities provided for better analysis  and better pricing negotiations with hosts and guests.</a:t>
            </a:r>
          </a:p>
          <a:p>
            <a:pPr marL="228600" indent="-228600">
              <a:buFont typeface="+mj-lt"/>
              <a:buAutoNum type="arabicPeriod"/>
            </a:pPr>
            <a:r>
              <a:rPr lang="en-US" sz="1200" dirty="0"/>
              <a:t>Hosts having multiple listings or premium properties needs to be flagged for better segregation and analysis.</a:t>
            </a:r>
          </a:p>
          <a:p>
            <a:pPr marL="228600" indent="-228600">
              <a:buFont typeface="+mj-lt"/>
              <a:buAutoNum type="arabicPeriod"/>
            </a:pPr>
            <a:r>
              <a:rPr lang="en-US" sz="1200" dirty="0"/>
              <a:t>Along with number of reviews , team should capture ratings for the listings.  That will help to improve the customer experience.</a:t>
            </a:r>
          </a:p>
          <a:p>
            <a:pPr marL="0" indent="0">
              <a:buNone/>
            </a:pPr>
            <a:r>
              <a:rPr lang="en-US" sz="1200" dirty="0"/>
              <a:t>Other than above data related recommendations , following are other actionable items : </a:t>
            </a:r>
          </a:p>
          <a:p>
            <a:pPr marL="228600" indent="-228600">
              <a:buFont typeface="+mj-lt"/>
              <a:buAutoNum type="arabicPeriod"/>
            </a:pPr>
            <a:r>
              <a:rPr lang="en-US" sz="1200" dirty="0"/>
              <a:t>More than 40% properties are not opened yet , also the ones which are opened , many of them are not available for even half of the year. So contact these hosts to encourage reopening of these properties and make them available for as many days as possible.</a:t>
            </a:r>
          </a:p>
          <a:p>
            <a:pPr marL="228600" indent="-228600">
              <a:buFont typeface="+mj-lt"/>
              <a:buAutoNum type="arabicPeriod"/>
            </a:pPr>
            <a:r>
              <a:rPr lang="en-US" sz="1200" dirty="0"/>
              <a:t>Focus on Manhattan and Brooklyn for reopening existing properties as they cover 85% of business. Also, State Island is a small location but has more number of reviews. That means , customer noticing it more. So this region can also be considered for reopening existing properties and would be a great choice for onboarding new properties.</a:t>
            </a:r>
          </a:p>
          <a:p>
            <a:pPr marL="228600" indent="-228600">
              <a:buFont typeface="+mj-lt"/>
              <a:buAutoNum type="arabicPeriod"/>
            </a:pPr>
            <a:r>
              <a:rPr lang="en-US" sz="1200" dirty="0"/>
              <a:t>For Manhattan and Brooklyn , focus on middle range properties i.e. between $51 to $200. For rest of the regions , all except high rent properties (rent &gt; $200) can be looked into. </a:t>
            </a:r>
          </a:p>
          <a:p>
            <a:pPr marL="228600" indent="-228600">
              <a:buFont typeface="+mj-lt"/>
              <a:buAutoNum type="arabicPeriod"/>
            </a:pPr>
            <a:r>
              <a:rPr lang="en-US" sz="1200" dirty="0"/>
              <a:t>Focus on hosts hosting either entire apartment or private rooms. Shared rooms are less and due to recent Covid situations people will not prefer them. We can also try to convince the hosts to convert them to private rooms.</a:t>
            </a:r>
          </a:p>
          <a:p>
            <a:pPr marL="228600" indent="-228600">
              <a:buFont typeface="+mj-lt"/>
              <a:buAutoNum type="arabicPeriod"/>
            </a:pPr>
            <a:r>
              <a:rPr lang="en-US" sz="1200" dirty="0"/>
              <a:t>Hosts need to be convinced reduce the minimum nights to maximum 3 as beyond that customers may not prefer.  </a:t>
            </a:r>
          </a:p>
          <a:p>
            <a:pPr marL="228600" indent="-228600">
              <a:buFont typeface="+mj-lt"/>
              <a:buAutoNum type="arabicPeriod"/>
            </a:pPr>
            <a:r>
              <a:rPr lang="en-US" sz="1200" dirty="0"/>
              <a:t>Host connects can be prioritized based on number of listings as many hosts are handling more than 100 properties. </a:t>
            </a:r>
          </a:p>
          <a:p>
            <a:pPr marL="0" indent="0">
              <a:buNone/>
            </a:pPr>
            <a:r>
              <a:rPr lang="en-US" sz="1200" dirty="0"/>
              <a:t>For all of the above , </a:t>
            </a:r>
            <a:r>
              <a:rPr lang="en-US" sz="1200" dirty="0" err="1"/>
              <a:t>AirBnB</a:t>
            </a:r>
            <a:r>
              <a:rPr lang="en-US" sz="1200" dirty="0"/>
              <a:t> can work with hosts to give good deals to hosts and customers both.</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169885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A4A8-B171-A35D-93B1-6814F8B52C96}"/>
              </a:ext>
            </a:extLst>
          </p:cNvPr>
          <p:cNvSpPr>
            <a:spLocks noGrp="1"/>
          </p:cNvSpPr>
          <p:nvPr>
            <p:ph type="title"/>
          </p:nvPr>
        </p:nvSpPr>
        <p:spPr/>
        <p:txBody>
          <a:bodyPr/>
          <a:lstStyle/>
          <a:p>
            <a:r>
              <a:rPr lang="en-IN" dirty="0"/>
              <a:t>Appendix - 1</a:t>
            </a:r>
          </a:p>
        </p:txBody>
      </p:sp>
      <p:sp>
        <p:nvSpPr>
          <p:cNvPr id="3" name="Content Placeholder 2">
            <a:extLst>
              <a:ext uri="{FF2B5EF4-FFF2-40B4-BE49-F238E27FC236}">
                <a16:creationId xmlns:a16="http://schemas.microsoft.com/office/drawing/2014/main" id="{B3647525-8B81-9F8C-D4DD-5918009B6A01}"/>
              </a:ext>
            </a:extLst>
          </p:cNvPr>
          <p:cNvSpPr>
            <a:spLocks noGrp="1"/>
          </p:cNvSpPr>
          <p:nvPr>
            <p:ph idx="1"/>
          </p:nvPr>
        </p:nvSpPr>
        <p:spPr/>
        <p:txBody>
          <a:bodyPr/>
          <a:lstStyle/>
          <a:p>
            <a:r>
              <a:rPr lang="en-IN" dirty="0"/>
              <a:t>https://github.com/PrajsPrabs/upGrad_Airbnb/blob/main/AirBnB_Methodology.docx</a:t>
            </a:r>
          </a:p>
        </p:txBody>
      </p:sp>
    </p:spTree>
    <p:extLst>
      <p:ext uri="{BB962C8B-B14F-4D97-AF65-F5344CB8AC3E}">
        <p14:creationId xmlns:p14="http://schemas.microsoft.com/office/powerpoint/2010/main" val="297968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4EB6-22F8-AD08-6550-72D54393709C}"/>
              </a:ext>
            </a:extLst>
          </p:cNvPr>
          <p:cNvSpPr>
            <a:spLocks noGrp="1"/>
          </p:cNvSpPr>
          <p:nvPr>
            <p:ph type="title"/>
          </p:nvPr>
        </p:nvSpPr>
        <p:spPr/>
        <p:txBody>
          <a:bodyPr/>
          <a:lstStyle/>
          <a:p>
            <a:r>
              <a:rPr lang="en-IN" dirty="0"/>
              <a:t>Appendix – 2</a:t>
            </a:r>
          </a:p>
        </p:txBody>
      </p:sp>
      <p:pic>
        <p:nvPicPr>
          <p:cNvPr id="4" name="Picture 3">
            <a:extLst>
              <a:ext uri="{FF2B5EF4-FFF2-40B4-BE49-F238E27FC236}">
                <a16:creationId xmlns:a16="http://schemas.microsoft.com/office/drawing/2014/main" id="{DE37FB6D-1542-D059-FBBB-791DDDB1513A}"/>
              </a:ext>
            </a:extLst>
          </p:cNvPr>
          <p:cNvPicPr>
            <a:picLocks noChangeAspect="1"/>
          </p:cNvPicPr>
          <p:nvPr/>
        </p:nvPicPr>
        <p:blipFill>
          <a:blip r:embed="rId2"/>
          <a:stretch>
            <a:fillRect/>
          </a:stretch>
        </p:blipFill>
        <p:spPr>
          <a:xfrm>
            <a:off x="1632313" y="1978243"/>
            <a:ext cx="5149487" cy="3633136"/>
          </a:xfrm>
          <a:prstGeom prst="rect">
            <a:avLst/>
          </a:prstGeom>
        </p:spPr>
      </p:pic>
    </p:spTree>
    <p:extLst>
      <p:ext uri="{BB962C8B-B14F-4D97-AF65-F5344CB8AC3E}">
        <p14:creationId xmlns:p14="http://schemas.microsoft.com/office/powerpoint/2010/main" val="34253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87F0-62A8-F3A5-748F-2CF25FA36A4C}"/>
              </a:ext>
            </a:extLst>
          </p:cNvPr>
          <p:cNvSpPr>
            <a:spLocks noGrp="1"/>
          </p:cNvSpPr>
          <p:nvPr>
            <p:ph type="title"/>
          </p:nvPr>
        </p:nvSpPr>
        <p:spPr/>
        <p:txBody>
          <a:bodyPr/>
          <a:lstStyle/>
          <a:p>
            <a:r>
              <a:rPr lang="en-IN" dirty="0"/>
              <a:t>Appendix- 3</a:t>
            </a:r>
          </a:p>
        </p:txBody>
      </p:sp>
      <p:pic>
        <p:nvPicPr>
          <p:cNvPr id="5" name="Content Placeholder 4">
            <a:extLst>
              <a:ext uri="{FF2B5EF4-FFF2-40B4-BE49-F238E27FC236}">
                <a16:creationId xmlns:a16="http://schemas.microsoft.com/office/drawing/2014/main" id="{5EDC829E-16AB-E142-59ED-76BD136E3081}"/>
              </a:ext>
            </a:extLst>
          </p:cNvPr>
          <p:cNvPicPr>
            <a:picLocks noGrp="1" noChangeAspect="1"/>
          </p:cNvPicPr>
          <p:nvPr>
            <p:ph idx="1"/>
          </p:nvPr>
        </p:nvPicPr>
        <p:blipFill>
          <a:blip r:embed="rId2"/>
          <a:stretch>
            <a:fillRect/>
          </a:stretch>
        </p:blipFill>
        <p:spPr>
          <a:xfrm>
            <a:off x="1424969" y="1907223"/>
            <a:ext cx="2498668" cy="4022725"/>
          </a:xfrm>
        </p:spPr>
      </p:pic>
      <p:sp>
        <p:nvSpPr>
          <p:cNvPr id="6" name="TextBox 5">
            <a:extLst>
              <a:ext uri="{FF2B5EF4-FFF2-40B4-BE49-F238E27FC236}">
                <a16:creationId xmlns:a16="http://schemas.microsoft.com/office/drawing/2014/main" id="{F2B68C44-C2BC-60E5-FEB8-CDF3F5A7CB88}"/>
              </a:ext>
            </a:extLst>
          </p:cNvPr>
          <p:cNvSpPr txBox="1"/>
          <p:nvPr/>
        </p:nvSpPr>
        <p:spPr>
          <a:xfrm>
            <a:off x="5006340" y="2278380"/>
            <a:ext cx="4450080" cy="369332"/>
          </a:xfrm>
          <a:prstGeom prst="rect">
            <a:avLst/>
          </a:prstGeom>
          <a:noFill/>
        </p:spPr>
        <p:txBody>
          <a:bodyPr wrap="square" rtlCol="0">
            <a:spAutoFit/>
          </a:bodyPr>
          <a:lstStyle/>
          <a:p>
            <a:r>
              <a:rPr lang="en-IN" dirty="0"/>
              <a:t>Top 5 locations in each neighbourhood</a:t>
            </a:r>
          </a:p>
        </p:txBody>
      </p:sp>
    </p:spTree>
    <p:extLst>
      <p:ext uri="{BB962C8B-B14F-4D97-AF65-F5344CB8AC3E}">
        <p14:creationId xmlns:p14="http://schemas.microsoft.com/office/powerpoint/2010/main" val="3628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4386-809C-836A-7DB2-0FB053ED034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5BAE4F9-E105-AE6E-2BAC-EAECBECDC00E}"/>
              </a:ext>
            </a:extLst>
          </p:cNvPr>
          <p:cNvSpPr>
            <a:spLocks noGrp="1"/>
          </p:cNvSpPr>
          <p:nvPr>
            <p:ph idx="1"/>
          </p:nvPr>
        </p:nvSpPr>
        <p:spPr/>
        <p:txBody>
          <a:bodyPr>
            <a:normAutofit/>
          </a:bodyPr>
          <a:lstStyle/>
          <a:p>
            <a:pPr marL="342900" indent="-342900">
              <a:buFont typeface="+mj-lt"/>
              <a:buAutoNum type="arabicPeriod"/>
            </a:pPr>
            <a:r>
              <a:rPr lang="en-IN" sz="1800" dirty="0"/>
              <a:t>Objectives</a:t>
            </a:r>
          </a:p>
          <a:p>
            <a:pPr marL="342900" indent="-342900">
              <a:buFont typeface="+mj-lt"/>
              <a:buAutoNum type="arabicPeriod"/>
            </a:pPr>
            <a:r>
              <a:rPr lang="en-IN" sz="1800" dirty="0"/>
              <a:t>Background</a:t>
            </a:r>
          </a:p>
          <a:p>
            <a:pPr marL="342900" indent="-342900">
              <a:buFont typeface="+mj-lt"/>
              <a:buAutoNum type="arabicPeriod"/>
            </a:pPr>
            <a:r>
              <a:rPr lang="en-IN" sz="1800" dirty="0"/>
              <a:t>Data Analysis</a:t>
            </a:r>
          </a:p>
          <a:p>
            <a:pPr marL="342900" indent="-342900">
              <a:buFont typeface="+mj-lt"/>
              <a:buAutoNum type="arabicPeriod"/>
            </a:pPr>
            <a:r>
              <a:rPr lang="en-IN" sz="1800" dirty="0"/>
              <a:t>Key Findings</a:t>
            </a:r>
          </a:p>
          <a:p>
            <a:pPr marL="342900" indent="-342900">
              <a:buFont typeface="+mj-lt"/>
              <a:buAutoNum type="arabicPeriod"/>
            </a:pPr>
            <a:r>
              <a:rPr lang="en-IN" sz="1800" dirty="0"/>
              <a:t>Recommendations</a:t>
            </a:r>
          </a:p>
          <a:p>
            <a:pPr marL="342900" indent="-342900">
              <a:buFont typeface="+mj-lt"/>
              <a:buAutoNum type="arabicPeriod"/>
            </a:pPr>
            <a:r>
              <a:rPr lang="en-IN" sz="1800" dirty="0"/>
              <a:t>Appendix</a:t>
            </a:r>
          </a:p>
        </p:txBody>
      </p:sp>
    </p:spTree>
    <p:extLst>
      <p:ext uri="{BB962C8B-B14F-4D97-AF65-F5344CB8AC3E}">
        <p14:creationId xmlns:p14="http://schemas.microsoft.com/office/powerpoint/2010/main" val="37995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7F94-7310-14CA-0ED5-6320B9F70A86}"/>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2091EC61-A8EF-403F-4A96-291327D439D1}"/>
              </a:ext>
            </a:extLst>
          </p:cNvPr>
          <p:cNvSpPr>
            <a:spLocks noGrp="1"/>
          </p:cNvSpPr>
          <p:nvPr>
            <p:ph idx="1"/>
          </p:nvPr>
        </p:nvSpPr>
        <p:spPr/>
        <p:txBody>
          <a:bodyPr>
            <a:normAutofit/>
          </a:bodyPr>
          <a:lstStyle/>
          <a:p>
            <a:r>
              <a:rPr lang="en-US" sz="1400" b="0" i="0" dirty="0">
                <a:solidFill>
                  <a:srgbClr val="091E42"/>
                </a:solidFill>
                <a:effectLst/>
                <a:latin typeface="freight-text-pro"/>
              </a:rPr>
              <a:t>For the past few months, Airbnb has seen a major decline in revenue. Now that the restrictions have started lifting and people have started to travel more, Airbnb wants to make sure that it is fully prepared for this change.</a:t>
            </a:r>
            <a:endParaRPr lang="en-US" sz="1400" dirty="0">
              <a:solidFill>
                <a:srgbClr val="091E42"/>
              </a:solidFill>
              <a:latin typeface="freight-text-pro"/>
            </a:endParaRPr>
          </a:p>
          <a:p>
            <a:r>
              <a:rPr lang="en-US" sz="1400" dirty="0" err="1">
                <a:solidFill>
                  <a:srgbClr val="091E42"/>
                </a:solidFill>
                <a:latin typeface="freight-text-pro"/>
              </a:rPr>
              <a:t>AirBnB</a:t>
            </a:r>
            <a:r>
              <a:rPr lang="en-US" sz="1400" dirty="0">
                <a:solidFill>
                  <a:srgbClr val="091E42"/>
                </a:solidFill>
                <a:latin typeface="freight-text-pro"/>
              </a:rPr>
              <a:t> have shared data for NY regions including Manhattan , Brooklyn , Queens , State Island and Bronx for analysis to decide an approach to increase the revenues.</a:t>
            </a:r>
          </a:p>
          <a:p>
            <a:pPr marL="0" indent="0">
              <a:buNone/>
            </a:pPr>
            <a:endParaRPr lang="en-US" sz="1400" dirty="0">
              <a:solidFill>
                <a:srgbClr val="091E42"/>
              </a:solidFill>
              <a:latin typeface="freight-text-pro"/>
            </a:endParaRPr>
          </a:p>
        </p:txBody>
      </p:sp>
      <p:pic>
        <p:nvPicPr>
          <p:cNvPr id="4" name="Content Placeholder 4">
            <a:extLst>
              <a:ext uri="{FF2B5EF4-FFF2-40B4-BE49-F238E27FC236}">
                <a16:creationId xmlns:a16="http://schemas.microsoft.com/office/drawing/2014/main" id="{99E8A1FA-9A4C-A015-4A89-ABB257B40076}"/>
              </a:ext>
            </a:extLst>
          </p:cNvPr>
          <p:cNvPicPr>
            <a:picLocks noChangeAspect="1"/>
          </p:cNvPicPr>
          <p:nvPr/>
        </p:nvPicPr>
        <p:blipFill>
          <a:blip r:embed="rId2"/>
          <a:stretch>
            <a:fillRect/>
          </a:stretch>
        </p:blipFill>
        <p:spPr>
          <a:xfrm>
            <a:off x="1158240" y="2872436"/>
            <a:ext cx="4937760" cy="2996658"/>
          </a:xfrm>
          <a:prstGeom prst="rect">
            <a:avLst/>
          </a:prstGeom>
        </p:spPr>
      </p:pic>
      <p:pic>
        <p:nvPicPr>
          <p:cNvPr id="5" name="Picture 4">
            <a:extLst>
              <a:ext uri="{FF2B5EF4-FFF2-40B4-BE49-F238E27FC236}">
                <a16:creationId xmlns:a16="http://schemas.microsoft.com/office/drawing/2014/main" id="{1D205378-107E-0FD5-2961-5021EAE0F779}"/>
              </a:ext>
            </a:extLst>
          </p:cNvPr>
          <p:cNvPicPr>
            <a:picLocks noChangeAspect="1"/>
          </p:cNvPicPr>
          <p:nvPr/>
        </p:nvPicPr>
        <p:blipFill>
          <a:blip r:embed="rId3"/>
          <a:stretch>
            <a:fillRect/>
          </a:stretch>
        </p:blipFill>
        <p:spPr>
          <a:xfrm>
            <a:off x="6998673" y="2872436"/>
            <a:ext cx="4217967" cy="2772390"/>
          </a:xfrm>
          <a:prstGeom prst="rect">
            <a:avLst/>
          </a:prstGeom>
        </p:spPr>
      </p:pic>
    </p:spTree>
    <p:extLst>
      <p:ext uri="{BB962C8B-B14F-4D97-AF65-F5344CB8AC3E}">
        <p14:creationId xmlns:p14="http://schemas.microsoft.com/office/powerpoint/2010/main" val="18799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CA4-BD7A-65A5-FC46-385AC530E202}"/>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D7B0D1A9-D6F5-22AC-D222-DC282796697E}"/>
              </a:ext>
            </a:extLst>
          </p:cNvPr>
          <p:cNvSpPr>
            <a:spLocks noGrp="1"/>
          </p:cNvSpPr>
          <p:nvPr>
            <p:ph idx="1"/>
          </p:nvPr>
        </p:nvSpPr>
        <p:spPr/>
        <p:txBody>
          <a:bodyPr>
            <a:normAutofit/>
          </a:bodyPr>
          <a:lstStyle/>
          <a:p>
            <a:pPr>
              <a:buFont typeface="Arial" panose="020B0604020202020204" pitchFamily="34" charset="0"/>
              <a:buChar char="•"/>
            </a:pPr>
            <a:endParaRPr lang="en-IN" sz="1200" b="0" i="0" dirty="0">
              <a:effectLst/>
              <a:latin typeface="-apple-system"/>
            </a:endParaRPr>
          </a:p>
          <a:p>
            <a:pPr>
              <a:buFont typeface="Arial" panose="020B0604020202020204" pitchFamily="34" charset="0"/>
              <a:buChar char="•"/>
            </a:pPr>
            <a:r>
              <a:rPr lang="en-IN" sz="1200" b="0" i="0" dirty="0">
                <a:effectLst/>
                <a:latin typeface="-apple-system"/>
              </a:rPr>
              <a:t>48895 listings were available in data from 5 neighbourhoods groups consisting of 221 neighbourhoods</a:t>
            </a:r>
          </a:p>
          <a:p>
            <a:pPr>
              <a:buFont typeface="Arial" panose="020B0604020202020204" pitchFamily="34" charset="0"/>
              <a:buChar char="•"/>
            </a:pPr>
            <a:r>
              <a:rPr lang="en-IN" sz="1200" dirty="0">
                <a:latin typeface="-apple-system"/>
              </a:rPr>
              <a:t>Details available such as neighbourhood , neighbourhood group, longitude latitude ,room type , prices, minimum nights , number of reviews , number of reviews per month, calculated host listing count  and availability 365.</a:t>
            </a:r>
          </a:p>
          <a:p>
            <a:pPr>
              <a:buFont typeface="Arial" panose="020B0604020202020204" pitchFamily="34" charset="0"/>
              <a:buChar char="•"/>
            </a:pPr>
            <a:r>
              <a:rPr lang="en-IN" sz="1200" dirty="0">
                <a:latin typeface="-apple-system"/>
              </a:rPr>
              <a:t>For measures there were outliers. As all outliers can be completely valid and useful. We have kept it as it is and wherever required binning is used to group the data. Also , instead of mean / average , median is used in analysis for rest of the fields.</a:t>
            </a:r>
          </a:p>
          <a:p>
            <a:pPr lvl="1">
              <a:buFont typeface="Arial" panose="020B0604020202020204" pitchFamily="34" charset="0"/>
              <a:buChar char="•"/>
            </a:pPr>
            <a:r>
              <a:rPr lang="en-IN" sz="1200" dirty="0">
                <a:latin typeface="-apple-system"/>
              </a:rPr>
              <a:t>Price : Based on quantiles and outliers , bins are created.</a:t>
            </a:r>
          </a:p>
          <a:p>
            <a:pPr lvl="1">
              <a:buFont typeface="Arial" panose="020B0604020202020204" pitchFamily="34" charset="0"/>
              <a:buChar char="•"/>
            </a:pPr>
            <a:r>
              <a:rPr lang="en-IN" sz="1200" dirty="0">
                <a:latin typeface="-apple-system"/>
              </a:rPr>
              <a:t>Minimum nights : Based on quantiles , bins are created.</a:t>
            </a:r>
          </a:p>
          <a:p>
            <a:pPr lvl="1">
              <a:buFont typeface="Arial" panose="020B0604020202020204" pitchFamily="34" charset="0"/>
              <a:buChar char="•"/>
            </a:pPr>
            <a:r>
              <a:rPr lang="en-IN" sz="1200" dirty="0">
                <a:latin typeface="-apple-system"/>
              </a:rPr>
              <a:t>Reviews/ Reviews per month : Medians are used in analysis.</a:t>
            </a:r>
          </a:p>
          <a:p>
            <a:pPr lvl="1">
              <a:buFont typeface="Arial" panose="020B0604020202020204" pitchFamily="34" charset="0"/>
              <a:buChar char="•"/>
            </a:pPr>
            <a:r>
              <a:rPr lang="en-IN" sz="1200" dirty="0">
                <a:latin typeface="-apple-system"/>
              </a:rPr>
              <a:t>Calculated host listing and availability 365 : We used them as dimensions for better analysis.</a:t>
            </a:r>
          </a:p>
          <a:p>
            <a:pPr marL="201168" lvl="1" indent="0">
              <a:buNone/>
            </a:pPr>
            <a:endParaRPr lang="en-IN" sz="1200" dirty="0">
              <a:latin typeface="-apple-system"/>
            </a:endParaRPr>
          </a:p>
          <a:p>
            <a:pPr marL="201168" lvl="1" indent="0">
              <a:buNone/>
            </a:pPr>
            <a:endParaRPr lang="en-IN" sz="1200" dirty="0">
              <a:latin typeface="-apple-system"/>
            </a:endParaRPr>
          </a:p>
          <a:p>
            <a:pPr lvl="1">
              <a:buFont typeface="Arial" panose="020B0604020202020204" pitchFamily="34" charset="0"/>
              <a:buChar char="•"/>
            </a:pPr>
            <a:endParaRPr lang="en-IN" sz="1200" dirty="0">
              <a:latin typeface="-apple-system"/>
            </a:endParaRPr>
          </a:p>
          <a:p>
            <a:pPr marL="0" indent="0">
              <a:buNone/>
            </a:pPr>
            <a:r>
              <a:rPr lang="en-IN" sz="1200" dirty="0">
                <a:latin typeface="-apple-system"/>
              </a:rPr>
              <a:t> </a:t>
            </a:r>
          </a:p>
          <a:p>
            <a:endParaRPr lang="en-IN" sz="1200" dirty="0"/>
          </a:p>
        </p:txBody>
      </p:sp>
    </p:spTree>
    <p:extLst>
      <p:ext uri="{BB962C8B-B14F-4D97-AF65-F5344CB8AC3E}">
        <p14:creationId xmlns:p14="http://schemas.microsoft.com/office/powerpoint/2010/main" val="330635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28A5-1E1F-FBD3-E4D5-88271DD4F7BB}"/>
              </a:ext>
            </a:extLst>
          </p:cNvPr>
          <p:cNvSpPr>
            <a:spLocks noGrp="1"/>
          </p:cNvSpPr>
          <p:nvPr>
            <p:ph type="title"/>
          </p:nvPr>
        </p:nvSpPr>
        <p:spPr/>
        <p:txBody>
          <a:bodyPr/>
          <a:lstStyle/>
          <a:p>
            <a:r>
              <a:rPr lang="en-IN" dirty="0"/>
              <a:t>Prices Ranges</a:t>
            </a:r>
          </a:p>
        </p:txBody>
      </p:sp>
      <p:pic>
        <p:nvPicPr>
          <p:cNvPr id="5" name="Content Placeholder 4">
            <a:extLst>
              <a:ext uri="{FF2B5EF4-FFF2-40B4-BE49-F238E27FC236}">
                <a16:creationId xmlns:a16="http://schemas.microsoft.com/office/drawing/2014/main" id="{ED5A8E43-AADB-8320-95BB-34DB70CFC774}"/>
              </a:ext>
            </a:extLst>
          </p:cNvPr>
          <p:cNvPicPr>
            <a:picLocks noGrp="1" noChangeAspect="1"/>
          </p:cNvPicPr>
          <p:nvPr>
            <p:ph idx="1"/>
          </p:nvPr>
        </p:nvPicPr>
        <p:blipFill>
          <a:blip r:embed="rId2"/>
          <a:stretch>
            <a:fillRect/>
          </a:stretch>
        </p:blipFill>
        <p:spPr>
          <a:xfrm>
            <a:off x="1097280" y="1864925"/>
            <a:ext cx="10233660" cy="4477483"/>
          </a:xfrm>
        </p:spPr>
      </p:pic>
    </p:spTree>
    <p:extLst>
      <p:ext uri="{BB962C8B-B14F-4D97-AF65-F5344CB8AC3E}">
        <p14:creationId xmlns:p14="http://schemas.microsoft.com/office/powerpoint/2010/main" val="308529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F958-44B9-E298-AD35-4FEC8FBC3027}"/>
              </a:ext>
            </a:extLst>
          </p:cNvPr>
          <p:cNvSpPr>
            <a:spLocks noGrp="1"/>
          </p:cNvSpPr>
          <p:nvPr>
            <p:ph type="title"/>
          </p:nvPr>
        </p:nvSpPr>
        <p:spPr/>
        <p:txBody>
          <a:bodyPr/>
          <a:lstStyle/>
          <a:p>
            <a:r>
              <a:rPr lang="en-IN" dirty="0"/>
              <a:t>Price Ranges- Cont.</a:t>
            </a:r>
          </a:p>
        </p:txBody>
      </p:sp>
      <p:pic>
        <p:nvPicPr>
          <p:cNvPr id="15" name="Picture 14">
            <a:extLst>
              <a:ext uri="{FF2B5EF4-FFF2-40B4-BE49-F238E27FC236}">
                <a16:creationId xmlns:a16="http://schemas.microsoft.com/office/drawing/2014/main" id="{2881B710-275A-7CB2-CFAA-58229695062B}"/>
              </a:ext>
            </a:extLst>
          </p:cNvPr>
          <p:cNvPicPr>
            <a:picLocks noChangeAspect="1"/>
          </p:cNvPicPr>
          <p:nvPr/>
        </p:nvPicPr>
        <p:blipFill>
          <a:blip r:embed="rId2"/>
          <a:stretch>
            <a:fillRect/>
          </a:stretch>
        </p:blipFill>
        <p:spPr>
          <a:xfrm>
            <a:off x="464332" y="1737360"/>
            <a:ext cx="10630388" cy="4625594"/>
          </a:xfrm>
          <a:prstGeom prst="rect">
            <a:avLst/>
          </a:prstGeom>
        </p:spPr>
      </p:pic>
    </p:spTree>
    <p:extLst>
      <p:ext uri="{BB962C8B-B14F-4D97-AF65-F5344CB8AC3E}">
        <p14:creationId xmlns:p14="http://schemas.microsoft.com/office/powerpoint/2010/main" val="182461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D938-43EE-0318-BCC8-6425C8B3380D}"/>
              </a:ext>
            </a:extLst>
          </p:cNvPr>
          <p:cNvSpPr>
            <a:spLocks noGrp="1"/>
          </p:cNvSpPr>
          <p:nvPr>
            <p:ph type="title"/>
          </p:nvPr>
        </p:nvSpPr>
        <p:spPr/>
        <p:txBody>
          <a:bodyPr/>
          <a:lstStyle/>
          <a:p>
            <a:r>
              <a:rPr lang="en-IN" dirty="0"/>
              <a:t>Price Ranges – cont.</a:t>
            </a:r>
          </a:p>
        </p:txBody>
      </p:sp>
      <p:sp>
        <p:nvSpPr>
          <p:cNvPr id="7" name="Content Placeholder 6">
            <a:extLst>
              <a:ext uri="{FF2B5EF4-FFF2-40B4-BE49-F238E27FC236}">
                <a16:creationId xmlns:a16="http://schemas.microsoft.com/office/drawing/2014/main" id="{525383B3-3D2D-5B90-A2D2-8EB5183950D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CF6E007-C303-BE83-5EAF-F90BA53DAEE4}"/>
              </a:ext>
            </a:extLst>
          </p:cNvPr>
          <p:cNvPicPr>
            <a:picLocks noChangeAspect="1"/>
          </p:cNvPicPr>
          <p:nvPr/>
        </p:nvPicPr>
        <p:blipFill>
          <a:blip r:embed="rId2"/>
          <a:stretch>
            <a:fillRect/>
          </a:stretch>
        </p:blipFill>
        <p:spPr>
          <a:xfrm>
            <a:off x="1036320" y="1845733"/>
            <a:ext cx="9707880" cy="4033811"/>
          </a:xfrm>
          <a:prstGeom prst="rect">
            <a:avLst/>
          </a:prstGeom>
        </p:spPr>
      </p:pic>
    </p:spTree>
    <p:extLst>
      <p:ext uri="{BB962C8B-B14F-4D97-AF65-F5344CB8AC3E}">
        <p14:creationId xmlns:p14="http://schemas.microsoft.com/office/powerpoint/2010/main" val="130465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73D7-8B9A-1AC2-7868-95CE1DFEAE2C}"/>
              </a:ext>
            </a:extLst>
          </p:cNvPr>
          <p:cNvSpPr>
            <a:spLocks noGrp="1"/>
          </p:cNvSpPr>
          <p:nvPr>
            <p:ph type="title"/>
          </p:nvPr>
        </p:nvSpPr>
        <p:spPr/>
        <p:txBody>
          <a:bodyPr/>
          <a:lstStyle/>
          <a:p>
            <a:r>
              <a:rPr lang="en-IN" dirty="0"/>
              <a:t>Customer Preferences – Minimum nights</a:t>
            </a:r>
          </a:p>
        </p:txBody>
      </p:sp>
      <p:pic>
        <p:nvPicPr>
          <p:cNvPr id="5" name="Content Placeholder 4">
            <a:extLst>
              <a:ext uri="{FF2B5EF4-FFF2-40B4-BE49-F238E27FC236}">
                <a16:creationId xmlns:a16="http://schemas.microsoft.com/office/drawing/2014/main" id="{4092B0E2-D35D-5B6C-6143-EFCD460DCF84}"/>
              </a:ext>
            </a:extLst>
          </p:cNvPr>
          <p:cNvPicPr>
            <a:picLocks noGrp="1" noChangeAspect="1"/>
          </p:cNvPicPr>
          <p:nvPr>
            <p:ph idx="1"/>
          </p:nvPr>
        </p:nvPicPr>
        <p:blipFill>
          <a:blip r:embed="rId2"/>
          <a:stretch>
            <a:fillRect/>
          </a:stretch>
        </p:blipFill>
        <p:spPr>
          <a:xfrm>
            <a:off x="1943101" y="1846263"/>
            <a:ext cx="7960184" cy="4022725"/>
          </a:xfrm>
        </p:spPr>
      </p:pic>
    </p:spTree>
    <p:extLst>
      <p:ext uri="{BB962C8B-B14F-4D97-AF65-F5344CB8AC3E}">
        <p14:creationId xmlns:p14="http://schemas.microsoft.com/office/powerpoint/2010/main" val="198592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7F94-7310-14CA-0ED5-6320B9F70A86}"/>
              </a:ext>
            </a:extLst>
          </p:cNvPr>
          <p:cNvSpPr>
            <a:spLocks noGrp="1"/>
          </p:cNvSpPr>
          <p:nvPr>
            <p:ph type="title"/>
          </p:nvPr>
        </p:nvSpPr>
        <p:spPr/>
        <p:txBody>
          <a:bodyPr/>
          <a:lstStyle/>
          <a:p>
            <a:r>
              <a:rPr lang="en-IN" dirty="0"/>
              <a:t>365 Availability</a:t>
            </a:r>
          </a:p>
        </p:txBody>
      </p:sp>
      <p:sp>
        <p:nvSpPr>
          <p:cNvPr id="7" name="Content Placeholder 6">
            <a:extLst>
              <a:ext uri="{FF2B5EF4-FFF2-40B4-BE49-F238E27FC236}">
                <a16:creationId xmlns:a16="http://schemas.microsoft.com/office/drawing/2014/main" id="{23D98302-AA50-A2F0-8225-C3D7529BBFEA}"/>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35E2665B-BC51-5670-9DAE-6D3FED5B9461}"/>
              </a:ext>
            </a:extLst>
          </p:cNvPr>
          <p:cNvPicPr>
            <a:picLocks noChangeAspect="1"/>
          </p:cNvPicPr>
          <p:nvPr/>
        </p:nvPicPr>
        <p:blipFill>
          <a:blip r:embed="rId2"/>
          <a:stretch>
            <a:fillRect/>
          </a:stretch>
        </p:blipFill>
        <p:spPr>
          <a:xfrm>
            <a:off x="1036320" y="1845734"/>
            <a:ext cx="7244694" cy="4480890"/>
          </a:xfrm>
          <a:prstGeom prst="rect">
            <a:avLst/>
          </a:prstGeom>
        </p:spPr>
      </p:pic>
    </p:spTree>
    <p:extLst>
      <p:ext uri="{BB962C8B-B14F-4D97-AF65-F5344CB8AC3E}">
        <p14:creationId xmlns:p14="http://schemas.microsoft.com/office/powerpoint/2010/main" val="23199593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1701</TotalTime>
  <Words>672</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freight-text-pro</vt:lpstr>
      <vt:lpstr>Retrospect</vt:lpstr>
      <vt:lpstr>NY AirBnB</vt:lpstr>
      <vt:lpstr>Agenda</vt:lpstr>
      <vt:lpstr>Background</vt:lpstr>
      <vt:lpstr>Data Analysis</vt:lpstr>
      <vt:lpstr>Prices Ranges</vt:lpstr>
      <vt:lpstr>Price Ranges- Cont.</vt:lpstr>
      <vt:lpstr>Price Ranges – cont.</vt:lpstr>
      <vt:lpstr>Customer Preferences – Minimum nights</vt:lpstr>
      <vt:lpstr>365 Availability</vt:lpstr>
      <vt:lpstr>Host Listings</vt:lpstr>
      <vt:lpstr>Recommendations</vt:lpstr>
      <vt:lpstr>Appendix - 1</vt:lpstr>
      <vt:lpstr>Appendix – 2</vt:lpstr>
      <vt:lpstr>Appendix- 3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Airbnb</dc:title>
  <dc:creator>shashank prabhu</dc:creator>
  <cp:lastModifiedBy>shashank prabhu</cp:lastModifiedBy>
  <cp:revision>12</cp:revision>
  <dcterms:created xsi:type="dcterms:W3CDTF">2023-06-25T14:30:19Z</dcterms:created>
  <dcterms:modified xsi:type="dcterms:W3CDTF">2023-06-26T18:53:31Z</dcterms:modified>
</cp:coreProperties>
</file>