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2" autoAdjust="0"/>
    <p:restoredTop sz="94660"/>
  </p:normalViewPr>
  <p:slideViewPr>
    <p:cSldViewPr snapToGrid="0">
      <p:cViewPr varScale="1">
        <p:scale>
          <a:sx n="75" d="100"/>
          <a:sy n="75" d="100"/>
        </p:scale>
        <p:origin x="36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C9809ED-C110-4267-8FEF-2803245A68E3}" type="datetimeFigureOut">
              <a:rPr lang="en-US" smtClean="0"/>
              <a:t>6/6/2023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4D605-9BA6-43BA-A242-BE7FA11F840E}" type="slidenum">
              <a:rPr lang="en-US" smtClean="0"/>
              <a:t>‹#›</a:t>
            </a:fld>
            <a:endParaRPr lang="en-US"/>
          </a:p>
        </p:txBody>
      </p:sp>
    </p:spTree>
    <p:extLst>
      <p:ext uri="{BB962C8B-B14F-4D97-AF65-F5344CB8AC3E}">
        <p14:creationId xmlns:p14="http://schemas.microsoft.com/office/powerpoint/2010/main" val="2362707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9809ED-C110-4267-8FEF-2803245A68E3}" type="datetimeFigureOut">
              <a:rPr lang="en-US" smtClean="0"/>
              <a:t>6/6/2023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4D605-9BA6-43BA-A242-BE7FA11F840E}" type="slidenum">
              <a:rPr lang="en-US" smtClean="0"/>
              <a:t>‹#›</a:t>
            </a:fld>
            <a:endParaRPr lang="en-US"/>
          </a:p>
        </p:txBody>
      </p:sp>
    </p:spTree>
    <p:extLst>
      <p:ext uri="{BB962C8B-B14F-4D97-AF65-F5344CB8AC3E}">
        <p14:creationId xmlns:p14="http://schemas.microsoft.com/office/powerpoint/2010/main" val="3442776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9809ED-C110-4267-8FEF-2803245A68E3}" type="datetimeFigureOut">
              <a:rPr lang="en-US" smtClean="0"/>
              <a:t>6/6/2023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4D605-9BA6-43BA-A242-BE7FA11F840E}" type="slidenum">
              <a:rPr lang="en-US" smtClean="0"/>
              <a:t>‹#›</a:t>
            </a:fld>
            <a:endParaRPr lang="en-US"/>
          </a:p>
        </p:txBody>
      </p:sp>
    </p:spTree>
    <p:extLst>
      <p:ext uri="{BB962C8B-B14F-4D97-AF65-F5344CB8AC3E}">
        <p14:creationId xmlns:p14="http://schemas.microsoft.com/office/powerpoint/2010/main" val="2407071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9809ED-C110-4267-8FEF-2803245A68E3}" type="datetimeFigureOut">
              <a:rPr lang="en-US" smtClean="0"/>
              <a:t>6/6/2023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4D605-9BA6-43BA-A242-BE7FA11F840E}" type="slidenum">
              <a:rPr lang="en-US" smtClean="0"/>
              <a:t>‹#›</a:t>
            </a:fld>
            <a:endParaRPr lang="en-US"/>
          </a:p>
        </p:txBody>
      </p:sp>
    </p:spTree>
    <p:extLst>
      <p:ext uri="{BB962C8B-B14F-4D97-AF65-F5344CB8AC3E}">
        <p14:creationId xmlns:p14="http://schemas.microsoft.com/office/powerpoint/2010/main" val="2842791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C9809ED-C110-4267-8FEF-2803245A68E3}" type="datetimeFigureOut">
              <a:rPr lang="en-US" smtClean="0"/>
              <a:t>6/6/2023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4D605-9BA6-43BA-A242-BE7FA11F840E}" type="slidenum">
              <a:rPr lang="en-US" smtClean="0"/>
              <a:t>‹#›</a:t>
            </a:fld>
            <a:endParaRPr lang="en-US"/>
          </a:p>
        </p:txBody>
      </p:sp>
    </p:spTree>
    <p:extLst>
      <p:ext uri="{BB962C8B-B14F-4D97-AF65-F5344CB8AC3E}">
        <p14:creationId xmlns:p14="http://schemas.microsoft.com/office/powerpoint/2010/main" val="424214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C9809ED-C110-4267-8FEF-2803245A68E3}" type="datetimeFigureOut">
              <a:rPr lang="en-US" smtClean="0"/>
              <a:t>6/6/2023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4D605-9BA6-43BA-A242-BE7FA11F840E}" type="slidenum">
              <a:rPr lang="en-US" smtClean="0"/>
              <a:t>‹#›</a:t>
            </a:fld>
            <a:endParaRPr lang="en-US"/>
          </a:p>
        </p:txBody>
      </p:sp>
    </p:spTree>
    <p:extLst>
      <p:ext uri="{BB962C8B-B14F-4D97-AF65-F5344CB8AC3E}">
        <p14:creationId xmlns:p14="http://schemas.microsoft.com/office/powerpoint/2010/main" val="18741913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C9809ED-C110-4267-8FEF-2803245A68E3}" type="datetimeFigureOut">
              <a:rPr lang="en-US" smtClean="0"/>
              <a:t>6/6/2023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4D605-9BA6-43BA-A242-BE7FA11F840E}" type="slidenum">
              <a:rPr lang="en-US" smtClean="0"/>
              <a:t>‹#›</a:t>
            </a:fld>
            <a:endParaRPr lang="en-US"/>
          </a:p>
        </p:txBody>
      </p:sp>
    </p:spTree>
    <p:extLst>
      <p:ext uri="{BB962C8B-B14F-4D97-AF65-F5344CB8AC3E}">
        <p14:creationId xmlns:p14="http://schemas.microsoft.com/office/powerpoint/2010/main" val="1465311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C9809ED-C110-4267-8FEF-2803245A68E3}" type="datetimeFigureOut">
              <a:rPr lang="en-US" smtClean="0"/>
              <a:t>6/6/2023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4D605-9BA6-43BA-A242-BE7FA11F840E}" type="slidenum">
              <a:rPr lang="en-US" smtClean="0"/>
              <a:t>‹#›</a:t>
            </a:fld>
            <a:endParaRPr lang="en-US"/>
          </a:p>
        </p:txBody>
      </p:sp>
    </p:spTree>
    <p:extLst>
      <p:ext uri="{BB962C8B-B14F-4D97-AF65-F5344CB8AC3E}">
        <p14:creationId xmlns:p14="http://schemas.microsoft.com/office/powerpoint/2010/main" val="446804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9809ED-C110-4267-8FEF-2803245A68E3}" type="datetimeFigureOut">
              <a:rPr lang="en-US" smtClean="0"/>
              <a:t>6/6/2023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4D605-9BA6-43BA-A242-BE7FA11F840E}" type="slidenum">
              <a:rPr lang="en-US" smtClean="0"/>
              <a:t>‹#›</a:t>
            </a:fld>
            <a:endParaRPr lang="en-US"/>
          </a:p>
        </p:txBody>
      </p:sp>
    </p:spTree>
    <p:extLst>
      <p:ext uri="{BB962C8B-B14F-4D97-AF65-F5344CB8AC3E}">
        <p14:creationId xmlns:p14="http://schemas.microsoft.com/office/powerpoint/2010/main" val="3023453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C9809ED-C110-4267-8FEF-2803245A68E3}" type="datetimeFigureOut">
              <a:rPr lang="en-US" smtClean="0"/>
              <a:t>6/6/2023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4D605-9BA6-43BA-A242-BE7FA11F840E}" type="slidenum">
              <a:rPr lang="en-US" smtClean="0"/>
              <a:t>‹#›</a:t>
            </a:fld>
            <a:endParaRPr lang="en-US"/>
          </a:p>
        </p:txBody>
      </p:sp>
    </p:spTree>
    <p:extLst>
      <p:ext uri="{BB962C8B-B14F-4D97-AF65-F5344CB8AC3E}">
        <p14:creationId xmlns:p14="http://schemas.microsoft.com/office/powerpoint/2010/main" val="3641568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C9809ED-C110-4267-8FEF-2803245A68E3}" type="datetimeFigureOut">
              <a:rPr lang="en-US" smtClean="0"/>
              <a:t>6/6/2023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4D605-9BA6-43BA-A242-BE7FA11F840E}" type="slidenum">
              <a:rPr lang="en-US" smtClean="0"/>
              <a:t>‹#›</a:t>
            </a:fld>
            <a:endParaRPr lang="en-US"/>
          </a:p>
        </p:txBody>
      </p:sp>
    </p:spTree>
    <p:extLst>
      <p:ext uri="{BB962C8B-B14F-4D97-AF65-F5344CB8AC3E}">
        <p14:creationId xmlns:p14="http://schemas.microsoft.com/office/powerpoint/2010/main" val="1085306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9809ED-C110-4267-8FEF-2803245A68E3}" type="datetimeFigureOut">
              <a:rPr lang="en-US" smtClean="0"/>
              <a:t>6/6/2023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4D605-9BA6-43BA-A242-BE7FA11F840E}" type="slidenum">
              <a:rPr lang="en-US" smtClean="0"/>
              <a:t>‹#›</a:t>
            </a:fld>
            <a:endParaRPr lang="en-US"/>
          </a:p>
        </p:txBody>
      </p:sp>
    </p:spTree>
    <p:extLst>
      <p:ext uri="{BB962C8B-B14F-4D97-AF65-F5344CB8AC3E}">
        <p14:creationId xmlns:p14="http://schemas.microsoft.com/office/powerpoint/2010/main" val="26381167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Exception Handling</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405869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6010" y="1248109"/>
            <a:ext cx="10515600" cy="4351338"/>
          </a:xfrm>
        </p:spPr>
        <p:txBody>
          <a:bodyPr>
            <a:normAutofit/>
          </a:bodyPr>
          <a:lstStyle/>
          <a:p>
            <a:pPr marL="514350" indent="-514350" algn="just">
              <a:lnSpc>
                <a:spcPct val="100000"/>
              </a:lnSpc>
              <a:buFont typeface="+mj-lt"/>
              <a:buAutoNum type="arabicPeriod" startAt="9"/>
            </a:pPr>
            <a:r>
              <a:rPr lang="en-US" sz="2500" dirty="0" smtClean="0"/>
              <a:t>In a program if at least one method terminates abnormally then the program termination is abnormal termination.</a:t>
            </a:r>
          </a:p>
          <a:p>
            <a:pPr marL="514350" indent="-514350" algn="just">
              <a:lnSpc>
                <a:spcPct val="100000"/>
              </a:lnSpc>
              <a:buFont typeface="+mj-lt"/>
              <a:buAutoNum type="arabicPeriod" startAt="9"/>
            </a:pPr>
            <a:r>
              <a:rPr lang="en-US" sz="2500" dirty="0" smtClean="0"/>
              <a:t> If all method termination normally the only program termination is normal termination.</a:t>
            </a:r>
          </a:p>
          <a:p>
            <a:pPr marL="0" indent="0" algn="just">
              <a:lnSpc>
                <a:spcPct val="100000"/>
              </a:lnSpc>
              <a:buNone/>
            </a:pPr>
            <a:endParaRPr lang="en-US" sz="2500" dirty="0"/>
          </a:p>
        </p:txBody>
      </p:sp>
    </p:spTree>
    <p:extLst>
      <p:ext uri="{BB962C8B-B14F-4D97-AF65-F5344CB8AC3E}">
        <p14:creationId xmlns:p14="http://schemas.microsoft.com/office/powerpoint/2010/main" val="35307846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a:t>
            </a:r>
            <a:r>
              <a:rPr lang="en-US" dirty="0" err="1" smtClean="0"/>
              <a:t>Hirarchy</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8900" y="1690688"/>
            <a:ext cx="8890000" cy="4606086"/>
          </a:xfrm>
        </p:spPr>
      </p:pic>
    </p:spTree>
    <p:extLst>
      <p:ext uri="{BB962C8B-B14F-4D97-AF65-F5344CB8AC3E}">
        <p14:creationId xmlns:p14="http://schemas.microsoft.com/office/powerpoint/2010/main" val="15703555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a:t>
            </a:r>
            <a:endParaRPr lang="en-US" dirty="0"/>
          </a:p>
        </p:txBody>
      </p:sp>
      <p:sp>
        <p:nvSpPr>
          <p:cNvPr id="3" name="Content Placeholder 2"/>
          <p:cNvSpPr>
            <a:spLocks noGrp="1"/>
          </p:cNvSpPr>
          <p:nvPr>
            <p:ph idx="1"/>
          </p:nvPr>
        </p:nvSpPr>
        <p:spPr/>
        <p:txBody>
          <a:bodyPr>
            <a:normAutofit fontScale="92500" lnSpcReduction="10000"/>
          </a:bodyPr>
          <a:lstStyle/>
          <a:p>
            <a:pPr marL="0" indent="0" algn="just">
              <a:lnSpc>
                <a:spcPct val="110000"/>
              </a:lnSpc>
              <a:buNone/>
            </a:pPr>
            <a:r>
              <a:rPr lang="en-US" sz="2500" dirty="0"/>
              <a:t>Most of the times exception are caused by our program and these are </a:t>
            </a:r>
            <a:r>
              <a:rPr lang="en-US" sz="2500" dirty="0" err="1"/>
              <a:t>recoverrable</a:t>
            </a:r>
            <a:r>
              <a:rPr lang="en-US" sz="2500" dirty="0" smtClean="0"/>
              <a:t>.</a:t>
            </a:r>
          </a:p>
          <a:p>
            <a:pPr marL="0" indent="0" algn="just">
              <a:lnSpc>
                <a:spcPct val="110000"/>
              </a:lnSpc>
              <a:buNone/>
            </a:pPr>
            <a:r>
              <a:rPr lang="en-US" sz="2500" b="1" dirty="0"/>
              <a:t>Example: if our </a:t>
            </a:r>
            <a:r>
              <a:rPr lang="en-US" sz="2500" b="1" dirty="0" err="1"/>
              <a:t>prgramming</a:t>
            </a:r>
            <a:r>
              <a:rPr lang="en-US" sz="2500" b="1" dirty="0"/>
              <a:t> to read data from remote file locating at </a:t>
            </a:r>
            <a:r>
              <a:rPr lang="en-US" sz="2500" b="1" dirty="0" err="1"/>
              <a:t>london</a:t>
            </a:r>
            <a:r>
              <a:rPr lang="en-US" sz="2500" b="1" dirty="0"/>
              <a:t> at runtime if remote file is not available then we will get runtime exception saying </a:t>
            </a:r>
            <a:r>
              <a:rPr lang="en-US" sz="2500" b="1" dirty="0" err="1"/>
              <a:t>FileNotFoundException</a:t>
            </a:r>
            <a:r>
              <a:rPr lang="en-US" sz="2500" b="1" dirty="0"/>
              <a:t> </a:t>
            </a:r>
            <a:r>
              <a:rPr lang="en-US" sz="2500" b="1" dirty="0" smtClean="0"/>
              <a:t>.</a:t>
            </a:r>
          </a:p>
          <a:p>
            <a:pPr marL="0" indent="0" algn="just">
              <a:lnSpc>
                <a:spcPct val="110000"/>
              </a:lnSpc>
              <a:buNone/>
            </a:pPr>
            <a:r>
              <a:rPr lang="en-US" sz="2500" b="1" dirty="0"/>
              <a:t>If </a:t>
            </a:r>
            <a:r>
              <a:rPr lang="en-US" sz="2500" b="1" dirty="0" err="1"/>
              <a:t>F</a:t>
            </a:r>
            <a:r>
              <a:rPr lang="en-US" sz="2500" b="1" dirty="0" err="1" smtClean="0"/>
              <a:t>ileNotFound</a:t>
            </a:r>
            <a:r>
              <a:rPr lang="en-US" sz="2500" b="1" dirty="0" smtClean="0"/>
              <a:t> </a:t>
            </a:r>
            <a:r>
              <a:rPr lang="en-US" sz="2500" b="1" dirty="0"/>
              <a:t>exception occurs we can provide </a:t>
            </a:r>
            <a:r>
              <a:rPr lang="en-US" sz="2500" b="1" dirty="0" smtClean="0"/>
              <a:t>a local </a:t>
            </a:r>
            <a:r>
              <a:rPr lang="en-US" sz="2500" b="1" dirty="0"/>
              <a:t>file and continue </a:t>
            </a:r>
            <a:r>
              <a:rPr lang="en-US" sz="2500" b="1" dirty="0" smtClean="0"/>
              <a:t>the rest </a:t>
            </a:r>
            <a:r>
              <a:rPr lang="en-US" sz="2500" b="1" dirty="0"/>
              <a:t>of the </a:t>
            </a:r>
            <a:r>
              <a:rPr lang="en-US" sz="2500" b="1" dirty="0" smtClean="0"/>
              <a:t>program </a:t>
            </a:r>
            <a:r>
              <a:rPr lang="en-US" sz="2500" b="1" dirty="0"/>
              <a:t>normally</a:t>
            </a:r>
            <a:r>
              <a:rPr lang="en-US" sz="2500" b="1" dirty="0" smtClean="0"/>
              <a:t>.</a:t>
            </a:r>
          </a:p>
          <a:p>
            <a:pPr marL="914400" lvl="2" indent="0" algn="just">
              <a:lnSpc>
                <a:spcPct val="110000"/>
              </a:lnSpc>
              <a:buNone/>
            </a:pPr>
            <a:r>
              <a:rPr lang="en-US" sz="1700" dirty="0"/>
              <a:t>try{</a:t>
            </a:r>
          </a:p>
          <a:p>
            <a:pPr marL="914400" lvl="2" indent="0" algn="just">
              <a:lnSpc>
                <a:spcPct val="110000"/>
              </a:lnSpc>
              <a:buNone/>
            </a:pPr>
            <a:r>
              <a:rPr lang="en-US" sz="1700" dirty="0"/>
              <a:t>	Read data from remote file locating at </a:t>
            </a:r>
            <a:r>
              <a:rPr lang="en-US" sz="1700" dirty="0" err="1"/>
              <a:t>london</a:t>
            </a:r>
            <a:endParaRPr lang="en-US" sz="1700" dirty="0"/>
          </a:p>
          <a:p>
            <a:pPr marL="914400" lvl="2" indent="0" algn="just">
              <a:lnSpc>
                <a:spcPct val="110000"/>
              </a:lnSpc>
              <a:buNone/>
            </a:pPr>
            <a:r>
              <a:rPr lang="en-US" sz="1700" dirty="0"/>
              <a:t>}</a:t>
            </a:r>
          </a:p>
          <a:p>
            <a:pPr marL="914400" lvl="2" indent="0" algn="just">
              <a:lnSpc>
                <a:spcPct val="110000"/>
              </a:lnSpc>
              <a:buNone/>
            </a:pPr>
            <a:r>
              <a:rPr lang="en-US" sz="1700" dirty="0"/>
              <a:t>catch(</a:t>
            </a:r>
            <a:r>
              <a:rPr lang="en-US" sz="1700" dirty="0" err="1"/>
              <a:t>FileNotFoundException</a:t>
            </a:r>
            <a:r>
              <a:rPr lang="en-US" sz="1700" dirty="0"/>
              <a:t> e){</a:t>
            </a:r>
          </a:p>
          <a:p>
            <a:pPr marL="914400" lvl="2" indent="0" algn="just">
              <a:lnSpc>
                <a:spcPct val="110000"/>
              </a:lnSpc>
              <a:buNone/>
            </a:pPr>
            <a:r>
              <a:rPr lang="en-US" sz="1700" dirty="0"/>
              <a:t>	use local file and continue rest of the program normally</a:t>
            </a:r>
          </a:p>
          <a:p>
            <a:pPr marL="914400" lvl="2" indent="0" algn="just">
              <a:lnSpc>
                <a:spcPct val="110000"/>
              </a:lnSpc>
              <a:buNone/>
            </a:pPr>
            <a:r>
              <a:rPr lang="en-US" sz="1700" dirty="0"/>
              <a:t>}</a:t>
            </a:r>
          </a:p>
        </p:txBody>
      </p:sp>
    </p:spTree>
    <p:extLst>
      <p:ext uri="{BB962C8B-B14F-4D97-AF65-F5344CB8AC3E}">
        <p14:creationId xmlns:p14="http://schemas.microsoft.com/office/powerpoint/2010/main" val="22384507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a:t>
            </a:r>
            <a:endParaRPr lang="en-US" dirty="0"/>
          </a:p>
        </p:txBody>
      </p:sp>
      <p:sp>
        <p:nvSpPr>
          <p:cNvPr id="3" name="Content Placeholder 2"/>
          <p:cNvSpPr>
            <a:spLocks noGrp="1"/>
          </p:cNvSpPr>
          <p:nvPr>
            <p:ph idx="1"/>
          </p:nvPr>
        </p:nvSpPr>
        <p:spPr/>
        <p:txBody>
          <a:bodyPr>
            <a:normAutofit/>
          </a:bodyPr>
          <a:lstStyle/>
          <a:p>
            <a:pPr algn="just">
              <a:lnSpc>
                <a:spcPct val="100000"/>
              </a:lnSpc>
            </a:pPr>
            <a:r>
              <a:rPr lang="en-US" sz="2500" dirty="0" smtClean="0"/>
              <a:t>Most of the time Error are not caused by our program and these are due to lack of system resources.</a:t>
            </a:r>
          </a:p>
          <a:p>
            <a:pPr algn="just">
              <a:lnSpc>
                <a:spcPct val="100000"/>
              </a:lnSpc>
            </a:pPr>
            <a:r>
              <a:rPr lang="en-US" sz="2500" dirty="0" smtClean="0"/>
              <a:t>Errors are non-</a:t>
            </a:r>
            <a:r>
              <a:rPr lang="en-US" sz="2500" dirty="0" err="1" smtClean="0"/>
              <a:t>recorrable</a:t>
            </a:r>
            <a:r>
              <a:rPr lang="en-US" sz="2500" dirty="0" smtClean="0"/>
              <a:t>.</a:t>
            </a:r>
          </a:p>
          <a:p>
            <a:pPr marL="0" indent="0" algn="just">
              <a:lnSpc>
                <a:spcPct val="100000"/>
              </a:lnSpc>
              <a:buNone/>
            </a:pPr>
            <a:endParaRPr lang="en-US" sz="2500" dirty="0"/>
          </a:p>
          <a:p>
            <a:pPr marL="0" indent="0" algn="just">
              <a:lnSpc>
                <a:spcPct val="100000"/>
              </a:lnSpc>
              <a:buNone/>
            </a:pPr>
            <a:r>
              <a:rPr lang="en-US" sz="2500" dirty="0"/>
              <a:t>Example: if </a:t>
            </a:r>
            <a:r>
              <a:rPr lang="en-US" sz="2500" dirty="0" err="1"/>
              <a:t>OutOfMemory</a:t>
            </a:r>
            <a:r>
              <a:rPr lang="en-US" sz="2500" dirty="0"/>
              <a:t> Error occurs being a programmer we can't do anything and program will be terminated abnormally</a:t>
            </a:r>
            <a:r>
              <a:rPr lang="en-US" sz="2500" dirty="0" smtClean="0"/>
              <a:t>.</a:t>
            </a:r>
          </a:p>
          <a:p>
            <a:pPr marL="0" indent="0" algn="just">
              <a:lnSpc>
                <a:spcPct val="100000"/>
              </a:lnSpc>
              <a:buNone/>
            </a:pPr>
            <a:r>
              <a:rPr lang="en-US" sz="2500" dirty="0"/>
              <a:t>System admin or server admin is responsible to increase heap memory.</a:t>
            </a:r>
          </a:p>
        </p:txBody>
      </p:sp>
    </p:spTree>
    <p:extLst>
      <p:ext uri="{BB962C8B-B14F-4D97-AF65-F5344CB8AC3E}">
        <p14:creationId xmlns:p14="http://schemas.microsoft.com/office/powerpoint/2010/main" val="20497841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Checked and Unchecked </a:t>
            </a:r>
            <a:r>
              <a:rPr lang="en-US" dirty="0" smtClean="0"/>
              <a:t>Exception</a:t>
            </a:r>
            <a:endParaRPr lang="en-US" dirty="0"/>
          </a:p>
        </p:txBody>
      </p:sp>
      <p:sp>
        <p:nvSpPr>
          <p:cNvPr id="3" name="Content Placeholder 2"/>
          <p:cNvSpPr>
            <a:spLocks noGrp="1"/>
          </p:cNvSpPr>
          <p:nvPr>
            <p:ph idx="1"/>
          </p:nvPr>
        </p:nvSpPr>
        <p:spPr/>
        <p:txBody>
          <a:bodyPr>
            <a:normAutofit/>
          </a:bodyPr>
          <a:lstStyle/>
          <a:p>
            <a:pPr marL="0" indent="0" algn="just">
              <a:lnSpc>
                <a:spcPct val="100000"/>
              </a:lnSpc>
              <a:buNone/>
            </a:pPr>
            <a:r>
              <a:rPr lang="en-US" sz="2500" dirty="0"/>
              <a:t>Checked Exception</a:t>
            </a:r>
            <a:r>
              <a:rPr lang="en-US" sz="2500" dirty="0" smtClean="0"/>
              <a:t>:</a:t>
            </a:r>
          </a:p>
          <a:p>
            <a:pPr algn="just">
              <a:lnSpc>
                <a:spcPct val="100000"/>
              </a:lnSpc>
            </a:pPr>
            <a:r>
              <a:rPr lang="en-US" sz="2500" dirty="0"/>
              <a:t>The Exception which are checked by compiler for smooth execution of the program at runtime are called checked exception</a:t>
            </a:r>
            <a:r>
              <a:rPr lang="en-US" sz="2500" dirty="0" smtClean="0"/>
              <a:t>.</a:t>
            </a:r>
          </a:p>
          <a:p>
            <a:pPr marL="0" indent="0" algn="just">
              <a:lnSpc>
                <a:spcPct val="100000"/>
              </a:lnSpc>
              <a:buNone/>
            </a:pPr>
            <a:r>
              <a:rPr lang="en-US" sz="2500" dirty="0"/>
              <a:t>Example: </a:t>
            </a:r>
            <a:r>
              <a:rPr lang="en-US" sz="2500" dirty="0" err="1"/>
              <a:t>HallTicketMissingException</a:t>
            </a:r>
            <a:r>
              <a:rPr lang="en-US" sz="2500" dirty="0"/>
              <a:t>, </a:t>
            </a:r>
            <a:r>
              <a:rPr lang="en-US" sz="2500" dirty="0" err="1"/>
              <a:t>PenNotWorkingException</a:t>
            </a:r>
            <a:r>
              <a:rPr lang="en-US" sz="2500" dirty="0"/>
              <a:t>, </a:t>
            </a:r>
            <a:r>
              <a:rPr lang="en-US" sz="2500" dirty="0" err="1" smtClean="0"/>
              <a:t>FileNotFoundException</a:t>
            </a:r>
            <a:r>
              <a:rPr lang="en-US" sz="2500" dirty="0" smtClean="0"/>
              <a:t>, etc.</a:t>
            </a:r>
          </a:p>
          <a:p>
            <a:pPr marL="0" indent="0" algn="just">
              <a:lnSpc>
                <a:spcPct val="100000"/>
              </a:lnSpc>
              <a:buNone/>
            </a:pPr>
            <a:endParaRPr lang="en-US" sz="2500" dirty="0"/>
          </a:p>
          <a:p>
            <a:pPr marL="0" indent="0" algn="just">
              <a:lnSpc>
                <a:spcPct val="100000"/>
              </a:lnSpc>
              <a:buNone/>
            </a:pPr>
            <a:r>
              <a:rPr lang="en-US" sz="2500" dirty="0"/>
              <a:t>In our program if there chance of rising checked exception then </a:t>
            </a:r>
            <a:r>
              <a:rPr lang="en-US" sz="2500" dirty="0" err="1"/>
              <a:t>compulsury</a:t>
            </a:r>
            <a:r>
              <a:rPr lang="en-US" sz="2500" dirty="0"/>
              <a:t> we should handle the checked exception(either by try catch or throws keyword) other wise we will get compile time Error. </a:t>
            </a:r>
          </a:p>
        </p:txBody>
      </p:sp>
    </p:spTree>
    <p:extLst>
      <p:ext uri="{BB962C8B-B14F-4D97-AF65-F5344CB8AC3E}">
        <p14:creationId xmlns:p14="http://schemas.microsoft.com/office/powerpoint/2010/main" val="28430718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Unchecked Exception:</a:t>
            </a:r>
          </a:p>
        </p:txBody>
      </p:sp>
      <p:sp>
        <p:nvSpPr>
          <p:cNvPr id="3" name="Content Placeholder 2"/>
          <p:cNvSpPr>
            <a:spLocks noGrp="1"/>
          </p:cNvSpPr>
          <p:nvPr>
            <p:ph idx="1"/>
          </p:nvPr>
        </p:nvSpPr>
        <p:spPr/>
        <p:txBody>
          <a:bodyPr/>
          <a:lstStyle/>
          <a:p>
            <a:pPr algn="just">
              <a:lnSpc>
                <a:spcPct val="100000"/>
              </a:lnSpc>
            </a:pPr>
            <a:r>
              <a:rPr lang="en-US" dirty="0"/>
              <a:t>The exception which are not checked by compiler </a:t>
            </a:r>
            <a:r>
              <a:rPr lang="en-US" dirty="0" err="1"/>
              <a:t>wheather</a:t>
            </a:r>
            <a:r>
              <a:rPr lang="en-US" dirty="0"/>
              <a:t> programmer handling or not such type of exception are called Unchecked exception.</a:t>
            </a:r>
          </a:p>
          <a:p>
            <a:pPr marL="457200" lvl="1" indent="0" algn="just">
              <a:lnSpc>
                <a:spcPct val="100000"/>
              </a:lnSpc>
              <a:buNone/>
            </a:pPr>
            <a:r>
              <a:rPr lang="en-US" b="1" dirty="0"/>
              <a:t>Example: </a:t>
            </a:r>
            <a:r>
              <a:rPr lang="en-US" b="1" dirty="0" err="1" smtClean="0"/>
              <a:t>AirthmeticException</a:t>
            </a:r>
            <a:r>
              <a:rPr lang="en-US" b="1" dirty="0" smtClean="0"/>
              <a:t>, </a:t>
            </a:r>
            <a:r>
              <a:rPr lang="en-US" b="1" dirty="0" err="1" smtClean="0"/>
              <a:t>ArrayIndexOutOfBoundsException</a:t>
            </a:r>
            <a:r>
              <a:rPr lang="en-US" b="1" dirty="0" smtClean="0"/>
              <a:t>, </a:t>
            </a:r>
            <a:r>
              <a:rPr lang="en-US" b="1" dirty="0"/>
              <a:t>etc</a:t>
            </a:r>
            <a:r>
              <a:rPr lang="en-US" b="1" dirty="0" smtClean="0"/>
              <a:t>.</a:t>
            </a:r>
          </a:p>
          <a:p>
            <a:pPr marL="0" indent="0" algn="just">
              <a:lnSpc>
                <a:spcPct val="100000"/>
              </a:lnSpc>
              <a:buNone/>
            </a:pPr>
            <a:r>
              <a:rPr lang="en-US" dirty="0"/>
              <a:t>1. </a:t>
            </a:r>
            <a:r>
              <a:rPr lang="en-US" dirty="0" err="1"/>
              <a:t>Wheather</a:t>
            </a:r>
            <a:r>
              <a:rPr lang="en-US" dirty="0"/>
              <a:t> it is checked or unchecked every exception occurs yet runtime only there is no chance of </a:t>
            </a:r>
            <a:r>
              <a:rPr lang="en-US" dirty="0" err="1"/>
              <a:t>occuring</a:t>
            </a:r>
            <a:r>
              <a:rPr lang="en-US" dirty="0"/>
              <a:t> any exception get </a:t>
            </a:r>
            <a:r>
              <a:rPr lang="en-US" dirty="0" err="1"/>
              <a:t>compiletime</a:t>
            </a:r>
            <a:r>
              <a:rPr lang="en-US" dirty="0"/>
              <a:t>.</a:t>
            </a:r>
          </a:p>
          <a:p>
            <a:pPr marL="0" indent="0" algn="just">
              <a:lnSpc>
                <a:spcPct val="100000"/>
              </a:lnSpc>
              <a:buNone/>
            </a:pPr>
            <a:r>
              <a:rPr lang="en-US" dirty="0"/>
              <a:t>2</a:t>
            </a:r>
            <a:r>
              <a:rPr lang="en-US" dirty="0" smtClean="0"/>
              <a:t>. Runtime </a:t>
            </a:r>
            <a:r>
              <a:rPr lang="en-US" dirty="0"/>
              <a:t>exception and its child classes, error and its child classes are unchecked except these remaining are checked.</a:t>
            </a:r>
          </a:p>
        </p:txBody>
      </p:sp>
    </p:spTree>
    <p:extLst>
      <p:ext uri="{BB962C8B-B14F-4D97-AF65-F5344CB8AC3E}">
        <p14:creationId xmlns:p14="http://schemas.microsoft.com/office/powerpoint/2010/main" val="22720022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Fully checked vs Partially checked</a:t>
            </a:r>
          </a:p>
        </p:txBody>
      </p:sp>
      <p:sp>
        <p:nvSpPr>
          <p:cNvPr id="3" name="Content Placeholder 2"/>
          <p:cNvSpPr>
            <a:spLocks noGrp="1"/>
          </p:cNvSpPr>
          <p:nvPr>
            <p:ph idx="1"/>
          </p:nvPr>
        </p:nvSpPr>
        <p:spPr/>
        <p:txBody>
          <a:bodyPr>
            <a:normAutofit lnSpcReduction="10000"/>
          </a:bodyPr>
          <a:lstStyle/>
          <a:p>
            <a:pPr algn="just">
              <a:lnSpc>
                <a:spcPct val="100000"/>
              </a:lnSpc>
            </a:pPr>
            <a:r>
              <a:rPr lang="en-US" dirty="0"/>
              <a:t>A checked exception set to be fully checked if and only if all its child classes are also checked.</a:t>
            </a:r>
          </a:p>
          <a:p>
            <a:pPr marL="457200" lvl="1" indent="0" algn="just">
              <a:lnSpc>
                <a:spcPct val="100000"/>
              </a:lnSpc>
              <a:buNone/>
            </a:pPr>
            <a:r>
              <a:rPr lang="en-US" b="1" dirty="0" err="1"/>
              <a:t>Example:IOException</a:t>
            </a:r>
            <a:r>
              <a:rPr lang="en-US" b="1" dirty="0"/>
              <a:t> </a:t>
            </a:r>
            <a:r>
              <a:rPr lang="en-US" b="1" dirty="0" err="1"/>
              <a:t>InturruptedException</a:t>
            </a:r>
            <a:r>
              <a:rPr lang="en-US" b="1" dirty="0"/>
              <a:t> </a:t>
            </a:r>
            <a:r>
              <a:rPr lang="en-US" b="1" dirty="0" err="1" smtClean="0"/>
              <a:t>etc</a:t>
            </a:r>
            <a:endParaRPr lang="en-US" dirty="0"/>
          </a:p>
          <a:p>
            <a:pPr algn="just">
              <a:lnSpc>
                <a:spcPct val="100000"/>
              </a:lnSpc>
            </a:pPr>
            <a:r>
              <a:rPr lang="en-US" dirty="0"/>
              <a:t>The checked exception is set to be partially checked if and if some of its child classes are </a:t>
            </a:r>
            <a:r>
              <a:rPr lang="en-US" dirty="0" smtClean="0"/>
              <a:t>unchecked.</a:t>
            </a:r>
          </a:p>
          <a:p>
            <a:pPr marL="457200" lvl="1" indent="0" algn="just">
              <a:lnSpc>
                <a:spcPct val="100000"/>
              </a:lnSpc>
              <a:buNone/>
            </a:pPr>
            <a:r>
              <a:rPr lang="en-US" b="1" dirty="0"/>
              <a:t>Example: Exception, </a:t>
            </a:r>
            <a:r>
              <a:rPr lang="en-US" b="1" dirty="0" err="1"/>
              <a:t>Throwable</a:t>
            </a:r>
            <a:endParaRPr lang="en-US" b="1" dirty="0"/>
          </a:p>
          <a:p>
            <a:pPr marL="0" indent="0" algn="just">
              <a:lnSpc>
                <a:spcPct val="100000"/>
              </a:lnSpc>
              <a:buNone/>
            </a:pPr>
            <a:endParaRPr lang="en-US" dirty="0" smtClean="0"/>
          </a:p>
          <a:p>
            <a:pPr marL="0" indent="0" algn="just">
              <a:lnSpc>
                <a:spcPct val="100000"/>
              </a:lnSpc>
              <a:buNone/>
            </a:pPr>
            <a:r>
              <a:rPr lang="en-US" sz="2700" b="1" dirty="0"/>
              <a:t>NOTE: The only possible partially checked exception in java are:</a:t>
            </a:r>
          </a:p>
          <a:p>
            <a:pPr marL="914400" lvl="2" indent="0" algn="just">
              <a:lnSpc>
                <a:spcPct val="100000"/>
              </a:lnSpc>
              <a:buNone/>
            </a:pPr>
            <a:r>
              <a:rPr lang="en-US" sz="2400" b="1" dirty="0"/>
              <a:t>Exception</a:t>
            </a:r>
          </a:p>
          <a:p>
            <a:pPr marL="914400" lvl="2" indent="0" algn="just">
              <a:lnSpc>
                <a:spcPct val="100000"/>
              </a:lnSpc>
              <a:buNone/>
            </a:pPr>
            <a:r>
              <a:rPr lang="en-US" sz="2400" b="1" dirty="0" err="1"/>
              <a:t>Throwable</a:t>
            </a:r>
            <a:endParaRPr lang="en-US" sz="2400" b="1" dirty="0"/>
          </a:p>
        </p:txBody>
      </p:sp>
    </p:spTree>
    <p:extLst>
      <p:ext uri="{BB962C8B-B14F-4D97-AF65-F5344CB8AC3E}">
        <p14:creationId xmlns:p14="http://schemas.microsoft.com/office/powerpoint/2010/main" val="5599250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Behaviour</a:t>
            </a:r>
            <a:r>
              <a:rPr lang="en-US" dirty="0" smtClean="0"/>
              <a:t> of following Exception</a:t>
            </a:r>
            <a:endParaRPr lang="en-US" dirty="0"/>
          </a:p>
        </p:txBody>
      </p:sp>
      <p:sp>
        <p:nvSpPr>
          <p:cNvPr id="3" name="Content Placeholder 2"/>
          <p:cNvSpPr>
            <a:spLocks noGrp="1"/>
          </p:cNvSpPr>
          <p:nvPr>
            <p:ph idx="1"/>
          </p:nvPr>
        </p:nvSpPr>
        <p:spPr/>
        <p:txBody>
          <a:bodyPr>
            <a:normAutofit lnSpcReduction="10000"/>
          </a:bodyPr>
          <a:lstStyle/>
          <a:p>
            <a:pPr marL="0" indent="0">
              <a:lnSpc>
                <a:spcPct val="100000"/>
              </a:lnSpc>
              <a:buNone/>
            </a:pPr>
            <a:r>
              <a:rPr lang="en-US" sz="2500" dirty="0" err="1"/>
              <a:t>IOException</a:t>
            </a:r>
            <a:r>
              <a:rPr lang="en-US" sz="2500" dirty="0"/>
              <a:t> ----&gt; Checked(Fully checked)</a:t>
            </a:r>
          </a:p>
          <a:p>
            <a:pPr marL="0" indent="0">
              <a:lnSpc>
                <a:spcPct val="100000"/>
              </a:lnSpc>
              <a:buNone/>
            </a:pPr>
            <a:r>
              <a:rPr lang="en-US" sz="2500" dirty="0" err="1"/>
              <a:t>RuntimeException</a:t>
            </a:r>
            <a:r>
              <a:rPr lang="en-US" sz="2500" dirty="0"/>
              <a:t>--&gt; Unchecked</a:t>
            </a:r>
          </a:p>
          <a:p>
            <a:pPr marL="0" indent="0">
              <a:lnSpc>
                <a:spcPct val="100000"/>
              </a:lnSpc>
              <a:buNone/>
            </a:pPr>
            <a:r>
              <a:rPr lang="en-US" sz="2500" dirty="0" err="1"/>
              <a:t>InterruptedException</a:t>
            </a:r>
            <a:r>
              <a:rPr lang="en-US" sz="2500" dirty="0"/>
              <a:t>---&gt;Checked(Fully)</a:t>
            </a:r>
          </a:p>
          <a:p>
            <a:pPr marL="0" indent="0">
              <a:lnSpc>
                <a:spcPct val="100000"/>
              </a:lnSpc>
              <a:buNone/>
            </a:pPr>
            <a:r>
              <a:rPr lang="en-US" sz="2500" dirty="0"/>
              <a:t>Error---&gt;Unchecked</a:t>
            </a:r>
          </a:p>
          <a:p>
            <a:pPr marL="0" indent="0">
              <a:lnSpc>
                <a:spcPct val="100000"/>
              </a:lnSpc>
              <a:buNone/>
            </a:pPr>
            <a:r>
              <a:rPr lang="en-US" sz="2500" dirty="0" err="1"/>
              <a:t>Throwable</a:t>
            </a:r>
            <a:r>
              <a:rPr lang="en-US" sz="2500" dirty="0"/>
              <a:t>--&gt;Checked(Partially)</a:t>
            </a:r>
          </a:p>
          <a:p>
            <a:pPr marL="0" indent="0">
              <a:lnSpc>
                <a:spcPct val="100000"/>
              </a:lnSpc>
              <a:buNone/>
            </a:pPr>
            <a:r>
              <a:rPr lang="en-US" sz="2500" dirty="0" err="1"/>
              <a:t>ArithmeticException</a:t>
            </a:r>
            <a:r>
              <a:rPr lang="en-US" sz="2500" dirty="0"/>
              <a:t>---&gt;Unchecked</a:t>
            </a:r>
          </a:p>
          <a:p>
            <a:pPr marL="0" indent="0">
              <a:lnSpc>
                <a:spcPct val="100000"/>
              </a:lnSpc>
              <a:buNone/>
            </a:pPr>
            <a:r>
              <a:rPr lang="en-US" sz="2500" dirty="0" err="1"/>
              <a:t>NullPointerException</a:t>
            </a:r>
            <a:r>
              <a:rPr lang="en-US" sz="2500" dirty="0"/>
              <a:t>--&gt;Unchecked</a:t>
            </a:r>
          </a:p>
          <a:p>
            <a:pPr marL="0" indent="0">
              <a:lnSpc>
                <a:spcPct val="100000"/>
              </a:lnSpc>
              <a:buNone/>
            </a:pPr>
            <a:r>
              <a:rPr lang="en-US" sz="2500" dirty="0"/>
              <a:t>Exception---&gt;Checked(Partially)</a:t>
            </a:r>
          </a:p>
          <a:p>
            <a:pPr marL="0" indent="0">
              <a:lnSpc>
                <a:spcPct val="100000"/>
              </a:lnSpc>
              <a:buNone/>
            </a:pPr>
            <a:r>
              <a:rPr lang="en-US" sz="2500" dirty="0" err="1"/>
              <a:t>FileNotFoundException</a:t>
            </a:r>
            <a:r>
              <a:rPr lang="en-US" sz="2500" dirty="0"/>
              <a:t>---&gt;Checked(Fully)</a:t>
            </a:r>
          </a:p>
        </p:txBody>
      </p:sp>
    </p:spTree>
    <p:extLst>
      <p:ext uri="{BB962C8B-B14F-4D97-AF65-F5344CB8AC3E}">
        <p14:creationId xmlns:p14="http://schemas.microsoft.com/office/powerpoint/2010/main" val="6223588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Customizer exception handling by using try catch</a:t>
            </a:r>
          </a:p>
        </p:txBody>
      </p:sp>
      <p:sp>
        <p:nvSpPr>
          <p:cNvPr id="3" name="Content Placeholder 2"/>
          <p:cNvSpPr>
            <a:spLocks noGrp="1"/>
          </p:cNvSpPr>
          <p:nvPr>
            <p:ph idx="1"/>
          </p:nvPr>
        </p:nvSpPr>
        <p:spPr/>
        <p:txBody>
          <a:bodyPr>
            <a:normAutofit lnSpcReduction="10000"/>
          </a:bodyPr>
          <a:lstStyle/>
          <a:p>
            <a:r>
              <a:rPr lang="en-US" dirty="0"/>
              <a:t>without try </a:t>
            </a:r>
            <a:r>
              <a:rPr lang="en-US" dirty="0" smtClean="0"/>
              <a:t>catch</a:t>
            </a:r>
          </a:p>
          <a:p>
            <a:pPr marL="0" indent="0">
              <a:buNone/>
            </a:pPr>
            <a:r>
              <a:rPr lang="en-US" dirty="0"/>
              <a:t>class Test{</a:t>
            </a:r>
          </a:p>
          <a:p>
            <a:pPr marL="0" indent="0">
              <a:buNone/>
            </a:pPr>
            <a:r>
              <a:rPr lang="en-US" dirty="0"/>
              <a:t>	p s v main(String </a:t>
            </a:r>
            <a:r>
              <a:rPr lang="en-US" dirty="0" err="1"/>
              <a:t>args</a:t>
            </a:r>
            <a:r>
              <a:rPr lang="en-US" dirty="0"/>
              <a:t>[]){</a:t>
            </a:r>
          </a:p>
          <a:p>
            <a:pPr marL="0" indent="0">
              <a:buNone/>
            </a:pPr>
            <a:r>
              <a:rPr lang="en-US" dirty="0"/>
              <a:t>		Sop("Hello");</a:t>
            </a:r>
          </a:p>
          <a:p>
            <a:pPr marL="0" indent="0">
              <a:buNone/>
            </a:pPr>
            <a:r>
              <a:rPr lang="en-US" dirty="0"/>
              <a:t>		Sop(10/0);</a:t>
            </a:r>
          </a:p>
          <a:p>
            <a:pPr marL="0" indent="0">
              <a:buNone/>
            </a:pPr>
            <a:r>
              <a:rPr lang="en-US" dirty="0"/>
              <a:t>		Sop("Hi");</a:t>
            </a:r>
          </a:p>
          <a:p>
            <a:pPr marL="0" indent="0">
              <a:buNone/>
            </a:pPr>
            <a:r>
              <a:rPr lang="en-US" dirty="0"/>
              <a:t>	}</a:t>
            </a:r>
          </a:p>
          <a:p>
            <a:pPr marL="0" indent="0">
              <a:buNone/>
            </a:pPr>
            <a:r>
              <a:rPr lang="en-US" dirty="0" smtClean="0"/>
              <a:t>}</a:t>
            </a:r>
          </a:p>
          <a:p>
            <a:pPr marL="0" indent="0">
              <a:buNone/>
            </a:pPr>
            <a:r>
              <a:rPr lang="en-US" dirty="0"/>
              <a:t>Abnormal Termination</a:t>
            </a:r>
          </a:p>
        </p:txBody>
      </p:sp>
    </p:spTree>
    <p:extLst>
      <p:ext uri="{BB962C8B-B14F-4D97-AF65-F5344CB8AC3E}">
        <p14:creationId xmlns:p14="http://schemas.microsoft.com/office/powerpoint/2010/main" val="4056371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With </a:t>
            </a:r>
            <a:r>
              <a:rPr lang="en-US" dirty="0"/>
              <a:t>try </a:t>
            </a:r>
            <a:r>
              <a:rPr lang="en-US" dirty="0" smtClean="0"/>
              <a:t>catch</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class </a:t>
            </a:r>
            <a:r>
              <a:rPr lang="en-US" dirty="0"/>
              <a:t>Test{</a:t>
            </a:r>
          </a:p>
          <a:p>
            <a:pPr marL="0" indent="0">
              <a:buNone/>
            </a:pPr>
            <a:r>
              <a:rPr lang="en-US" dirty="0"/>
              <a:t>	p s v main(String </a:t>
            </a:r>
            <a:r>
              <a:rPr lang="en-US" dirty="0" err="1"/>
              <a:t>args</a:t>
            </a:r>
            <a:r>
              <a:rPr lang="en-US" dirty="0"/>
              <a:t>[]){</a:t>
            </a:r>
          </a:p>
          <a:p>
            <a:pPr marL="0" indent="0">
              <a:buNone/>
            </a:pPr>
            <a:r>
              <a:rPr lang="en-US" dirty="0"/>
              <a:t>		Sop("Hello</a:t>
            </a:r>
            <a:r>
              <a:rPr lang="en-US" dirty="0" smtClean="0"/>
              <a:t>");</a:t>
            </a:r>
            <a:endParaRPr lang="en-US" dirty="0"/>
          </a:p>
          <a:p>
            <a:pPr marL="0" indent="0">
              <a:buNone/>
            </a:pPr>
            <a:r>
              <a:rPr lang="en-US" dirty="0"/>
              <a:t>		try{</a:t>
            </a:r>
          </a:p>
          <a:p>
            <a:pPr marL="0" indent="0">
              <a:buNone/>
            </a:pPr>
            <a:r>
              <a:rPr lang="en-US" dirty="0"/>
              <a:t>		Sop(10/0);</a:t>
            </a:r>
          </a:p>
          <a:p>
            <a:pPr marL="0" indent="0">
              <a:buNone/>
            </a:pPr>
            <a:r>
              <a:rPr lang="en-US" dirty="0"/>
              <a:t>		}catch(</a:t>
            </a:r>
            <a:r>
              <a:rPr lang="en-US" dirty="0" err="1"/>
              <a:t>AirthmeticException</a:t>
            </a:r>
            <a:r>
              <a:rPr lang="en-US" dirty="0"/>
              <a:t> e){</a:t>
            </a:r>
          </a:p>
          <a:p>
            <a:pPr marL="0" indent="0">
              <a:buNone/>
            </a:pPr>
            <a:r>
              <a:rPr lang="en-US" dirty="0"/>
              <a:t>			Sop(10/2);</a:t>
            </a:r>
          </a:p>
          <a:p>
            <a:pPr marL="0" indent="0">
              <a:buNone/>
            </a:pPr>
            <a:r>
              <a:rPr lang="en-US" dirty="0"/>
              <a:t>		</a:t>
            </a:r>
            <a:r>
              <a:rPr lang="en-US" dirty="0" smtClean="0"/>
              <a:t>}</a:t>
            </a:r>
            <a:endParaRPr lang="en-US" dirty="0"/>
          </a:p>
          <a:p>
            <a:pPr marL="0" indent="0">
              <a:buNone/>
            </a:pPr>
            <a:r>
              <a:rPr lang="en-US" dirty="0"/>
              <a:t>		Sop("Hi</a:t>
            </a:r>
            <a:r>
              <a:rPr lang="en-US" dirty="0" smtClean="0"/>
              <a:t>");</a:t>
            </a:r>
          </a:p>
          <a:p>
            <a:pPr marL="0" indent="0">
              <a:buNone/>
            </a:pPr>
            <a:r>
              <a:rPr lang="en-US" dirty="0"/>
              <a:t>	</a:t>
            </a:r>
            <a:r>
              <a:rPr lang="en-US" dirty="0" smtClean="0"/>
              <a:t>}}</a:t>
            </a:r>
            <a:endParaRPr lang="en-US" dirty="0"/>
          </a:p>
          <a:p>
            <a:pPr marL="0" indent="0">
              <a:buNone/>
            </a:pPr>
            <a:r>
              <a:rPr lang="en-US" dirty="0"/>
              <a:t>Normal Termination</a:t>
            </a:r>
          </a:p>
        </p:txBody>
      </p:sp>
    </p:spTree>
    <p:extLst>
      <p:ext uri="{BB962C8B-B14F-4D97-AF65-F5344CB8AC3E}">
        <p14:creationId xmlns:p14="http://schemas.microsoft.com/office/powerpoint/2010/main" val="17782279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Handling</a:t>
            </a:r>
            <a:endParaRPr lang="en-US" dirty="0"/>
          </a:p>
        </p:txBody>
      </p:sp>
      <p:sp>
        <p:nvSpPr>
          <p:cNvPr id="3" name="Content Placeholder 2"/>
          <p:cNvSpPr>
            <a:spLocks noGrp="1"/>
          </p:cNvSpPr>
          <p:nvPr>
            <p:ph idx="1"/>
          </p:nvPr>
        </p:nvSpPr>
        <p:spPr/>
        <p:txBody>
          <a:bodyPr>
            <a:normAutofit/>
          </a:bodyPr>
          <a:lstStyle/>
          <a:p>
            <a:pPr>
              <a:lnSpc>
                <a:spcPct val="100000"/>
              </a:lnSpc>
            </a:pPr>
            <a:r>
              <a:rPr lang="en-US" sz="2500" dirty="0" smtClean="0"/>
              <a:t>Exception handling is the process of responding to unwanted or unexpected events when a computer program runs. </a:t>
            </a:r>
          </a:p>
          <a:p>
            <a:pPr>
              <a:lnSpc>
                <a:spcPct val="100000"/>
              </a:lnSpc>
            </a:pPr>
            <a:r>
              <a:rPr lang="en-US" sz="2500" dirty="0" smtClean="0"/>
              <a:t>Exception handling deals with these events to avoid the program or system crashing, and without this process, exceptions would disrupt the normal operation of a program.</a:t>
            </a:r>
          </a:p>
          <a:p>
            <a:pPr>
              <a:lnSpc>
                <a:spcPct val="100000"/>
              </a:lnSpc>
            </a:pPr>
            <a:r>
              <a:rPr lang="en-US" sz="2500" dirty="0" smtClean="0"/>
              <a:t>Exceptions occur for numerous reasons, including invalid user input, code errors, device failure, the loss of a network connection, insufficient memory to run an application, a memory conflict with another program, a program attempting to divide by zero or a user attempting to open files that are unavailable.</a:t>
            </a:r>
            <a:endParaRPr lang="en-US" sz="2500" dirty="0"/>
          </a:p>
        </p:txBody>
      </p:sp>
    </p:spTree>
    <p:extLst>
      <p:ext uri="{BB962C8B-B14F-4D97-AF65-F5344CB8AC3E}">
        <p14:creationId xmlns:p14="http://schemas.microsoft.com/office/powerpoint/2010/main" val="37397200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0389" y="1031540"/>
            <a:ext cx="10515600" cy="4351338"/>
          </a:xfrm>
        </p:spPr>
        <p:txBody>
          <a:bodyPr>
            <a:normAutofit fontScale="70000" lnSpcReduction="20000"/>
          </a:bodyPr>
          <a:lstStyle/>
          <a:p>
            <a:pPr marL="514350" indent="-514350" algn="just">
              <a:lnSpc>
                <a:spcPct val="120000"/>
              </a:lnSpc>
              <a:buFont typeface="+mj-lt"/>
              <a:buAutoNum type="arabicPeriod"/>
            </a:pPr>
            <a:r>
              <a:rPr lang="en-US" dirty="0" smtClean="0"/>
              <a:t> </a:t>
            </a:r>
            <a:r>
              <a:rPr lang="en-US" dirty="0"/>
              <a:t>It is </a:t>
            </a:r>
            <a:r>
              <a:rPr lang="en-US" dirty="0" err="1"/>
              <a:t>heighly</a:t>
            </a:r>
            <a:r>
              <a:rPr lang="en-US" dirty="0"/>
              <a:t> recommended to handle exceptions</a:t>
            </a:r>
          </a:p>
          <a:p>
            <a:pPr marL="514350" indent="-514350" algn="just">
              <a:lnSpc>
                <a:spcPct val="120000"/>
              </a:lnSpc>
              <a:buFont typeface="+mj-lt"/>
              <a:buAutoNum type="arabicPeriod"/>
            </a:pPr>
            <a:r>
              <a:rPr lang="en-US" dirty="0" smtClean="0"/>
              <a:t>The </a:t>
            </a:r>
            <a:r>
              <a:rPr lang="en-US" dirty="0"/>
              <a:t>code which may rise an exception is called risky code and we have defined that code inside try and corresponding handling code we have defined inside catch </a:t>
            </a:r>
            <a:r>
              <a:rPr lang="en-US" dirty="0" smtClean="0"/>
              <a:t>block.</a:t>
            </a:r>
          </a:p>
          <a:p>
            <a:pPr marL="0" indent="0" algn="just">
              <a:lnSpc>
                <a:spcPct val="120000"/>
              </a:lnSpc>
              <a:buNone/>
            </a:pPr>
            <a:r>
              <a:rPr lang="en-US" dirty="0" smtClean="0"/>
              <a:t>try{</a:t>
            </a:r>
            <a:endParaRPr lang="en-US" dirty="0"/>
          </a:p>
          <a:p>
            <a:pPr marL="0" indent="0" algn="just">
              <a:lnSpc>
                <a:spcPct val="120000"/>
              </a:lnSpc>
              <a:buNone/>
            </a:pPr>
            <a:r>
              <a:rPr lang="en-US" dirty="0"/>
              <a:t>	Risky </a:t>
            </a:r>
            <a:r>
              <a:rPr lang="en-US" dirty="0" smtClean="0"/>
              <a:t>code</a:t>
            </a:r>
          </a:p>
          <a:p>
            <a:pPr marL="0" indent="0" algn="just">
              <a:lnSpc>
                <a:spcPct val="120000"/>
              </a:lnSpc>
              <a:buNone/>
            </a:pPr>
            <a:r>
              <a:rPr lang="en-US" dirty="0" smtClean="0"/>
              <a:t>}</a:t>
            </a:r>
            <a:endParaRPr lang="en-US" dirty="0"/>
          </a:p>
          <a:p>
            <a:pPr marL="0" indent="0" algn="just">
              <a:lnSpc>
                <a:spcPct val="120000"/>
              </a:lnSpc>
              <a:buNone/>
            </a:pPr>
            <a:r>
              <a:rPr lang="en-US" dirty="0"/>
              <a:t>catch(Exception e)</a:t>
            </a:r>
          </a:p>
          <a:p>
            <a:pPr marL="0" indent="0" algn="just">
              <a:lnSpc>
                <a:spcPct val="120000"/>
              </a:lnSpc>
              <a:buNone/>
            </a:pPr>
            <a:r>
              <a:rPr lang="en-US" dirty="0"/>
              <a:t>{</a:t>
            </a:r>
          </a:p>
          <a:p>
            <a:pPr marL="0" indent="0" algn="just">
              <a:lnSpc>
                <a:spcPct val="120000"/>
              </a:lnSpc>
              <a:buNone/>
            </a:pPr>
            <a:r>
              <a:rPr lang="en-US" dirty="0"/>
              <a:t>	Handling code</a:t>
            </a:r>
          </a:p>
          <a:p>
            <a:pPr marL="0" indent="0" algn="just">
              <a:lnSpc>
                <a:spcPct val="120000"/>
              </a:lnSpc>
              <a:buNone/>
            </a:pPr>
            <a:r>
              <a:rPr lang="en-US" dirty="0"/>
              <a:t>}</a:t>
            </a:r>
          </a:p>
        </p:txBody>
      </p:sp>
    </p:spTree>
    <p:extLst>
      <p:ext uri="{BB962C8B-B14F-4D97-AF65-F5344CB8AC3E}">
        <p14:creationId xmlns:p14="http://schemas.microsoft.com/office/powerpoint/2010/main" val="40934931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to print Exception information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76561296"/>
              </p:ext>
            </p:extLst>
          </p:nvPr>
        </p:nvGraphicFramePr>
        <p:xfrm>
          <a:off x="838200" y="1801562"/>
          <a:ext cx="10515600" cy="341621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1125389616"/>
                    </a:ext>
                  </a:extLst>
                </a:gridCol>
                <a:gridCol w="5257800">
                  <a:extLst>
                    <a:ext uri="{9D8B030D-6E8A-4147-A177-3AD203B41FA5}">
                      <a16:colId xmlns:a16="http://schemas.microsoft.com/office/drawing/2014/main" val="4181300162"/>
                    </a:ext>
                  </a:extLst>
                </a:gridCol>
              </a:tblGrid>
              <a:tr h="500362">
                <a:tc>
                  <a:txBody>
                    <a:bodyPr/>
                    <a:lstStyle/>
                    <a:p>
                      <a:r>
                        <a:rPr lang="en-US" dirty="0" smtClean="0"/>
                        <a:t>Method</a:t>
                      </a:r>
                      <a:endParaRPr lang="en-US" dirty="0"/>
                    </a:p>
                  </a:txBody>
                  <a:tcPr/>
                </a:tc>
                <a:tc>
                  <a:txBody>
                    <a:bodyPr/>
                    <a:lstStyle/>
                    <a:p>
                      <a:r>
                        <a:rPr lang="en-US" dirty="0" smtClean="0"/>
                        <a:t>Printable</a:t>
                      </a:r>
                      <a:r>
                        <a:rPr lang="en-US" baseline="0" dirty="0" smtClean="0"/>
                        <a:t> Format</a:t>
                      </a:r>
                      <a:endParaRPr lang="en-US" dirty="0"/>
                    </a:p>
                  </a:txBody>
                  <a:tcPr/>
                </a:tc>
                <a:extLst>
                  <a:ext uri="{0D108BD9-81ED-4DB2-BD59-A6C34878D82A}">
                    <a16:rowId xmlns:a16="http://schemas.microsoft.com/office/drawing/2014/main" val="2210170883"/>
                  </a:ext>
                </a:extLst>
              </a:tr>
              <a:tr h="500362">
                <a:tc>
                  <a:txBody>
                    <a:bodyPr/>
                    <a:lstStyle/>
                    <a:p>
                      <a:r>
                        <a:rPr lang="en-US" dirty="0" err="1" smtClean="0"/>
                        <a:t>printStackTrace</a:t>
                      </a:r>
                      <a:r>
                        <a:rPr lang="en-US" dirty="0" smtClean="0"/>
                        <a:t>()</a:t>
                      </a:r>
                      <a:endParaRPr lang="en-US" dirty="0"/>
                    </a:p>
                  </a:txBody>
                  <a:tcPr/>
                </a:tc>
                <a:tc>
                  <a:txBody>
                    <a:bodyPr/>
                    <a:lstStyle/>
                    <a:p>
                      <a:r>
                        <a:rPr lang="en-US" dirty="0" smtClean="0"/>
                        <a:t>Name of exception: Description Stack</a:t>
                      </a:r>
                      <a:r>
                        <a:rPr lang="en-US" baseline="0" dirty="0" smtClean="0"/>
                        <a:t> Trace</a:t>
                      </a:r>
                      <a:endParaRPr lang="en-US" dirty="0"/>
                    </a:p>
                  </a:txBody>
                  <a:tcPr/>
                </a:tc>
                <a:extLst>
                  <a:ext uri="{0D108BD9-81ED-4DB2-BD59-A6C34878D82A}">
                    <a16:rowId xmlns:a16="http://schemas.microsoft.com/office/drawing/2014/main" val="2419158214"/>
                  </a:ext>
                </a:extLst>
              </a:tr>
              <a:tr h="500362">
                <a:tc>
                  <a:txBody>
                    <a:bodyPr/>
                    <a:lstStyle/>
                    <a:p>
                      <a:r>
                        <a:rPr lang="en-US" dirty="0" err="1" smtClean="0"/>
                        <a:t>toString</a:t>
                      </a:r>
                      <a:r>
                        <a:rPr lang="en-US" dirty="0" smtClean="0"/>
                        <a:t>() </a:t>
                      </a:r>
                      <a:endParaRPr lang="en-US" dirty="0"/>
                    </a:p>
                  </a:txBody>
                  <a:tcPr/>
                </a:tc>
                <a:tc>
                  <a:txBody>
                    <a:bodyPr/>
                    <a:lstStyle/>
                    <a:p>
                      <a:r>
                        <a:rPr lang="en-US" dirty="0" smtClean="0"/>
                        <a:t>Name of exception:</a:t>
                      </a:r>
                      <a:r>
                        <a:rPr lang="en-US" baseline="0" dirty="0" smtClean="0"/>
                        <a:t> Description</a:t>
                      </a:r>
                      <a:endParaRPr lang="en-US" dirty="0"/>
                    </a:p>
                  </a:txBody>
                  <a:tcPr/>
                </a:tc>
                <a:extLst>
                  <a:ext uri="{0D108BD9-81ED-4DB2-BD59-A6C34878D82A}">
                    <a16:rowId xmlns:a16="http://schemas.microsoft.com/office/drawing/2014/main" val="719470594"/>
                  </a:ext>
                </a:extLst>
              </a:tr>
              <a:tr h="500362">
                <a:tc>
                  <a:txBody>
                    <a:bodyPr/>
                    <a:lstStyle/>
                    <a:p>
                      <a:r>
                        <a:rPr lang="en-US" dirty="0" err="1" smtClean="0"/>
                        <a:t>getMessage</a:t>
                      </a:r>
                      <a:r>
                        <a:rPr lang="en-US" dirty="0" smtClean="0"/>
                        <a:t>()</a:t>
                      </a:r>
                      <a:endParaRPr lang="en-US" dirty="0"/>
                    </a:p>
                  </a:txBody>
                  <a:tcPr/>
                </a:tc>
                <a:tc>
                  <a:txBody>
                    <a:bodyPr/>
                    <a:lstStyle/>
                    <a:p>
                      <a:r>
                        <a:rPr lang="en-US" dirty="0" smtClean="0"/>
                        <a:t>Description</a:t>
                      </a:r>
                      <a:endParaRPr lang="en-US" dirty="0"/>
                    </a:p>
                  </a:txBody>
                  <a:tcPr/>
                </a:tc>
                <a:extLst>
                  <a:ext uri="{0D108BD9-81ED-4DB2-BD59-A6C34878D82A}">
                    <a16:rowId xmlns:a16="http://schemas.microsoft.com/office/drawing/2014/main" val="1998304472"/>
                  </a:ext>
                </a:extLst>
              </a:tr>
              <a:tr h="500362">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037261311"/>
                  </a:ext>
                </a:extLst>
              </a:tr>
              <a:tr h="883290">
                <a:tc gridSpan="2">
                  <a:txBody>
                    <a:bodyPr/>
                    <a:lstStyle/>
                    <a:p>
                      <a:r>
                        <a:rPr lang="en-US" dirty="0" smtClean="0"/>
                        <a:t>Internally default exception handler will use  print stack trace method to print exception information to the console.</a:t>
                      </a:r>
                    </a:p>
                    <a:p>
                      <a:endParaRPr lang="en-US" dirty="0"/>
                    </a:p>
                  </a:txBody>
                  <a:tcPr/>
                </a:tc>
                <a:tc hMerge="1">
                  <a:txBody>
                    <a:bodyPr/>
                    <a:lstStyle/>
                    <a:p>
                      <a:endParaRPr lang="en-US" dirty="0"/>
                    </a:p>
                  </a:txBody>
                  <a:tcPr/>
                </a:tc>
                <a:extLst>
                  <a:ext uri="{0D108BD9-81ED-4DB2-BD59-A6C34878D82A}">
                    <a16:rowId xmlns:a16="http://schemas.microsoft.com/office/drawing/2014/main" val="2470574294"/>
                  </a:ext>
                </a:extLst>
              </a:tr>
            </a:tbl>
          </a:graphicData>
        </a:graphic>
      </p:graphicFrame>
    </p:spTree>
    <p:extLst>
      <p:ext uri="{BB962C8B-B14F-4D97-AF65-F5344CB8AC3E}">
        <p14:creationId xmlns:p14="http://schemas.microsoft.com/office/powerpoint/2010/main" val="25305098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class Test{</a:t>
            </a:r>
          </a:p>
          <a:p>
            <a:pPr marL="0" indent="0">
              <a:buNone/>
            </a:pPr>
            <a:r>
              <a:rPr lang="en-US" dirty="0"/>
              <a:t>	p s v main(String[] </a:t>
            </a:r>
            <a:r>
              <a:rPr lang="en-US" dirty="0" err="1"/>
              <a:t>args</a:t>
            </a:r>
            <a:r>
              <a:rPr lang="en-US" dirty="0"/>
              <a:t>){</a:t>
            </a:r>
          </a:p>
          <a:p>
            <a:pPr marL="0" indent="0">
              <a:buNone/>
            </a:pPr>
            <a:r>
              <a:rPr lang="en-US" dirty="0"/>
              <a:t>		try{</a:t>
            </a:r>
          </a:p>
          <a:p>
            <a:pPr marL="0" indent="0">
              <a:buNone/>
            </a:pPr>
            <a:r>
              <a:rPr lang="en-US" dirty="0"/>
              <a:t>			Sop(10/0);</a:t>
            </a:r>
          </a:p>
          <a:p>
            <a:pPr marL="0" indent="0">
              <a:buNone/>
            </a:pPr>
            <a:r>
              <a:rPr lang="en-US" dirty="0"/>
              <a:t>		}</a:t>
            </a:r>
          </a:p>
          <a:p>
            <a:pPr marL="0" indent="0">
              <a:buNone/>
            </a:pPr>
            <a:r>
              <a:rPr lang="en-US" dirty="0"/>
              <a:t>		catch(</a:t>
            </a:r>
            <a:r>
              <a:rPr lang="en-US" dirty="0" err="1"/>
              <a:t>AirthmeticException</a:t>
            </a:r>
            <a:r>
              <a:rPr lang="en-US" dirty="0"/>
              <a:t> e)</a:t>
            </a:r>
          </a:p>
          <a:p>
            <a:pPr marL="0" indent="0">
              <a:buNone/>
            </a:pPr>
            <a:r>
              <a:rPr lang="en-US" dirty="0"/>
              <a:t>		{</a:t>
            </a:r>
          </a:p>
          <a:p>
            <a:pPr marL="0" indent="0">
              <a:buNone/>
            </a:pPr>
            <a:r>
              <a:rPr lang="en-US" dirty="0"/>
              <a:t>			</a:t>
            </a:r>
            <a:r>
              <a:rPr lang="en-US" dirty="0" err="1"/>
              <a:t>e.printStackTrace</a:t>
            </a:r>
            <a:r>
              <a:rPr lang="en-US" dirty="0"/>
              <a:t>(); //java </a:t>
            </a:r>
            <a:r>
              <a:rPr lang="en-US" dirty="0" err="1"/>
              <a:t>lang</a:t>
            </a:r>
            <a:r>
              <a:rPr lang="en-US" dirty="0"/>
              <a:t> AE : / by zero at Test main()</a:t>
            </a:r>
          </a:p>
          <a:p>
            <a:pPr marL="0" indent="0">
              <a:buNone/>
            </a:pPr>
            <a:r>
              <a:rPr lang="en-US" dirty="0"/>
              <a:t>			Sop(</a:t>
            </a:r>
            <a:r>
              <a:rPr lang="en-US" dirty="0" err="1"/>
              <a:t>e.toString</a:t>
            </a:r>
            <a:r>
              <a:rPr lang="en-US" dirty="0"/>
              <a:t>()) or Sop(e); // java </a:t>
            </a:r>
            <a:r>
              <a:rPr lang="en-US" dirty="0" err="1"/>
              <a:t>lang</a:t>
            </a:r>
            <a:r>
              <a:rPr lang="en-US" dirty="0"/>
              <a:t> AE: / by zero</a:t>
            </a:r>
          </a:p>
          <a:p>
            <a:pPr marL="0" indent="0">
              <a:buNone/>
            </a:pPr>
            <a:r>
              <a:rPr lang="en-US" dirty="0"/>
              <a:t>			Sop(</a:t>
            </a:r>
            <a:r>
              <a:rPr lang="en-US" dirty="0" err="1"/>
              <a:t>e.getMessage</a:t>
            </a:r>
            <a:r>
              <a:rPr lang="en-US" dirty="0"/>
              <a:t>()); //  / by zero</a:t>
            </a:r>
          </a:p>
          <a:p>
            <a:pPr marL="0" indent="0">
              <a:buNone/>
            </a:pPr>
            <a:r>
              <a:rPr lang="en-US" dirty="0"/>
              <a:t>		</a:t>
            </a:r>
            <a:r>
              <a:rPr lang="en-US" dirty="0" smtClean="0"/>
              <a:t>}}}</a:t>
            </a:r>
            <a:r>
              <a:rPr lang="en-US" dirty="0"/>
              <a:t>	</a:t>
            </a:r>
          </a:p>
        </p:txBody>
      </p:sp>
    </p:spTree>
    <p:extLst>
      <p:ext uri="{BB962C8B-B14F-4D97-AF65-F5344CB8AC3E}">
        <p14:creationId xmlns:p14="http://schemas.microsoft.com/office/powerpoint/2010/main" val="20905233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Try with multiple-catch  blocks:</a:t>
            </a:r>
          </a:p>
        </p:txBody>
      </p:sp>
      <p:sp>
        <p:nvSpPr>
          <p:cNvPr id="3" name="Content Placeholder 2"/>
          <p:cNvSpPr>
            <a:spLocks noGrp="1"/>
          </p:cNvSpPr>
          <p:nvPr>
            <p:ph idx="1"/>
          </p:nvPr>
        </p:nvSpPr>
        <p:spPr/>
        <p:txBody>
          <a:bodyPr/>
          <a:lstStyle/>
          <a:p>
            <a:pPr algn="just">
              <a:lnSpc>
                <a:spcPct val="100000"/>
              </a:lnSpc>
            </a:pPr>
            <a:r>
              <a:rPr lang="en-US" dirty="0"/>
              <a:t>The way of handling </a:t>
            </a:r>
            <a:r>
              <a:rPr lang="en-US" dirty="0" smtClean="0"/>
              <a:t>exceptions </a:t>
            </a:r>
            <a:r>
              <a:rPr lang="en-US" dirty="0"/>
              <a:t>is wired from exception to exception hence for every exception type it is </a:t>
            </a:r>
            <a:r>
              <a:rPr lang="en-US" dirty="0" smtClean="0"/>
              <a:t>highly recommended </a:t>
            </a:r>
            <a:r>
              <a:rPr lang="en-US" dirty="0"/>
              <a:t>to take </a:t>
            </a:r>
            <a:r>
              <a:rPr lang="en-US" dirty="0" smtClean="0"/>
              <a:t>separate </a:t>
            </a:r>
            <a:r>
              <a:rPr lang="en-US" dirty="0"/>
              <a:t>catch block that is try with </a:t>
            </a:r>
            <a:r>
              <a:rPr lang="en-US" dirty="0" smtClean="0"/>
              <a:t>the multiple-catch </a:t>
            </a:r>
            <a:r>
              <a:rPr lang="en-US" dirty="0"/>
              <a:t>block is always possible and recommended to use.</a:t>
            </a:r>
          </a:p>
          <a:p>
            <a:pPr marL="0" indent="0" algn="just">
              <a:lnSpc>
                <a:spcPct val="100000"/>
              </a:lnSpc>
              <a:buNone/>
            </a:pPr>
            <a:endParaRPr lang="en-US" dirty="0"/>
          </a:p>
        </p:txBody>
      </p:sp>
    </p:spTree>
    <p:extLst>
      <p:ext uri="{BB962C8B-B14F-4D97-AF65-F5344CB8AC3E}">
        <p14:creationId xmlns:p14="http://schemas.microsoft.com/office/powerpoint/2010/main" val="27590022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Wrost</a:t>
            </a:r>
            <a:r>
              <a:rPr lang="en-US" dirty="0"/>
              <a:t> Programming Practice</a:t>
            </a:r>
            <a:endParaRPr lang="en-US" dirty="0"/>
          </a:p>
        </p:txBody>
      </p:sp>
      <p:sp>
        <p:nvSpPr>
          <p:cNvPr id="3" name="Content Placeholder 2"/>
          <p:cNvSpPr>
            <a:spLocks noGrp="1"/>
          </p:cNvSpPr>
          <p:nvPr>
            <p:ph idx="1"/>
          </p:nvPr>
        </p:nvSpPr>
        <p:spPr>
          <a:xfrm>
            <a:off x="838200" y="1816100"/>
            <a:ext cx="10515600" cy="4360863"/>
          </a:xfrm>
        </p:spPr>
        <p:txBody>
          <a:bodyPr>
            <a:normAutofit/>
          </a:bodyPr>
          <a:lstStyle/>
          <a:p>
            <a:pPr marL="0" indent="0">
              <a:buNone/>
            </a:pPr>
            <a:r>
              <a:rPr lang="en-US" dirty="0" smtClean="0"/>
              <a:t>try{	</a:t>
            </a:r>
          </a:p>
          <a:p>
            <a:pPr marL="0" indent="0">
              <a:buNone/>
            </a:pPr>
            <a:endParaRPr lang="en-US" dirty="0" smtClean="0"/>
          </a:p>
          <a:p>
            <a:pPr marL="0" indent="0">
              <a:buNone/>
            </a:pPr>
            <a:r>
              <a:rPr lang="en-US" dirty="0" smtClean="0"/>
              <a:t>Risky Code</a:t>
            </a:r>
          </a:p>
          <a:p>
            <a:pPr marL="0" indent="0">
              <a:buNone/>
            </a:pPr>
            <a:endParaRPr lang="en-US" dirty="0" smtClean="0"/>
          </a:p>
          <a:p>
            <a:pPr marL="0" indent="0">
              <a:buNone/>
            </a:pPr>
            <a:r>
              <a:rPr lang="en-US" dirty="0" smtClean="0"/>
              <a:t>}</a:t>
            </a:r>
          </a:p>
          <a:p>
            <a:pPr marL="0" indent="0">
              <a:buNone/>
            </a:pPr>
            <a:r>
              <a:rPr lang="en-US" dirty="0" smtClean="0"/>
              <a:t>catch(Exception </a:t>
            </a:r>
            <a:r>
              <a:rPr lang="en-US" dirty="0"/>
              <a:t>e</a:t>
            </a:r>
            <a:r>
              <a:rPr lang="en-US" dirty="0" smtClean="0"/>
              <a:t>){</a:t>
            </a:r>
          </a:p>
          <a:p>
            <a:pPr marL="0" indent="0">
              <a:buNone/>
            </a:pPr>
            <a:endParaRPr lang="en-US" dirty="0"/>
          </a:p>
          <a:p>
            <a:pPr marL="0" indent="0">
              <a:buNone/>
            </a:pPr>
            <a:r>
              <a:rPr lang="en-US" dirty="0" smtClean="0"/>
              <a:t>}</a:t>
            </a:r>
          </a:p>
          <a:p>
            <a:pPr marL="0" indent="0">
              <a:buNone/>
            </a:pPr>
            <a:endParaRPr lang="en-US" dirty="0" smtClean="0"/>
          </a:p>
        </p:txBody>
      </p:sp>
    </p:spTree>
    <p:extLst>
      <p:ext uri="{BB962C8B-B14F-4D97-AF65-F5344CB8AC3E}">
        <p14:creationId xmlns:p14="http://schemas.microsoft.com/office/powerpoint/2010/main" val="20908376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Best </a:t>
            </a:r>
            <a:r>
              <a:rPr lang="en-US" dirty="0" err="1"/>
              <a:t>prgramming</a:t>
            </a:r>
            <a:r>
              <a:rPr lang="en-US" dirty="0"/>
              <a:t> </a:t>
            </a:r>
            <a:r>
              <a:rPr lang="en-US" dirty="0" smtClean="0"/>
              <a:t>Practice</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a:t>try{	</a:t>
            </a:r>
          </a:p>
          <a:p>
            <a:pPr marL="0" indent="0">
              <a:buNone/>
            </a:pPr>
            <a:r>
              <a:rPr lang="en-US" dirty="0" smtClean="0"/>
              <a:t>	Risky </a:t>
            </a:r>
            <a:r>
              <a:rPr lang="en-US" dirty="0"/>
              <a:t>code</a:t>
            </a:r>
          </a:p>
          <a:p>
            <a:pPr marL="0" indent="0">
              <a:buNone/>
            </a:pPr>
            <a:r>
              <a:rPr lang="en-US" dirty="0" smtClean="0"/>
              <a:t>}</a:t>
            </a:r>
          </a:p>
          <a:p>
            <a:pPr marL="0" indent="0">
              <a:buNone/>
            </a:pPr>
            <a:r>
              <a:rPr lang="en-US" dirty="0" smtClean="0"/>
              <a:t>catch(</a:t>
            </a:r>
            <a:r>
              <a:rPr lang="en-US" dirty="0" err="1" smtClean="0"/>
              <a:t>AirthmeticException</a:t>
            </a:r>
            <a:r>
              <a:rPr lang="en-US" dirty="0" smtClean="0"/>
              <a:t> </a:t>
            </a:r>
            <a:r>
              <a:rPr lang="en-US" dirty="0"/>
              <a:t>e){</a:t>
            </a:r>
          </a:p>
          <a:p>
            <a:pPr marL="0" indent="0">
              <a:buNone/>
            </a:pPr>
            <a:r>
              <a:rPr lang="en-US" dirty="0"/>
              <a:t>	Perform alternative arithmetic operation</a:t>
            </a:r>
          </a:p>
          <a:p>
            <a:pPr marL="0" indent="0">
              <a:buNone/>
            </a:pPr>
            <a:r>
              <a:rPr lang="en-US" dirty="0" smtClean="0"/>
              <a:t>}</a:t>
            </a:r>
          </a:p>
          <a:p>
            <a:pPr marL="0" indent="0">
              <a:buNone/>
            </a:pPr>
            <a:r>
              <a:rPr lang="en-US" dirty="0" smtClean="0"/>
              <a:t>catch(</a:t>
            </a:r>
            <a:r>
              <a:rPr lang="en-US" dirty="0" err="1" smtClean="0"/>
              <a:t>SQLExceptionn</a:t>
            </a:r>
            <a:r>
              <a:rPr lang="en-US" dirty="0" smtClean="0"/>
              <a:t> </a:t>
            </a:r>
            <a:r>
              <a:rPr lang="en-US" dirty="0"/>
              <a:t>e){</a:t>
            </a:r>
          </a:p>
          <a:p>
            <a:pPr marL="0" indent="0">
              <a:buNone/>
            </a:pPr>
            <a:r>
              <a:rPr lang="en-US" dirty="0"/>
              <a:t>	Use </a:t>
            </a:r>
            <a:r>
              <a:rPr lang="en-US" dirty="0" err="1"/>
              <a:t>mySQL</a:t>
            </a:r>
            <a:r>
              <a:rPr lang="en-US" dirty="0"/>
              <a:t> </a:t>
            </a:r>
            <a:r>
              <a:rPr lang="en-US" dirty="0" err="1"/>
              <a:t>db</a:t>
            </a:r>
            <a:r>
              <a:rPr lang="en-US" dirty="0"/>
              <a:t> instead of oracle </a:t>
            </a:r>
            <a:r>
              <a:rPr lang="en-US" dirty="0" err="1"/>
              <a:t>db</a:t>
            </a:r>
            <a:endParaRPr lang="en-US" dirty="0"/>
          </a:p>
          <a:p>
            <a:pPr marL="0" indent="0">
              <a:buNone/>
            </a:pPr>
            <a:r>
              <a:rPr lang="en-US" dirty="0"/>
              <a:t>} </a:t>
            </a:r>
            <a:endParaRPr lang="en-US" dirty="0" smtClean="0"/>
          </a:p>
          <a:p>
            <a:pPr marL="0" indent="0">
              <a:buNone/>
            </a:pPr>
            <a:r>
              <a:rPr lang="en-US" dirty="0" smtClean="0"/>
              <a:t>catch(</a:t>
            </a:r>
            <a:r>
              <a:rPr lang="en-US" dirty="0" err="1" smtClean="0"/>
              <a:t>FileNotFoundException</a:t>
            </a:r>
            <a:r>
              <a:rPr lang="en-US" dirty="0" smtClean="0"/>
              <a:t> </a:t>
            </a:r>
            <a:r>
              <a:rPr lang="en-US" dirty="0"/>
              <a:t>e){</a:t>
            </a:r>
          </a:p>
          <a:p>
            <a:pPr marL="0" indent="0">
              <a:buNone/>
            </a:pPr>
            <a:r>
              <a:rPr lang="en-US" dirty="0"/>
              <a:t>	Use load file instead of remote file</a:t>
            </a:r>
          </a:p>
          <a:p>
            <a:pPr marL="0" indent="0">
              <a:buNone/>
            </a:pPr>
            <a:r>
              <a:rPr lang="en-US" dirty="0" smtClean="0"/>
              <a:t>}</a:t>
            </a:r>
          </a:p>
          <a:p>
            <a:pPr marL="0" indent="0">
              <a:buNone/>
            </a:pPr>
            <a:r>
              <a:rPr lang="en-US" dirty="0" smtClean="0"/>
              <a:t>catch(Exception </a:t>
            </a:r>
            <a:r>
              <a:rPr lang="en-US" dirty="0"/>
              <a:t>e){</a:t>
            </a:r>
          </a:p>
          <a:p>
            <a:pPr marL="0" indent="0">
              <a:buNone/>
            </a:pPr>
            <a:r>
              <a:rPr lang="en-US" dirty="0"/>
              <a:t>	default exception handling</a:t>
            </a:r>
          </a:p>
          <a:p>
            <a:pPr marL="0" indent="0">
              <a:buNone/>
            </a:pPr>
            <a:r>
              <a:rPr lang="en-US" dirty="0"/>
              <a:t>}</a:t>
            </a:r>
          </a:p>
          <a:p>
            <a:endParaRPr lang="en-US" dirty="0"/>
          </a:p>
        </p:txBody>
      </p:sp>
    </p:spTree>
    <p:extLst>
      <p:ext uri="{BB962C8B-B14F-4D97-AF65-F5344CB8AC3E}">
        <p14:creationId xmlns:p14="http://schemas.microsoft.com/office/powerpoint/2010/main" val="13470369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a:t>
            </a:r>
          </a:p>
        </p:txBody>
      </p:sp>
      <p:sp>
        <p:nvSpPr>
          <p:cNvPr id="3" name="Content Placeholder 2"/>
          <p:cNvSpPr>
            <a:spLocks noGrp="1"/>
          </p:cNvSpPr>
          <p:nvPr>
            <p:ph idx="1"/>
          </p:nvPr>
        </p:nvSpPr>
        <p:spPr/>
        <p:txBody>
          <a:bodyPr/>
          <a:lstStyle/>
          <a:p>
            <a:pPr algn="just">
              <a:lnSpc>
                <a:spcPct val="100000"/>
              </a:lnSpc>
            </a:pPr>
            <a:r>
              <a:rPr lang="en-US" dirty="0"/>
              <a:t>final is a modifier applicable for classes methods and variables.</a:t>
            </a:r>
          </a:p>
          <a:p>
            <a:pPr algn="just">
              <a:lnSpc>
                <a:spcPct val="100000"/>
              </a:lnSpc>
            </a:pPr>
            <a:r>
              <a:rPr lang="en-US" dirty="0"/>
              <a:t>If a class declare as final than we can't extend that a class that is we can't create child class for that </a:t>
            </a:r>
            <a:r>
              <a:rPr lang="en-US" dirty="0" err="1"/>
              <a:t>class.Inheritance</a:t>
            </a:r>
            <a:r>
              <a:rPr lang="en-US" dirty="0"/>
              <a:t> is not possible for final classes</a:t>
            </a:r>
            <a:r>
              <a:rPr lang="en-US" dirty="0" smtClean="0"/>
              <a:t>.</a:t>
            </a:r>
          </a:p>
          <a:p>
            <a:pPr algn="just">
              <a:lnSpc>
                <a:spcPct val="100000"/>
              </a:lnSpc>
            </a:pPr>
            <a:r>
              <a:rPr lang="en-US" dirty="0"/>
              <a:t>If a method is final than we can't override that method in the child class</a:t>
            </a:r>
            <a:r>
              <a:rPr lang="en-US" dirty="0" smtClean="0"/>
              <a:t>.</a:t>
            </a:r>
          </a:p>
          <a:p>
            <a:pPr algn="just">
              <a:lnSpc>
                <a:spcPct val="100000"/>
              </a:lnSpc>
            </a:pPr>
            <a:r>
              <a:rPr lang="en-US" dirty="0"/>
              <a:t>If a variable declare as final than we can't perform reassignment further variable.</a:t>
            </a:r>
          </a:p>
          <a:p>
            <a:pPr algn="just">
              <a:lnSpc>
                <a:spcPct val="100000"/>
              </a:lnSpc>
            </a:pPr>
            <a:endParaRPr lang="en-US" dirty="0"/>
          </a:p>
        </p:txBody>
      </p:sp>
    </p:spTree>
    <p:extLst>
      <p:ext uri="{BB962C8B-B14F-4D97-AF65-F5344CB8AC3E}">
        <p14:creationId xmlns:p14="http://schemas.microsoft.com/office/powerpoint/2010/main" val="5517179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Finally</a:t>
            </a:r>
            <a:endParaRPr lang="en-US" dirty="0"/>
          </a:p>
        </p:txBody>
      </p:sp>
      <p:sp>
        <p:nvSpPr>
          <p:cNvPr id="3" name="Content Placeholder 2"/>
          <p:cNvSpPr>
            <a:spLocks noGrp="1"/>
          </p:cNvSpPr>
          <p:nvPr>
            <p:ph idx="1"/>
          </p:nvPr>
        </p:nvSpPr>
        <p:spPr>
          <a:xfrm>
            <a:off x="838200" y="1515979"/>
            <a:ext cx="10515600" cy="4660984"/>
          </a:xfrm>
        </p:spPr>
        <p:txBody>
          <a:bodyPr>
            <a:normAutofit fontScale="55000" lnSpcReduction="20000"/>
          </a:bodyPr>
          <a:lstStyle/>
          <a:p>
            <a:pPr algn="just">
              <a:lnSpc>
                <a:spcPct val="120000"/>
              </a:lnSpc>
            </a:pPr>
            <a:r>
              <a:rPr lang="en-US" dirty="0" smtClean="0"/>
              <a:t>Finally </a:t>
            </a:r>
            <a:r>
              <a:rPr lang="en-US" dirty="0"/>
              <a:t>is a block always associated with try catch to maintain cleanup code</a:t>
            </a:r>
            <a:r>
              <a:rPr lang="en-US" dirty="0" smtClean="0"/>
              <a:t>.</a:t>
            </a:r>
          </a:p>
          <a:p>
            <a:pPr algn="just">
              <a:lnSpc>
                <a:spcPct val="120000"/>
              </a:lnSpc>
            </a:pPr>
            <a:r>
              <a:rPr lang="en-US" dirty="0"/>
              <a:t>The </a:t>
            </a:r>
            <a:r>
              <a:rPr lang="en-US" dirty="0" err="1"/>
              <a:t>speciality</a:t>
            </a:r>
            <a:r>
              <a:rPr lang="en-US" dirty="0"/>
              <a:t> of finally block is it will be executed always respective of either exception is raised or not raised or handling not handle.</a:t>
            </a:r>
          </a:p>
          <a:p>
            <a:pPr marL="0" indent="0" algn="just">
              <a:lnSpc>
                <a:spcPct val="120000"/>
              </a:lnSpc>
              <a:buNone/>
            </a:pPr>
            <a:r>
              <a:rPr lang="en-US" dirty="0"/>
              <a:t>try{</a:t>
            </a:r>
          </a:p>
          <a:p>
            <a:pPr marL="0" indent="0" algn="just">
              <a:lnSpc>
                <a:spcPct val="120000"/>
              </a:lnSpc>
              <a:buNone/>
            </a:pPr>
            <a:r>
              <a:rPr lang="en-US" dirty="0"/>
              <a:t>	Risky code</a:t>
            </a:r>
          </a:p>
          <a:p>
            <a:pPr marL="0" indent="0" algn="just">
              <a:lnSpc>
                <a:spcPct val="120000"/>
              </a:lnSpc>
              <a:buNone/>
            </a:pPr>
            <a:r>
              <a:rPr lang="en-US" dirty="0"/>
              <a:t>}</a:t>
            </a:r>
          </a:p>
          <a:p>
            <a:pPr marL="0" indent="0" algn="just">
              <a:lnSpc>
                <a:spcPct val="120000"/>
              </a:lnSpc>
              <a:buNone/>
            </a:pPr>
            <a:r>
              <a:rPr lang="en-US" dirty="0"/>
              <a:t>catch(Exception e){</a:t>
            </a:r>
          </a:p>
          <a:p>
            <a:pPr marL="0" indent="0" algn="just">
              <a:lnSpc>
                <a:spcPct val="120000"/>
              </a:lnSpc>
              <a:buNone/>
            </a:pPr>
            <a:r>
              <a:rPr lang="en-US" dirty="0"/>
              <a:t>	Handling code</a:t>
            </a:r>
          </a:p>
          <a:p>
            <a:pPr marL="0" indent="0" algn="just">
              <a:lnSpc>
                <a:spcPct val="120000"/>
              </a:lnSpc>
              <a:buNone/>
            </a:pPr>
            <a:r>
              <a:rPr lang="en-US" dirty="0"/>
              <a:t>}</a:t>
            </a:r>
          </a:p>
          <a:p>
            <a:pPr marL="0" indent="0" algn="just">
              <a:lnSpc>
                <a:spcPct val="120000"/>
              </a:lnSpc>
              <a:buNone/>
            </a:pPr>
            <a:r>
              <a:rPr lang="en-US" dirty="0"/>
              <a:t>finally</a:t>
            </a:r>
          </a:p>
          <a:p>
            <a:pPr marL="0" indent="0" algn="just">
              <a:lnSpc>
                <a:spcPct val="120000"/>
              </a:lnSpc>
              <a:buNone/>
            </a:pPr>
            <a:r>
              <a:rPr lang="en-US" dirty="0"/>
              <a:t>{</a:t>
            </a:r>
          </a:p>
          <a:p>
            <a:pPr marL="0" indent="0" algn="just">
              <a:lnSpc>
                <a:spcPct val="120000"/>
              </a:lnSpc>
              <a:buNone/>
            </a:pPr>
            <a:r>
              <a:rPr lang="en-US" dirty="0"/>
              <a:t>	cleanup code</a:t>
            </a:r>
          </a:p>
          <a:p>
            <a:pPr marL="0" indent="0" algn="just">
              <a:lnSpc>
                <a:spcPct val="120000"/>
              </a:lnSpc>
              <a:buNone/>
            </a:pPr>
            <a:r>
              <a:rPr lang="en-US" dirty="0" smtClean="0"/>
              <a:t>}</a:t>
            </a:r>
          </a:p>
          <a:p>
            <a:pPr marL="0" indent="0" algn="just">
              <a:lnSpc>
                <a:spcPct val="120000"/>
              </a:lnSpc>
              <a:buNone/>
            </a:pPr>
            <a:endParaRPr lang="en-US" dirty="0"/>
          </a:p>
        </p:txBody>
      </p:sp>
    </p:spTree>
    <p:extLst>
      <p:ext uri="{BB962C8B-B14F-4D97-AF65-F5344CB8AC3E}">
        <p14:creationId xmlns:p14="http://schemas.microsoft.com/office/powerpoint/2010/main" val="10659070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Finalize</a:t>
            </a:r>
            <a:r>
              <a:rPr lang="en-US" dirty="0" smtClean="0"/>
              <a:t>()</a:t>
            </a:r>
            <a:endParaRPr lang="en-US" dirty="0"/>
          </a:p>
        </p:txBody>
      </p:sp>
      <p:sp>
        <p:nvSpPr>
          <p:cNvPr id="3" name="Content Placeholder 2"/>
          <p:cNvSpPr>
            <a:spLocks noGrp="1"/>
          </p:cNvSpPr>
          <p:nvPr>
            <p:ph idx="1"/>
          </p:nvPr>
        </p:nvSpPr>
        <p:spPr/>
        <p:txBody>
          <a:bodyPr>
            <a:normAutofit fontScale="92500" lnSpcReduction="20000"/>
          </a:bodyPr>
          <a:lstStyle/>
          <a:p>
            <a:pPr algn="just">
              <a:lnSpc>
                <a:spcPct val="110000"/>
              </a:lnSpc>
            </a:pPr>
            <a:r>
              <a:rPr lang="en-US" dirty="0"/>
              <a:t>finalize() is a method always invoked by Garbage collector just before </a:t>
            </a:r>
            <a:r>
              <a:rPr lang="en-US" dirty="0" err="1"/>
              <a:t>distroying</a:t>
            </a:r>
            <a:r>
              <a:rPr lang="en-US" dirty="0"/>
              <a:t> an object to perform cleanup activities</a:t>
            </a:r>
            <a:r>
              <a:rPr lang="en-US" dirty="0" smtClean="0"/>
              <a:t>.</a:t>
            </a:r>
            <a:endParaRPr lang="en-US" dirty="0"/>
          </a:p>
          <a:p>
            <a:pPr algn="just">
              <a:lnSpc>
                <a:spcPct val="110000"/>
              </a:lnSpc>
            </a:pPr>
            <a:r>
              <a:rPr lang="en-US" dirty="0"/>
              <a:t>Once finalize  method completes </a:t>
            </a:r>
            <a:r>
              <a:rPr lang="en-US" dirty="0" err="1"/>
              <a:t>immedietlly</a:t>
            </a:r>
            <a:r>
              <a:rPr lang="en-US" dirty="0"/>
              <a:t> garbage collector </a:t>
            </a:r>
            <a:r>
              <a:rPr lang="en-US" dirty="0" err="1"/>
              <a:t>distroy</a:t>
            </a:r>
            <a:r>
              <a:rPr lang="en-US" dirty="0"/>
              <a:t> that object.</a:t>
            </a:r>
          </a:p>
          <a:p>
            <a:pPr algn="just">
              <a:lnSpc>
                <a:spcPct val="110000"/>
              </a:lnSpc>
            </a:pPr>
            <a:r>
              <a:rPr lang="en-US" dirty="0"/>
              <a:t>finally block is responsible to perform cleanup activities related to try block that is whatever resources we opened at the part of try block will be closed inside finally block</a:t>
            </a:r>
            <a:r>
              <a:rPr lang="en-US" dirty="0" smtClean="0"/>
              <a:t>.</a:t>
            </a:r>
          </a:p>
          <a:p>
            <a:pPr algn="just">
              <a:lnSpc>
                <a:spcPct val="110000"/>
              </a:lnSpc>
            </a:pPr>
            <a:r>
              <a:rPr lang="en-US" dirty="0"/>
              <a:t>Whereas finalize() is responsible to perform cleanup </a:t>
            </a:r>
            <a:r>
              <a:rPr lang="en-US" dirty="0" err="1"/>
              <a:t>activaties</a:t>
            </a:r>
            <a:r>
              <a:rPr lang="en-US" dirty="0"/>
              <a:t> related to object that is whatever resources associated with object will be deallocated before destroying an object by using finalize method.</a:t>
            </a:r>
          </a:p>
        </p:txBody>
      </p:sp>
    </p:spTree>
    <p:extLst>
      <p:ext uri="{BB962C8B-B14F-4D97-AF65-F5344CB8AC3E}">
        <p14:creationId xmlns:p14="http://schemas.microsoft.com/office/powerpoint/2010/main" val="315811208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a:t>
            </a:r>
            <a:r>
              <a:rPr lang="en-US" dirty="0" err="1" smtClean="0"/>
              <a:t>ponts</a:t>
            </a:r>
            <a:endParaRPr lang="en-US" dirty="0"/>
          </a:p>
        </p:txBody>
      </p:sp>
      <p:sp>
        <p:nvSpPr>
          <p:cNvPr id="3" name="Content Placeholder 2"/>
          <p:cNvSpPr>
            <a:spLocks noGrp="1"/>
          </p:cNvSpPr>
          <p:nvPr>
            <p:ph idx="1"/>
          </p:nvPr>
        </p:nvSpPr>
        <p:spPr/>
        <p:txBody>
          <a:bodyPr>
            <a:normAutofit fontScale="77500" lnSpcReduction="20000"/>
          </a:bodyPr>
          <a:lstStyle/>
          <a:p>
            <a:pPr marL="514350" indent="-514350" algn="just">
              <a:lnSpc>
                <a:spcPct val="120000"/>
              </a:lnSpc>
              <a:buFont typeface="+mj-lt"/>
              <a:buAutoNum type="arabicPeriod"/>
            </a:pPr>
            <a:r>
              <a:rPr lang="en-US" dirty="0"/>
              <a:t>In try-catch-finally order is important</a:t>
            </a:r>
            <a:r>
              <a:rPr lang="en-US" dirty="0" smtClean="0"/>
              <a:t>.</a:t>
            </a:r>
          </a:p>
          <a:p>
            <a:pPr marL="514350" indent="-514350" algn="just">
              <a:lnSpc>
                <a:spcPct val="120000"/>
              </a:lnSpc>
              <a:buFont typeface="+mj-lt"/>
              <a:buAutoNum type="arabicPeriod"/>
            </a:pPr>
            <a:r>
              <a:rPr lang="en-US" dirty="0"/>
              <a:t>Whenever we are </a:t>
            </a:r>
            <a:r>
              <a:rPr lang="en-US" dirty="0" err="1"/>
              <a:t>writting</a:t>
            </a:r>
            <a:r>
              <a:rPr lang="en-US" dirty="0"/>
              <a:t> try </a:t>
            </a:r>
            <a:r>
              <a:rPr lang="en-US" dirty="0" err="1"/>
              <a:t>compulsury</a:t>
            </a:r>
            <a:r>
              <a:rPr lang="en-US" dirty="0"/>
              <a:t> we should write either catch or finally other wise we will get compile time error that is try without catch or finally is invalid</a:t>
            </a:r>
            <a:r>
              <a:rPr lang="en-US" dirty="0" smtClean="0"/>
              <a:t>.</a:t>
            </a:r>
          </a:p>
          <a:p>
            <a:pPr marL="514350" indent="-514350" algn="just">
              <a:lnSpc>
                <a:spcPct val="120000"/>
              </a:lnSpc>
              <a:buFont typeface="+mj-lt"/>
              <a:buAutoNum type="arabicPeriod"/>
            </a:pPr>
            <a:r>
              <a:rPr lang="en-US" dirty="0" smtClean="0"/>
              <a:t>Whenever </a:t>
            </a:r>
            <a:r>
              <a:rPr lang="en-US" dirty="0"/>
              <a:t>we are </a:t>
            </a:r>
            <a:r>
              <a:rPr lang="en-US" dirty="0" err="1"/>
              <a:t>writting</a:t>
            </a:r>
            <a:r>
              <a:rPr lang="en-US" dirty="0"/>
              <a:t> catch block </a:t>
            </a:r>
            <a:r>
              <a:rPr lang="en-US" dirty="0" err="1"/>
              <a:t>compulsary</a:t>
            </a:r>
            <a:r>
              <a:rPr lang="en-US" dirty="0"/>
              <a:t> try block must be required that is catch without is invalid. </a:t>
            </a:r>
            <a:endParaRPr lang="en-US" dirty="0" smtClean="0"/>
          </a:p>
          <a:p>
            <a:pPr marL="514350" indent="-514350" algn="just">
              <a:lnSpc>
                <a:spcPct val="120000"/>
              </a:lnSpc>
              <a:buFont typeface="+mj-lt"/>
              <a:buAutoNum type="arabicPeriod"/>
            </a:pPr>
            <a:r>
              <a:rPr lang="en-US" dirty="0"/>
              <a:t>Whenever we are </a:t>
            </a:r>
            <a:r>
              <a:rPr lang="en-US" dirty="0" err="1"/>
              <a:t>writting</a:t>
            </a:r>
            <a:r>
              <a:rPr lang="en-US" dirty="0"/>
              <a:t> </a:t>
            </a:r>
            <a:r>
              <a:rPr lang="en-US" dirty="0" err="1"/>
              <a:t>compulsary</a:t>
            </a:r>
            <a:r>
              <a:rPr lang="en-US" dirty="0"/>
              <a:t> we should write try block that is finally without try is invalid</a:t>
            </a:r>
            <a:r>
              <a:rPr lang="en-US" dirty="0" smtClean="0"/>
              <a:t>.</a:t>
            </a:r>
          </a:p>
          <a:p>
            <a:pPr marL="514350" indent="-514350" algn="just">
              <a:lnSpc>
                <a:spcPct val="120000"/>
              </a:lnSpc>
              <a:buFont typeface="+mj-lt"/>
              <a:buAutoNum type="arabicPeriod"/>
            </a:pPr>
            <a:r>
              <a:rPr lang="en-US" dirty="0"/>
              <a:t>Inside try-catch-finally block we can declare try catch and finally blocks that is nesting of try-catch-finally is allowed</a:t>
            </a:r>
            <a:r>
              <a:rPr lang="en-US" dirty="0" smtClean="0"/>
              <a:t>.</a:t>
            </a:r>
          </a:p>
          <a:p>
            <a:pPr marL="514350" indent="-514350" algn="just">
              <a:lnSpc>
                <a:spcPct val="120000"/>
              </a:lnSpc>
              <a:buFont typeface="+mj-lt"/>
              <a:buAutoNum type="arabicPeriod"/>
            </a:pPr>
            <a:r>
              <a:rPr lang="en-US" dirty="0"/>
              <a:t>For try-catch-finally  blocks curly braces are </a:t>
            </a:r>
            <a:r>
              <a:rPr lang="en-US" dirty="0" err="1"/>
              <a:t>mendatory</a:t>
            </a:r>
            <a:r>
              <a:rPr lang="en-US" dirty="0"/>
              <a:t>.</a:t>
            </a:r>
          </a:p>
        </p:txBody>
      </p:sp>
    </p:spTree>
    <p:extLst>
      <p:ext uri="{BB962C8B-B14F-4D97-AF65-F5344CB8AC3E}">
        <p14:creationId xmlns:p14="http://schemas.microsoft.com/office/powerpoint/2010/main" val="15389068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5971" y="896711"/>
            <a:ext cx="10515600" cy="4351338"/>
          </a:xfrm>
        </p:spPr>
        <p:txBody>
          <a:bodyPr>
            <a:normAutofit/>
          </a:bodyPr>
          <a:lstStyle/>
          <a:p>
            <a:pPr algn="just">
              <a:lnSpc>
                <a:spcPct val="100000"/>
              </a:lnSpc>
            </a:pPr>
            <a:r>
              <a:rPr lang="en-US" sz="2500" dirty="0" smtClean="0"/>
              <a:t>When an exception occurs, specialized programming language constructs, interrupt hardware mechanisms or operating system </a:t>
            </a:r>
            <a:r>
              <a:rPr lang="en-US" sz="2500" dirty="0" err="1" smtClean="0"/>
              <a:t>interprocess</a:t>
            </a:r>
            <a:r>
              <a:rPr lang="en-US" sz="2500" dirty="0" smtClean="0"/>
              <a:t> communication facilities handle the exception.</a:t>
            </a:r>
          </a:p>
          <a:p>
            <a:pPr algn="just">
              <a:lnSpc>
                <a:spcPct val="100000"/>
              </a:lnSpc>
            </a:pPr>
            <a:r>
              <a:rPr lang="en-US" sz="2500" dirty="0" smtClean="0"/>
              <a:t>Exception handling differs from error handling in that the former involves conditions an application might catch versus serious problems an application might want to avoid. In contrast, error handling helps maintain the normal flow of software program execution.</a:t>
            </a:r>
            <a:endParaRPr lang="en-US" sz="2500" dirty="0"/>
          </a:p>
        </p:txBody>
      </p:sp>
    </p:spTree>
    <p:extLst>
      <p:ext uri="{BB962C8B-B14F-4D97-AF65-F5344CB8AC3E}">
        <p14:creationId xmlns:p14="http://schemas.microsoft.com/office/powerpoint/2010/main" val="358231836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throw and throws</a:t>
            </a:r>
          </a:p>
        </p:txBody>
      </p:sp>
      <p:sp>
        <p:nvSpPr>
          <p:cNvPr id="3" name="Content Placeholder 2"/>
          <p:cNvSpPr>
            <a:spLocks noGrp="1"/>
          </p:cNvSpPr>
          <p:nvPr>
            <p:ph idx="1"/>
          </p:nvPr>
        </p:nvSpPr>
        <p:spPr/>
        <p:txBody>
          <a:bodyPr>
            <a:normAutofit fontScale="85000" lnSpcReduction="10000"/>
          </a:bodyPr>
          <a:lstStyle/>
          <a:p>
            <a:pPr algn="just">
              <a:lnSpc>
                <a:spcPct val="110000"/>
              </a:lnSpc>
            </a:pPr>
            <a:r>
              <a:rPr lang="en-US" dirty="0"/>
              <a:t>Sometimes we can </a:t>
            </a:r>
            <a:r>
              <a:rPr lang="en-US" dirty="0" smtClean="0"/>
              <a:t>be creating </a:t>
            </a:r>
            <a:r>
              <a:rPr lang="en-US" dirty="0"/>
              <a:t>exception object </a:t>
            </a:r>
            <a:r>
              <a:rPr lang="en-US" dirty="0" smtClean="0"/>
              <a:t>explicitly that we </a:t>
            </a:r>
            <a:r>
              <a:rPr lang="en-US" dirty="0"/>
              <a:t>can handover to the JVM manually for these we have to use </a:t>
            </a:r>
            <a:r>
              <a:rPr lang="en-US" dirty="0" smtClean="0"/>
              <a:t>the throw keyword.</a:t>
            </a:r>
          </a:p>
          <a:p>
            <a:pPr marL="457200" lvl="1" indent="0" algn="just">
              <a:lnSpc>
                <a:spcPct val="110000"/>
              </a:lnSpc>
              <a:buNone/>
            </a:pPr>
            <a:r>
              <a:rPr lang="en-US" dirty="0" smtClean="0"/>
              <a:t>throw(Hand-over </a:t>
            </a:r>
            <a:r>
              <a:rPr lang="en-US" dirty="0"/>
              <a:t>our created object to the JVM manually</a:t>
            </a:r>
            <a:r>
              <a:rPr lang="en-US" dirty="0" smtClean="0"/>
              <a:t>)</a:t>
            </a:r>
          </a:p>
          <a:p>
            <a:pPr marL="457200" lvl="1" indent="0" algn="just">
              <a:lnSpc>
                <a:spcPct val="110000"/>
              </a:lnSpc>
              <a:buNone/>
            </a:pPr>
            <a:r>
              <a:rPr lang="en-US" dirty="0"/>
              <a:t>throw new </a:t>
            </a:r>
            <a:r>
              <a:rPr lang="en-US" dirty="0" err="1"/>
              <a:t>ArithmeticException</a:t>
            </a:r>
            <a:r>
              <a:rPr lang="en-US" dirty="0"/>
              <a:t>("/ by zero") //Creation of </a:t>
            </a:r>
            <a:r>
              <a:rPr lang="en-US" dirty="0" err="1"/>
              <a:t>AirthmeticException</a:t>
            </a:r>
            <a:r>
              <a:rPr lang="en-US" dirty="0"/>
              <a:t> Object </a:t>
            </a:r>
            <a:r>
              <a:rPr lang="en-US" dirty="0" err="1"/>
              <a:t>explacitly</a:t>
            </a:r>
            <a:r>
              <a:rPr lang="en-US" dirty="0"/>
              <a:t>.</a:t>
            </a:r>
          </a:p>
          <a:p>
            <a:pPr marL="457200" lvl="1" indent="0" algn="just">
              <a:lnSpc>
                <a:spcPct val="110000"/>
              </a:lnSpc>
              <a:buNone/>
            </a:pPr>
            <a:r>
              <a:rPr lang="en-US" dirty="0"/>
              <a:t>c</a:t>
            </a:r>
            <a:r>
              <a:rPr lang="en-US" dirty="0" smtClean="0"/>
              <a:t>lass Test{						class Test{</a:t>
            </a:r>
          </a:p>
          <a:p>
            <a:pPr marL="457200" lvl="1" indent="0" algn="just">
              <a:lnSpc>
                <a:spcPct val="110000"/>
              </a:lnSpc>
              <a:buNone/>
            </a:pPr>
            <a:r>
              <a:rPr lang="en-US" dirty="0"/>
              <a:t> </a:t>
            </a:r>
            <a:r>
              <a:rPr lang="en-US" dirty="0" smtClean="0"/>
              <a:t>   p s v m(S[] </a:t>
            </a:r>
            <a:r>
              <a:rPr lang="en-US" dirty="0" err="1" smtClean="0"/>
              <a:t>args</a:t>
            </a:r>
            <a:r>
              <a:rPr lang="en-US" dirty="0" smtClean="0"/>
              <a:t>){				  p s v m(S[] </a:t>
            </a:r>
            <a:r>
              <a:rPr lang="en-US" dirty="0" err="1" smtClean="0"/>
              <a:t>args</a:t>
            </a:r>
            <a:r>
              <a:rPr lang="en-US" dirty="0" smtClean="0"/>
              <a:t>){</a:t>
            </a:r>
          </a:p>
          <a:p>
            <a:pPr marL="457200" lvl="1" indent="0" algn="just">
              <a:lnSpc>
                <a:spcPct val="110000"/>
              </a:lnSpc>
              <a:buNone/>
            </a:pPr>
            <a:r>
              <a:rPr lang="en-US" dirty="0"/>
              <a:t>	</a:t>
            </a:r>
            <a:r>
              <a:rPr lang="en-US" dirty="0" smtClean="0"/>
              <a:t>Sop(10/0);					     throw new AF(“/ by zero”);</a:t>
            </a:r>
          </a:p>
          <a:p>
            <a:pPr marL="457200" lvl="1" indent="0" algn="just">
              <a:lnSpc>
                <a:spcPct val="110000"/>
              </a:lnSpc>
              <a:buNone/>
            </a:pPr>
            <a:r>
              <a:rPr lang="en-US" dirty="0" smtClean="0"/>
              <a:t>}}							}}</a:t>
            </a:r>
          </a:p>
          <a:p>
            <a:pPr marL="0" indent="0" algn="just">
              <a:lnSpc>
                <a:spcPct val="110000"/>
              </a:lnSpc>
              <a:buNone/>
            </a:pPr>
            <a:r>
              <a:rPr lang="en-US" dirty="0"/>
              <a:t>Note: Best use throw keyword is for user defined exceptions or customized exceptions.</a:t>
            </a:r>
          </a:p>
        </p:txBody>
      </p:sp>
    </p:spTree>
    <p:extLst>
      <p:ext uri="{BB962C8B-B14F-4D97-AF65-F5344CB8AC3E}">
        <p14:creationId xmlns:p14="http://schemas.microsoft.com/office/powerpoint/2010/main" val="173357129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a:t>
            </a:r>
            <a:r>
              <a:rPr lang="en-US" dirty="0" smtClean="0"/>
              <a:t>1</a:t>
            </a:r>
            <a:endParaRPr lang="en-US" dirty="0"/>
          </a:p>
        </p:txBody>
      </p:sp>
      <p:sp>
        <p:nvSpPr>
          <p:cNvPr id="3" name="Content Placeholder 2"/>
          <p:cNvSpPr>
            <a:spLocks noGrp="1"/>
          </p:cNvSpPr>
          <p:nvPr>
            <p:ph idx="1"/>
          </p:nvPr>
        </p:nvSpPr>
        <p:spPr/>
        <p:txBody>
          <a:bodyPr>
            <a:normAutofit fontScale="92500" lnSpcReduction="20000"/>
          </a:bodyPr>
          <a:lstStyle/>
          <a:p>
            <a:pPr algn="just">
              <a:lnSpc>
                <a:spcPct val="110000"/>
              </a:lnSpc>
            </a:pPr>
            <a:r>
              <a:rPr lang="en-US" dirty="0" smtClean="0"/>
              <a:t>If </a:t>
            </a:r>
            <a:r>
              <a:rPr lang="en-US" dirty="0"/>
              <a:t>e refers null then we will get null pointer exception</a:t>
            </a:r>
            <a:r>
              <a:rPr lang="en-US" dirty="0" smtClean="0"/>
              <a:t>.</a:t>
            </a:r>
          </a:p>
          <a:p>
            <a:pPr marL="0" indent="0" algn="just">
              <a:lnSpc>
                <a:spcPct val="110000"/>
              </a:lnSpc>
              <a:buNone/>
            </a:pPr>
            <a:r>
              <a:rPr lang="en-US" dirty="0"/>
              <a:t>	</a:t>
            </a:r>
            <a:r>
              <a:rPr lang="en-US" dirty="0" smtClean="0"/>
              <a:t>class Test{				class Test{</a:t>
            </a:r>
          </a:p>
          <a:p>
            <a:pPr marL="0" indent="0" algn="just">
              <a:lnSpc>
                <a:spcPct val="110000"/>
              </a:lnSpc>
              <a:buNone/>
            </a:pPr>
            <a:r>
              <a:rPr lang="en-US" dirty="0"/>
              <a:t>	 </a:t>
            </a:r>
            <a:r>
              <a:rPr lang="en-US" dirty="0" smtClean="0"/>
              <a:t>  static AE e = new AE();	    	  static AE e;</a:t>
            </a:r>
          </a:p>
          <a:p>
            <a:pPr marL="0" indent="0" algn="just">
              <a:lnSpc>
                <a:spcPct val="110000"/>
              </a:lnSpc>
              <a:buNone/>
            </a:pPr>
            <a:r>
              <a:rPr lang="en-US" dirty="0"/>
              <a:t>	</a:t>
            </a:r>
            <a:r>
              <a:rPr lang="en-US" dirty="0" smtClean="0"/>
              <a:t>	p s v main(S[] a)			p s v main(S[] a)</a:t>
            </a:r>
          </a:p>
          <a:p>
            <a:pPr marL="0" indent="0" algn="just">
              <a:lnSpc>
                <a:spcPct val="110000"/>
              </a:lnSpc>
              <a:buNone/>
            </a:pPr>
            <a:r>
              <a:rPr lang="en-US" dirty="0"/>
              <a:t>	</a:t>
            </a:r>
            <a:r>
              <a:rPr lang="en-US" dirty="0" smtClean="0"/>
              <a:t>	{					{</a:t>
            </a:r>
          </a:p>
          <a:p>
            <a:pPr marL="0" indent="0" algn="just">
              <a:lnSpc>
                <a:spcPct val="110000"/>
              </a:lnSpc>
              <a:buNone/>
            </a:pPr>
            <a:r>
              <a:rPr lang="en-US" dirty="0"/>
              <a:t>	</a:t>
            </a:r>
            <a:r>
              <a:rPr lang="en-US" dirty="0" smtClean="0"/>
              <a:t>		throw e;				throw e;</a:t>
            </a:r>
          </a:p>
          <a:p>
            <a:pPr marL="0" indent="0" algn="just">
              <a:lnSpc>
                <a:spcPct val="110000"/>
              </a:lnSpc>
              <a:buNone/>
            </a:pPr>
            <a:r>
              <a:rPr lang="en-US" dirty="0"/>
              <a:t>	</a:t>
            </a:r>
            <a:r>
              <a:rPr lang="en-US" dirty="0" smtClean="0"/>
              <a:t>	}					}</a:t>
            </a:r>
          </a:p>
          <a:p>
            <a:pPr marL="0" indent="0" algn="just">
              <a:lnSpc>
                <a:spcPct val="110000"/>
              </a:lnSpc>
              <a:buNone/>
            </a:pPr>
            <a:r>
              <a:rPr lang="en-US" dirty="0"/>
              <a:t>	</a:t>
            </a:r>
            <a:r>
              <a:rPr lang="en-US" dirty="0" smtClean="0"/>
              <a:t>}					     }</a:t>
            </a:r>
          </a:p>
          <a:p>
            <a:pPr marL="0" indent="0" algn="just">
              <a:lnSpc>
                <a:spcPct val="110000"/>
              </a:lnSpc>
              <a:buNone/>
            </a:pPr>
            <a:r>
              <a:rPr lang="en-US" dirty="0" smtClean="0"/>
              <a:t>RE: AE					     RE: NPE(Null point Exception)</a:t>
            </a:r>
            <a:endParaRPr lang="en-US" dirty="0"/>
          </a:p>
        </p:txBody>
      </p:sp>
    </p:spTree>
    <p:extLst>
      <p:ext uri="{BB962C8B-B14F-4D97-AF65-F5344CB8AC3E}">
        <p14:creationId xmlns:p14="http://schemas.microsoft.com/office/powerpoint/2010/main" val="13764717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2</a:t>
            </a:r>
            <a:endParaRPr lang="en-US" dirty="0"/>
          </a:p>
        </p:txBody>
      </p:sp>
      <p:sp>
        <p:nvSpPr>
          <p:cNvPr id="3" name="Content Placeholder 2"/>
          <p:cNvSpPr>
            <a:spLocks noGrp="1"/>
          </p:cNvSpPr>
          <p:nvPr>
            <p:ph idx="1"/>
          </p:nvPr>
        </p:nvSpPr>
        <p:spPr/>
        <p:txBody>
          <a:bodyPr>
            <a:normAutofit fontScale="77500" lnSpcReduction="20000"/>
          </a:bodyPr>
          <a:lstStyle/>
          <a:p>
            <a:pPr algn="just">
              <a:lnSpc>
                <a:spcPct val="110000"/>
              </a:lnSpc>
            </a:pPr>
            <a:r>
              <a:rPr lang="en-US" dirty="0"/>
              <a:t>After throw statement we are not allowed to write any statement directly other wise we will get compile time error saying </a:t>
            </a:r>
            <a:r>
              <a:rPr lang="en-US" dirty="0" err="1"/>
              <a:t>Unreacheable</a:t>
            </a:r>
            <a:r>
              <a:rPr lang="en-US" dirty="0"/>
              <a:t> Statement</a:t>
            </a:r>
            <a:r>
              <a:rPr lang="en-US" dirty="0" smtClean="0"/>
              <a:t>.</a:t>
            </a:r>
          </a:p>
          <a:p>
            <a:pPr marL="0" indent="0" algn="just">
              <a:lnSpc>
                <a:spcPct val="110000"/>
              </a:lnSpc>
              <a:buNone/>
            </a:pPr>
            <a:r>
              <a:rPr lang="en-US" dirty="0"/>
              <a:t>class Test{				class Test</a:t>
            </a:r>
            <a:r>
              <a:rPr lang="en-US" dirty="0" smtClean="0"/>
              <a:t>{</a:t>
            </a:r>
            <a:endParaRPr lang="en-US" dirty="0"/>
          </a:p>
          <a:p>
            <a:pPr marL="0" indent="0" algn="just">
              <a:lnSpc>
                <a:spcPct val="110000"/>
              </a:lnSpc>
              <a:buNone/>
            </a:pPr>
            <a:r>
              <a:rPr lang="en-US" dirty="0"/>
              <a:t>		p s v main(S[] </a:t>
            </a:r>
            <a:r>
              <a:rPr lang="en-US" dirty="0" smtClean="0"/>
              <a:t>a)</a:t>
            </a:r>
            <a:r>
              <a:rPr lang="en-US" dirty="0"/>
              <a:t>			p s v main(S[] a)</a:t>
            </a:r>
          </a:p>
          <a:p>
            <a:pPr marL="0" indent="0" algn="just">
              <a:lnSpc>
                <a:spcPct val="110000"/>
              </a:lnSpc>
              <a:buNone/>
            </a:pPr>
            <a:r>
              <a:rPr lang="en-US" dirty="0"/>
              <a:t>		{					{</a:t>
            </a:r>
          </a:p>
          <a:p>
            <a:pPr marL="0" indent="0" algn="just">
              <a:lnSpc>
                <a:spcPct val="110000"/>
              </a:lnSpc>
              <a:buNone/>
            </a:pPr>
            <a:r>
              <a:rPr lang="en-US" dirty="0"/>
              <a:t>		</a:t>
            </a:r>
            <a:r>
              <a:rPr lang="en-US" dirty="0" smtClean="0"/>
              <a:t>Sop(10/0);</a:t>
            </a:r>
            <a:r>
              <a:rPr lang="en-US" dirty="0"/>
              <a:t>			</a:t>
            </a:r>
            <a:r>
              <a:rPr lang="en-US" dirty="0" smtClean="0"/>
              <a:t>           throw new AE(“/ by zero”);</a:t>
            </a:r>
          </a:p>
          <a:p>
            <a:pPr marL="0" indent="0" algn="just">
              <a:lnSpc>
                <a:spcPct val="110000"/>
              </a:lnSpc>
              <a:buNone/>
            </a:pPr>
            <a:r>
              <a:rPr lang="en-US" dirty="0"/>
              <a:t>	</a:t>
            </a:r>
            <a:r>
              <a:rPr lang="en-US" dirty="0" smtClean="0"/>
              <a:t>	Sop(“Hello”);				Sop(“Hello”);</a:t>
            </a:r>
            <a:endParaRPr lang="en-US" dirty="0"/>
          </a:p>
          <a:p>
            <a:pPr marL="0" indent="0" algn="just">
              <a:lnSpc>
                <a:spcPct val="110000"/>
              </a:lnSpc>
              <a:buNone/>
            </a:pPr>
            <a:r>
              <a:rPr lang="en-US" dirty="0"/>
              <a:t>		}					}</a:t>
            </a:r>
          </a:p>
          <a:p>
            <a:pPr marL="0" indent="0" algn="just">
              <a:lnSpc>
                <a:spcPct val="110000"/>
              </a:lnSpc>
              <a:buNone/>
            </a:pPr>
            <a:r>
              <a:rPr lang="en-US" dirty="0"/>
              <a:t>	}					     }</a:t>
            </a:r>
          </a:p>
          <a:p>
            <a:pPr marL="0" indent="0" algn="just">
              <a:lnSpc>
                <a:spcPct val="110000"/>
              </a:lnSpc>
              <a:buNone/>
            </a:pPr>
            <a:r>
              <a:rPr lang="en-US" dirty="0"/>
              <a:t>RE: </a:t>
            </a:r>
            <a:r>
              <a:rPr lang="en-US" dirty="0" smtClean="0"/>
              <a:t>AE /  by zero</a:t>
            </a:r>
            <a:r>
              <a:rPr lang="en-US" dirty="0"/>
              <a:t>				     C</a:t>
            </a:r>
            <a:r>
              <a:rPr lang="en-US" dirty="0" smtClean="0"/>
              <a:t>E</a:t>
            </a:r>
            <a:r>
              <a:rPr lang="en-US" dirty="0"/>
              <a:t>: </a:t>
            </a:r>
            <a:r>
              <a:rPr lang="en-US" dirty="0" err="1" smtClean="0"/>
              <a:t>Unreacheable</a:t>
            </a:r>
            <a:r>
              <a:rPr lang="en-US" dirty="0" smtClean="0"/>
              <a:t> Statement</a:t>
            </a:r>
            <a:endParaRPr lang="en-US" dirty="0"/>
          </a:p>
          <a:p>
            <a:pPr marL="0" indent="0" algn="just">
              <a:lnSpc>
                <a:spcPct val="110000"/>
              </a:lnSpc>
              <a:buNone/>
            </a:pPr>
            <a:endParaRPr lang="en-US" dirty="0"/>
          </a:p>
        </p:txBody>
      </p:sp>
    </p:spTree>
    <p:extLst>
      <p:ext uri="{BB962C8B-B14F-4D97-AF65-F5344CB8AC3E}">
        <p14:creationId xmlns:p14="http://schemas.microsoft.com/office/powerpoint/2010/main" val="351434733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3</a:t>
            </a:r>
            <a:endParaRPr lang="en-US" dirty="0"/>
          </a:p>
        </p:txBody>
      </p:sp>
      <p:sp>
        <p:nvSpPr>
          <p:cNvPr id="3" name="Content Placeholder 2"/>
          <p:cNvSpPr>
            <a:spLocks noGrp="1"/>
          </p:cNvSpPr>
          <p:nvPr>
            <p:ph idx="1"/>
          </p:nvPr>
        </p:nvSpPr>
        <p:spPr/>
        <p:txBody>
          <a:bodyPr>
            <a:normAutofit fontScale="85000" lnSpcReduction="10000"/>
          </a:bodyPr>
          <a:lstStyle/>
          <a:p>
            <a:pPr algn="just">
              <a:lnSpc>
                <a:spcPct val="110000"/>
              </a:lnSpc>
            </a:pPr>
            <a:r>
              <a:rPr lang="en-US" dirty="0"/>
              <a:t>We can use throw keyword only for </a:t>
            </a:r>
            <a:r>
              <a:rPr lang="en-US" dirty="0" err="1"/>
              <a:t>throwable</a:t>
            </a:r>
            <a:r>
              <a:rPr lang="en-US" dirty="0"/>
              <a:t> types if we are trying to use for normal java object we will get compile time error saying </a:t>
            </a:r>
            <a:r>
              <a:rPr lang="en-US" dirty="0" err="1"/>
              <a:t>incompatable</a:t>
            </a:r>
            <a:r>
              <a:rPr lang="en-US" dirty="0"/>
              <a:t> types</a:t>
            </a:r>
            <a:r>
              <a:rPr lang="en-US" dirty="0" smtClean="0"/>
              <a:t>.</a:t>
            </a:r>
          </a:p>
          <a:p>
            <a:pPr marL="0" indent="0" algn="just">
              <a:lnSpc>
                <a:spcPct val="110000"/>
              </a:lnSpc>
              <a:buNone/>
            </a:pPr>
            <a:r>
              <a:rPr lang="en-US" dirty="0"/>
              <a:t>class Test{				class </a:t>
            </a:r>
            <a:r>
              <a:rPr lang="en-US" dirty="0" smtClean="0"/>
              <a:t>Test extends </a:t>
            </a:r>
            <a:r>
              <a:rPr lang="en-US" dirty="0" err="1" smtClean="0"/>
              <a:t>RunTimeException</a:t>
            </a:r>
            <a:r>
              <a:rPr lang="en-US" dirty="0" smtClean="0"/>
              <a:t>{</a:t>
            </a:r>
            <a:endParaRPr lang="en-US" dirty="0"/>
          </a:p>
          <a:p>
            <a:pPr marL="0" indent="0" algn="just">
              <a:lnSpc>
                <a:spcPct val="110000"/>
              </a:lnSpc>
              <a:buNone/>
            </a:pPr>
            <a:r>
              <a:rPr lang="en-US" dirty="0"/>
              <a:t>		p s v main(S[] a)			p s v main(S[] a)</a:t>
            </a:r>
          </a:p>
          <a:p>
            <a:pPr marL="0" indent="0" algn="just">
              <a:lnSpc>
                <a:spcPct val="110000"/>
              </a:lnSpc>
              <a:buNone/>
            </a:pPr>
            <a:r>
              <a:rPr lang="en-US" dirty="0"/>
              <a:t>		{					{</a:t>
            </a:r>
          </a:p>
          <a:p>
            <a:pPr marL="0" indent="0" algn="just">
              <a:lnSpc>
                <a:spcPct val="110000"/>
              </a:lnSpc>
              <a:buNone/>
            </a:pPr>
            <a:r>
              <a:rPr lang="en-US" dirty="0"/>
              <a:t>			throw </a:t>
            </a:r>
            <a:r>
              <a:rPr lang="en-US" dirty="0" smtClean="0"/>
              <a:t>new Test();</a:t>
            </a:r>
            <a:r>
              <a:rPr lang="en-US" dirty="0"/>
              <a:t>		</a:t>
            </a:r>
            <a:r>
              <a:rPr lang="en-US" dirty="0" smtClean="0"/>
              <a:t>    throw new Test();</a:t>
            </a:r>
            <a:endParaRPr lang="en-US" dirty="0"/>
          </a:p>
          <a:p>
            <a:pPr marL="0" indent="0" algn="just">
              <a:lnSpc>
                <a:spcPct val="110000"/>
              </a:lnSpc>
              <a:buNone/>
            </a:pPr>
            <a:r>
              <a:rPr lang="en-US" dirty="0"/>
              <a:t>		}					}</a:t>
            </a:r>
          </a:p>
          <a:p>
            <a:pPr marL="0" indent="0" algn="just">
              <a:lnSpc>
                <a:spcPct val="110000"/>
              </a:lnSpc>
              <a:buNone/>
            </a:pPr>
            <a:r>
              <a:rPr lang="en-US" dirty="0"/>
              <a:t>	}					     }</a:t>
            </a:r>
          </a:p>
          <a:p>
            <a:pPr marL="0" indent="0" algn="just">
              <a:lnSpc>
                <a:spcPct val="110000"/>
              </a:lnSpc>
              <a:buNone/>
            </a:pPr>
            <a:r>
              <a:rPr lang="en-US" dirty="0" smtClean="0"/>
              <a:t>CE</a:t>
            </a:r>
            <a:r>
              <a:rPr lang="en-US" dirty="0"/>
              <a:t>: </a:t>
            </a:r>
            <a:r>
              <a:rPr lang="en-US" dirty="0" smtClean="0"/>
              <a:t>incompatible type </a:t>
            </a:r>
            <a:r>
              <a:rPr lang="en-US" dirty="0" err="1" smtClean="0"/>
              <a:t>Test.main</a:t>
            </a:r>
            <a:r>
              <a:rPr lang="en-US" dirty="0" smtClean="0"/>
              <a:t>()</a:t>
            </a:r>
            <a:r>
              <a:rPr lang="en-US" dirty="0"/>
              <a:t>	</a:t>
            </a:r>
            <a:r>
              <a:rPr lang="en-US" dirty="0" smtClean="0"/>
              <a:t>  RE: Exception in thread </a:t>
            </a:r>
            <a:r>
              <a:rPr lang="en-US" dirty="0" err="1" smtClean="0"/>
              <a:t>found:”main</a:t>
            </a:r>
            <a:r>
              <a:rPr lang="en-US" dirty="0" smtClean="0"/>
              <a:t>” Test</a:t>
            </a:r>
            <a:endParaRPr lang="en-US" dirty="0"/>
          </a:p>
          <a:p>
            <a:pPr marL="0" indent="0" algn="just">
              <a:lnSpc>
                <a:spcPct val="110000"/>
              </a:lnSpc>
              <a:buNone/>
            </a:pPr>
            <a:endParaRPr lang="en-US" dirty="0"/>
          </a:p>
        </p:txBody>
      </p:sp>
    </p:spTree>
    <p:extLst>
      <p:ext uri="{BB962C8B-B14F-4D97-AF65-F5344CB8AC3E}">
        <p14:creationId xmlns:p14="http://schemas.microsoft.com/office/powerpoint/2010/main" val="305630513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Throws</a:t>
            </a:r>
            <a:endParaRPr lang="en-US" dirty="0"/>
          </a:p>
        </p:txBody>
      </p:sp>
      <p:sp>
        <p:nvSpPr>
          <p:cNvPr id="3" name="Content Placeholder 2"/>
          <p:cNvSpPr>
            <a:spLocks noGrp="1"/>
          </p:cNvSpPr>
          <p:nvPr>
            <p:ph idx="1"/>
          </p:nvPr>
        </p:nvSpPr>
        <p:spPr/>
        <p:txBody>
          <a:bodyPr>
            <a:normAutofit fontScale="70000" lnSpcReduction="20000"/>
          </a:bodyPr>
          <a:lstStyle/>
          <a:p>
            <a:pPr algn="just">
              <a:lnSpc>
                <a:spcPct val="110000"/>
              </a:lnSpc>
            </a:pPr>
            <a:r>
              <a:rPr lang="en-US" dirty="0"/>
              <a:t>In our program if there is </a:t>
            </a:r>
            <a:r>
              <a:rPr lang="en-US" dirty="0" err="1"/>
              <a:t>possiblity</a:t>
            </a:r>
            <a:r>
              <a:rPr lang="en-US" dirty="0"/>
              <a:t> of rising checked exception then </a:t>
            </a:r>
            <a:r>
              <a:rPr lang="en-US" dirty="0" err="1"/>
              <a:t>compulsary</a:t>
            </a:r>
            <a:r>
              <a:rPr lang="en-US" dirty="0"/>
              <a:t> we should handle that checked  exception other wise we will get compile time error saying </a:t>
            </a:r>
            <a:r>
              <a:rPr lang="en-US" dirty="0" err="1"/>
              <a:t>unrepoted</a:t>
            </a:r>
            <a:r>
              <a:rPr lang="en-US" dirty="0"/>
              <a:t> exception xxx; be </a:t>
            </a:r>
            <a:r>
              <a:rPr lang="en-US" dirty="0" err="1"/>
              <a:t>cought</a:t>
            </a:r>
            <a:r>
              <a:rPr lang="en-US" dirty="0"/>
              <a:t> or declare to be </a:t>
            </a:r>
            <a:r>
              <a:rPr lang="en-US" dirty="0" smtClean="0"/>
              <a:t>thrown.</a:t>
            </a:r>
          </a:p>
          <a:p>
            <a:pPr marL="0" indent="0" algn="just">
              <a:lnSpc>
                <a:spcPct val="110000"/>
              </a:lnSpc>
              <a:buNone/>
            </a:pPr>
            <a:endParaRPr lang="en-US" dirty="0"/>
          </a:p>
          <a:p>
            <a:pPr marL="0" indent="0" algn="just">
              <a:lnSpc>
                <a:spcPct val="110000"/>
              </a:lnSpc>
              <a:buNone/>
            </a:pPr>
            <a:r>
              <a:rPr lang="en-US" dirty="0"/>
              <a:t>Example 1</a:t>
            </a:r>
            <a:r>
              <a:rPr lang="en-US" dirty="0" smtClean="0"/>
              <a:t>:</a:t>
            </a:r>
            <a:endParaRPr lang="en-US" dirty="0"/>
          </a:p>
          <a:p>
            <a:pPr marL="0" indent="0" algn="just">
              <a:lnSpc>
                <a:spcPct val="110000"/>
              </a:lnSpc>
              <a:buNone/>
            </a:pPr>
            <a:r>
              <a:rPr lang="en-US" dirty="0"/>
              <a:t>import java.io.*;</a:t>
            </a:r>
          </a:p>
          <a:p>
            <a:pPr marL="0" indent="0" algn="just">
              <a:lnSpc>
                <a:spcPct val="110000"/>
              </a:lnSpc>
              <a:buNone/>
            </a:pPr>
            <a:r>
              <a:rPr lang="en-US" dirty="0"/>
              <a:t>class Test{</a:t>
            </a:r>
          </a:p>
          <a:p>
            <a:pPr marL="0" indent="0" algn="just">
              <a:lnSpc>
                <a:spcPct val="110000"/>
              </a:lnSpc>
              <a:buNone/>
            </a:pPr>
            <a:r>
              <a:rPr lang="en-US" dirty="0"/>
              <a:t>	p s v main(String[] </a:t>
            </a:r>
            <a:r>
              <a:rPr lang="en-US" dirty="0" err="1"/>
              <a:t>args</a:t>
            </a:r>
            <a:r>
              <a:rPr lang="en-US" dirty="0"/>
              <a:t>){</a:t>
            </a:r>
          </a:p>
          <a:p>
            <a:pPr marL="0" indent="0" algn="just">
              <a:lnSpc>
                <a:spcPct val="110000"/>
              </a:lnSpc>
              <a:buNone/>
            </a:pPr>
            <a:r>
              <a:rPr lang="en-US" dirty="0"/>
              <a:t>		</a:t>
            </a:r>
            <a:r>
              <a:rPr lang="en-US" dirty="0" err="1"/>
              <a:t>PrintWriter</a:t>
            </a:r>
            <a:r>
              <a:rPr lang="en-US" dirty="0"/>
              <a:t> pw = new </a:t>
            </a:r>
            <a:r>
              <a:rPr lang="en-US" dirty="0" err="1"/>
              <a:t>PrintWriter</a:t>
            </a:r>
            <a:r>
              <a:rPr lang="en-US" dirty="0"/>
              <a:t>("Abc.txt");</a:t>
            </a:r>
          </a:p>
          <a:p>
            <a:pPr marL="0" indent="0" algn="just">
              <a:lnSpc>
                <a:spcPct val="110000"/>
              </a:lnSpc>
              <a:buNone/>
            </a:pPr>
            <a:r>
              <a:rPr lang="en-US" dirty="0"/>
              <a:t>		</a:t>
            </a:r>
            <a:r>
              <a:rPr lang="en-US" dirty="0" err="1"/>
              <a:t>pw.println</a:t>
            </a:r>
            <a:r>
              <a:rPr lang="en-US" dirty="0"/>
              <a:t>("hello");</a:t>
            </a:r>
          </a:p>
          <a:p>
            <a:pPr marL="0" indent="0" algn="just">
              <a:lnSpc>
                <a:spcPct val="110000"/>
              </a:lnSpc>
              <a:buNone/>
            </a:pPr>
            <a:r>
              <a:rPr lang="en-US" dirty="0"/>
              <a:t>	</a:t>
            </a:r>
            <a:r>
              <a:rPr lang="en-US" dirty="0" smtClean="0"/>
              <a:t>}}</a:t>
            </a:r>
            <a:endParaRPr lang="en-US" dirty="0"/>
          </a:p>
          <a:p>
            <a:pPr marL="0" indent="0" algn="just">
              <a:lnSpc>
                <a:spcPct val="110000"/>
              </a:lnSpc>
              <a:buNone/>
            </a:pPr>
            <a:endParaRPr lang="en-US" dirty="0"/>
          </a:p>
        </p:txBody>
      </p:sp>
    </p:spTree>
    <p:extLst>
      <p:ext uri="{BB962C8B-B14F-4D97-AF65-F5344CB8AC3E}">
        <p14:creationId xmlns:p14="http://schemas.microsoft.com/office/powerpoint/2010/main" val="124532442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indent="0">
              <a:buNone/>
            </a:pPr>
            <a:r>
              <a:rPr lang="en-US" dirty="0"/>
              <a:t>class Test</a:t>
            </a:r>
          </a:p>
          <a:p>
            <a:pPr marL="0" indent="0">
              <a:buNone/>
            </a:pPr>
            <a:r>
              <a:rPr lang="en-US" dirty="0"/>
              <a:t>{</a:t>
            </a:r>
          </a:p>
          <a:p>
            <a:pPr marL="0" indent="0">
              <a:buNone/>
            </a:pPr>
            <a:r>
              <a:rPr lang="en-US" dirty="0"/>
              <a:t>	p s v main(String[] </a:t>
            </a:r>
            <a:r>
              <a:rPr lang="en-US" dirty="0" err="1"/>
              <a:t>args</a:t>
            </a:r>
            <a:r>
              <a:rPr lang="en-US" dirty="0"/>
              <a:t>) </a:t>
            </a:r>
          </a:p>
          <a:p>
            <a:pPr marL="0" indent="0">
              <a:buNone/>
            </a:pPr>
            <a:r>
              <a:rPr lang="en-US" dirty="0"/>
              <a:t>	</a:t>
            </a:r>
            <a:r>
              <a:rPr lang="en-US" dirty="0" smtClean="0"/>
              <a:t>{</a:t>
            </a:r>
            <a:endParaRPr lang="en-US" dirty="0"/>
          </a:p>
          <a:p>
            <a:pPr marL="0" indent="0">
              <a:buNone/>
            </a:pPr>
            <a:r>
              <a:rPr lang="en-US" dirty="0"/>
              <a:t>		</a:t>
            </a:r>
            <a:r>
              <a:rPr lang="en-US" dirty="0" err="1"/>
              <a:t>Thread.sleep</a:t>
            </a:r>
            <a:r>
              <a:rPr lang="en-US" dirty="0"/>
              <a:t>(10000</a:t>
            </a:r>
            <a:r>
              <a:rPr lang="en-US" dirty="0" smtClean="0"/>
              <a:t>);</a:t>
            </a:r>
            <a:r>
              <a:rPr lang="en-US" dirty="0"/>
              <a:t>	</a:t>
            </a:r>
          </a:p>
          <a:p>
            <a:pPr marL="0" indent="0">
              <a:buNone/>
            </a:pPr>
            <a:r>
              <a:rPr lang="en-US" dirty="0"/>
              <a:t>	</a:t>
            </a:r>
            <a:r>
              <a:rPr lang="en-US" dirty="0" smtClean="0"/>
              <a:t>}}</a:t>
            </a:r>
          </a:p>
          <a:p>
            <a:pPr marL="0" indent="0">
              <a:buNone/>
            </a:pPr>
            <a:endParaRPr lang="en-US" dirty="0"/>
          </a:p>
          <a:p>
            <a:pPr marL="0" indent="0">
              <a:buNone/>
            </a:pPr>
            <a:r>
              <a:rPr lang="en-US" dirty="0"/>
              <a:t>CE: </a:t>
            </a:r>
            <a:r>
              <a:rPr lang="en-US" dirty="0" err="1"/>
              <a:t>unrepoted</a:t>
            </a:r>
            <a:r>
              <a:rPr lang="en-US" dirty="0"/>
              <a:t> exception </a:t>
            </a:r>
            <a:r>
              <a:rPr lang="en-US" dirty="0" err="1" smtClean="0"/>
              <a:t>java.lang.InterruptedExceptio</a:t>
            </a:r>
            <a:r>
              <a:rPr lang="en-US" dirty="0" smtClean="0"/>
              <a:t>; </a:t>
            </a:r>
          </a:p>
          <a:p>
            <a:pPr marL="0" indent="0">
              <a:buNone/>
            </a:pPr>
            <a:r>
              <a:rPr lang="en-US" dirty="0" smtClean="0"/>
              <a:t>       must </a:t>
            </a:r>
            <a:r>
              <a:rPr lang="en-US" dirty="0"/>
              <a:t>be </a:t>
            </a:r>
            <a:r>
              <a:rPr lang="en-US" dirty="0" err="1"/>
              <a:t>caought</a:t>
            </a:r>
            <a:r>
              <a:rPr lang="en-US" dirty="0"/>
              <a:t> or declared to be thrown</a:t>
            </a:r>
          </a:p>
        </p:txBody>
      </p:sp>
    </p:spTree>
    <p:extLst>
      <p:ext uri="{BB962C8B-B14F-4D97-AF65-F5344CB8AC3E}">
        <p14:creationId xmlns:p14="http://schemas.microsoft.com/office/powerpoint/2010/main" val="10432756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 can handle this compile time error by using the following two ways:</a:t>
            </a:r>
          </a:p>
        </p:txBody>
      </p:sp>
      <p:sp>
        <p:nvSpPr>
          <p:cNvPr id="3" name="Content Placeholder 2"/>
          <p:cNvSpPr>
            <a:spLocks noGrp="1"/>
          </p:cNvSpPr>
          <p:nvPr>
            <p:ph idx="1"/>
          </p:nvPr>
        </p:nvSpPr>
        <p:spPr/>
        <p:txBody>
          <a:bodyPr>
            <a:normAutofit fontScale="70000" lnSpcReduction="20000"/>
          </a:bodyPr>
          <a:lstStyle/>
          <a:p>
            <a:pPr marL="514350" indent="-514350">
              <a:lnSpc>
                <a:spcPct val="120000"/>
              </a:lnSpc>
              <a:buFont typeface="+mj-lt"/>
              <a:buAutoNum type="arabicPeriod"/>
            </a:pPr>
            <a:r>
              <a:rPr lang="en-US" dirty="0" smtClean="0"/>
              <a:t>By using a try-catch block</a:t>
            </a:r>
          </a:p>
          <a:p>
            <a:pPr marL="0" indent="0">
              <a:lnSpc>
                <a:spcPct val="120000"/>
              </a:lnSpc>
              <a:buNone/>
            </a:pPr>
            <a:r>
              <a:rPr lang="en-US" dirty="0"/>
              <a:t>class Test</a:t>
            </a:r>
          </a:p>
          <a:p>
            <a:pPr marL="0" indent="0">
              <a:lnSpc>
                <a:spcPct val="120000"/>
              </a:lnSpc>
              <a:buNone/>
            </a:pPr>
            <a:r>
              <a:rPr lang="en-US" dirty="0"/>
              <a:t>{</a:t>
            </a:r>
          </a:p>
          <a:p>
            <a:pPr marL="0" indent="0">
              <a:lnSpc>
                <a:spcPct val="120000"/>
              </a:lnSpc>
              <a:buNone/>
            </a:pPr>
            <a:r>
              <a:rPr lang="en-US" dirty="0"/>
              <a:t>	p s v main(String[] </a:t>
            </a:r>
            <a:r>
              <a:rPr lang="en-US" dirty="0" err="1"/>
              <a:t>args</a:t>
            </a:r>
            <a:r>
              <a:rPr lang="en-US" dirty="0"/>
              <a:t>){</a:t>
            </a:r>
          </a:p>
          <a:p>
            <a:pPr marL="0" indent="0">
              <a:lnSpc>
                <a:spcPct val="120000"/>
              </a:lnSpc>
              <a:buNone/>
            </a:pPr>
            <a:r>
              <a:rPr lang="en-US" dirty="0"/>
              <a:t>		try{</a:t>
            </a:r>
          </a:p>
          <a:p>
            <a:pPr marL="0" indent="0">
              <a:lnSpc>
                <a:spcPct val="120000"/>
              </a:lnSpc>
              <a:buNone/>
            </a:pPr>
            <a:r>
              <a:rPr lang="en-US" dirty="0"/>
              <a:t>		</a:t>
            </a:r>
            <a:r>
              <a:rPr lang="en-US" dirty="0" err="1"/>
              <a:t>Thread.sleep</a:t>
            </a:r>
            <a:r>
              <a:rPr lang="en-US" dirty="0"/>
              <a:t>(10000);</a:t>
            </a:r>
          </a:p>
          <a:p>
            <a:pPr marL="0" indent="0">
              <a:lnSpc>
                <a:spcPct val="120000"/>
              </a:lnSpc>
              <a:buNone/>
            </a:pPr>
            <a:r>
              <a:rPr lang="en-US" dirty="0"/>
              <a:t>		}catch(</a:t>
            </a:r>
            <a:r>
              <a:rPr lang="en-US" dirty="0" err="1"/>
              <a:t>InterruptedException</a:t>
            </a:r>
            <a:r>
              <a:rPr lang="en-US" dirty="0"/>
              <a:t> e)</a:t>
            </a:r>
          </a:p>
          <a:p>
            <a:pPr marL="0" indent="0">
              <a:lnSpc>
                <a:spcPct val="120000"/>
              </a:lnSpc>
              <a:buNone/>
            </a:pPr>
            <a:r>
              <a:rPr lang="en-US" dirty="0"/>
              <a:t>		{</a:t>
            </a:r>
          </a:p>
          <a:p>
            <a:pPr marL="0" indent="0">
              <a:lnSpc>
                <a:spcPct val="120000"/>
              </a:lnSpc>
              <a:buNone/>
            </a:pPr>
            <a:r>
              <a:rPr lang="en-US" dirty="0"/>
              <a:t>		}</a:t>
            </a:r>
          </a:p>
          <a:p>
            <a:pPr marL="0" indent="0">
              <a:lnSpc>
                <a:spcPct val="120000"/>
              </a:lnSpc>
              <a:buNone/>
            </a:pPr>
            <a:r>
              <a:rPr lang="en-US" dirty="0"/>
              <a:t>	</a:t>
            </a:r>
            <a:r>
              <a:rPr lang="en-US" dirty="0" smtClean="0"/>
              <a:t>}}</a:t>
            </a:r>
            <a:endParaRPr lang="en-US" dirty="0"/>
          </a:p>
        </p:txBody>
      </p:sp>
    </p:spTree>
    <p:extLst>
      <p:ext uri="{BB962C8B-B14F-4D97-AF65-F5344CB8AC3E}">
        <p14:creationId xmlns:p14="http://schemas.microsoft.com/office/powerpoint/2010/main" val="22995905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1579" y="1058779"/>
            <a:ext cx="10752221" cy="5118184"/>
          </a:xfrm>
        </p:spPr>
        <p:txBody>
          <a:bodyPr/>
          <a:lstStyle/>
          <a:p>
            <a:pPr marL="514350" indent="-514350" algn="just">
              <a:lnSpc>
                <a:spcPct val="100000"/>
              </a:lnSpc>
              <a:buFont typeface="+mj-lt"/>
              <a:buAutoNum type="arabicPeriod" startAt="2"/>
            </a:pPr>
            <a:r>
              <a:rPr lang="en-US" dirty="0" smtClean="0"/>
              <a:t>By using throws keyword</a:t>
            </a:r>
          </a:p>
          <a:p>
            <a:pPr lvl="1" algn="just">
              <a:lnSpc>
                <a:spcPct val="100000"/>
              </a:lnSpc>
            </a:pPr>
            <a:r>
              <a:rPr lang="en-US" dirty="0"/>
              <a:t>we can use throws keyword to </a:t>
            </a:r>
            <a:r>
              <a:rPr lang="en-US" dirty="0" err="1"/>
              <a:t>delecate</a:t>
            </a:r>
            <a:r>
              <a:rPr lang="en-US" dirty="0"/>
              <a:t> </a:t>
            </a:r>
            <a:r>
              <a:rPr lang="en-US" dirty="0" err="1"/>
              <a:t>responsiblity</a:t>
            </a:r>
            <a:r>
              <a:rPr lang="en-US" dirty="0"/>
              <a:t> of exception handling to the caller(it may be another method or JVM) then caller method is </a:t>
            </a:r>
            <a:r>
              <a:rPr lang="en-US" dirty="0" err="1"/>
              <a:t>resposible</a:t>
            </a:r>
            <a:r>
              <a:rPr lang="en-US" dirty="0"/>
              <a:t> to handle that exception</a:t>
            </a:r>
            <a:r>
              <a:rPr lang="en-US" dirty="0" smtClean="0"/>
              <a:t>.</a:t>
            </a:r>
          </a:p>
          <a:p>
            <a:pPr lvl="1" algn="just">
              <a:lnSpc>
                <a:spcPct val="100000"/>
              </a:lnSpc>
            </a:pPr>
            <a:r>
              <a:rPr lang="en-US" dirty="0"/>
              <a:t>throws keyword required only for checked exception and uses of for unchecked exception there is no use or no impact</a:t>
            </a:r>
            <a:r>
              <a:rPr lang="en-US" dirty="0" smtClean="0"/>
              <a:t>.</a:t>
            </a:r>
          </a:p>
          <a:p>
            <a:pPr lvl="1" algn="just">
              <a:lnSpc>
                <a:spcPct val="100000"/>
              </a:lnSpc>
            </a:pPr>
            <a:r>
              <a:rPr lang="en-US" dirty="0"/>
              <a:t>throw keyword required only to </a:t>
            </a:r>
            <a:r>
              <a:rPr lang="en-US" dirty="0" err="1"/>
              <a:t>convience</a:t>
            </a:r>
            <a:r>
              <a:rPr lang="en-US" dirty="0"/>
              <a:t> compiler and usage of throws keyword doesn't </a:t>
            </a:r>
            <a:r>
              <a:rPr lang="en-US" dirty="0" err="1"/>
              <a:t>privent</a:t>
            </a:r>
            <a:r>
              <a:rPr lang="en-US" dirty="0"/>
              <a:t> abnormal termination of the program.</a:t>
            </a:r>
          </a:p>
          <a:p>
            <a:pPr marL="0" indent="0" algn="just">
              <a:lnSpc>
                <a:spcPct val="100000"/>
              </a:lnSpc>
              <a:buNone/>
            </a:pPr>
            <a:r>
              <a:rPr lang="en-US" dirty="0" smtClean="0"/>
              <a:t>Note: It is recommended to use try-catch over throws keyword.</a:t>
            </a:r>
            <a:endParaRPr lang="en-US" dirty="0"/>
          </a:p>
        </p:txBody>
      </p:sp>
    </p:spTree>
    <p:extLst>
      <p:ext uri="{BB962C8B-B14F-4D97-AF65-F5344CB8AC3E}">
        <p14:creationId xmlns:p14="http://schemas.microsoft.com/office/powerpoint/2010/main" val="12698955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a:bodyPr>
          <a:lstStyle/>
          <a:p>
            <a:pPr marL="0" indent="0">
              <a:buNone/>
            </a:pPr>
            <a:r>
              <a:rPr lang="en-US" dirty="0"/>
              <a:t>class Test</a:t>
            </a:r>
          </a:p>
          <a:p>
            <a:pPr marL="0" indent="0">
              <a:buNone/>
            </a:pPr>
            <a:r>
              <a:rPr lang="en-US" dirty="0"/>
              <a:t>{</a:t>
            </a:r>
          </a:p>
          <a:p>
            <a:pPr marL="0" indent="0">
              <a:buNone/>
            </a:pPr>
            <a:r>
              <a:rPr lang="en-US" dirty="0"/>
              <a:t>	p s v main(String[] </a:t>
            </a:r>
            <a:r>
              <a:rPr lang="en-US" dirty="0" err="1"/>
              <a:t>args</a:t>
            </a:r>
            <a:r>
              <a:rPr lang="en-US" dirty="0"/>
              <a:t>) throws </a:t>
            </a:r>
            <a:r>
              <a:rPr lang="en-US" dirty="0" err="1"/>
              <a:t>InterruptedException</a:t>
            </a:r>
            <a:endParaRPr lang="en-US" dirty="0"/>
          </a:p>
          <a:p>
            <a:pPr marL="0" indent="0">
              <a:buNone/>
            </a:pPr>
            <a:r>
              <a:rPr lang="en-US" dirty="0"/>
              <a:t>	</a:t>
            </a:r>
            <a:r>
              <a:rPr lang="en-US" dirty="0" smtClean="0"/>
              <a:t>{</a:t>
            </a:r>
            <a:endParaRPr lang="en-US" dirty="0"/>
          </a:p>
          <a:p>
            <a:pPr marL="0" indent="0">
              <a:buNone/>
            </a:pPr>
            <a:r>
              <a:rPr lang="en-US" dirty="0"/>
              <a:t>		</a:t>
            </a:r>
            <a:r>
              <a:rPr lang="en-US" dirty="0" err="1"/>
              <a:t>Thread.sleep</a:t>
            </a:r>
            <a:r>
              <a:rPr lang="en-US" dirty="0"/>
              <a:t>(10000</a:t>
            </a:r>
            <a:r>
              <a:rPr lang="en-US" dirty="0" smtClean="0"/>
              <a:t>);</a:t>
            </a:r>
            <a:endParaRPr lang="en-US" dirty="0"/>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9269485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a:t>
            </a:r>
            <a:endParaRPr lang="en-US" dirty="0"/>
          </a:p>
        </p:txBody>
      </p:sp>
      <p:sp>
        <p:nvSpPr>
          <p:cNvPr id="3" name="Content Placeholder 2"/>
          <p:cNvSpPr>
            <a:spLocks noGrp="1"/>
          </p:cNvSpPr>
          <p:nvPr>
            <p:ph idx="1"/>
          </p:nvPr>
        </p:nvSpPr>
        <p:spPr/>
        <p:txBody>
          <a:bodyPr>
            <a:normAutofit fontScale="77500" lnSpcReduction="20000"/>
          </a:bodyPr>
          <a:lstStyle/>
          <a:p>
            <a:pPr marL="0" indent="0" algn="just">
              <a:buNone/>
            </a:pPr>
            <a:r>
              <a:rPr lang="en-US" dirty="0" smtClean="0"/>
              <a:t>class </a:t>
            </a:r>
            <a:r>
              <a:rPr lang="en-US" dirty="0"/>
              <a:t>Test{</a:t>
            </a:r>
          </a:p>
          <a:p>
            <a:pPr marL="0" indent="0" algn="just">
              <a:buNone/>
            </a:pPr>
            <a:r>
              <a:rPr lang="en-US" dirty="0"/>
              <a:t>	p s v m(S[] </a:t>
            </a:r>
            <a:r>
              <a:rPr lang="en-US" dirty="0" err="1"/>
              <a:t>args</a:t>
            </a:r>
            <a:r>
              <a:rPr lang="en-US" dirty="0"/>
              <a:t>) throws </a:t>
            </a:r>
            <a:r>
              <a:rPr lang="en-US" dirty="0" err="1" smtClean="0"/>
              <a:t>InterruptedException</a:t>
            </a:r>
            <a:r>
              <a:rPr lang="en-US" dirty="0" smtClean="0"/>
              <a:t>{</a:t>
            </a:r>
            <a:endParaRPr lang="en-US" dirty="0"/>
          </a:p>
          <a:p>
            <a:pPr marL="0" indent="0" algn="just">
              <a:buNone/>
            </a:pPr>
            <a:r>
              <a:rPr lang="en-US" dirty="0"/>
              <a:t>	  </a:t>
            </a:r>
            <a:r>
              <a:rPr lang="en-US" dirty="0" err="1"/>
              <a:t>doStuff</a:t>
            </a:r>
            <a:r>
              <a:rPr lang="en-US" dirty="0"/>
              <a:t>();</a:t>
            </a:r>
          </a:p>
          <a:p>
            <a:pPr marL="0" indent="0" algn="just">
              <a:buNone/>
            </a:pPr>
            <a:r>
              <a:rPr lang="en-US" dirty="0"/>
              <a:t>	}</a:t>
            </a:r>
          </a:p>
          <a:p>
            <a:pPr marL="0" indent="0" algn="just">
              <a:buNone/>
            </a:pPr>
            <a:r>
              <a:rPr lang="en-US" dirty="0"/>
              <a:t>	p v m </a:t>
            </a:r>
            <a:r>
              <a:rPr lang="en-US" dirty="0" err="1"/>
              <a:t>doStuff</a:t>
            </a:r>
            <a:r>
              <a:rPr lang="en-US" dirty="0"/>
              <a:t>() throws </a:t>
            </a:r>
            <a:r>
              <a:rPr lang="en-US" dirty="0" err="1" smtClean="0"/>
              <a:t>InterruptedException</a:t>
            </a:r>
            <a:r>
              <a:rPr lang="en-US" dirty="0" smtClean="0"/>
              <a:t>{</a:t>
            </a:r>
            <a:endParaRPr lang="en-US" dirty="0"/>
          </a:p>
          <a:p>
            <a:pPr marL="0" indent="0" algn="just">
              <a:buNone/>
            </a:pPr>
            <a:r>
              <a:rPr lang="en-US" dirty="0"/>
              <a:t>		</a:t>
            </a:r>
            <a:r>
              <a:rPr lang="en-US" dirty="0" err="1"/>
              <a:t>domoreStuff</a:t>
            </a:r>
            <a:r>
              <a:rPr lang="en-US" dirty="0"/>
              <a:t>();</a:t>
            </a:r>
          </a:p>
          <a:p>
            <a:pPr marL="0" indent="0" algn="just">
              <a:buNone/>
            </a:pPr>
            <a:r>
              <a:rPr lang="en-US" dirty="0"/>
              <a:t>	}</a:t>
            </a:r>
          </a:p>
          <a:p>
            <a:pPr marL="0" indent="0" algn="just">
              <a:buNone/>
            </a:pPr>
            <a:r>
              <a:rPr lang="en-US" dirty="0"/>
              <a:t>	p v m </a:t>
            </a:r>
            <a:r>
              <a:rPr lang="en-US" dirty="0" err="1"/>
              <a:t>domoreStuff</a:t>
            </a:r>
            <a:r>
              <a:rPr lang="en-US" dirty="0"/>
              <a:t>() throws </a:t>
            </a:r>
            <a:r>
              <a:rPr lang="en-US" dirty="0" err="1" smtClean="0"/>
              <a:t>InterruptedException</a:t>
            </a:r>
            <a:r>
              <a:rPr lang="en-US" dirty="0" smtClean="0"/>
              <a:t>{</a:t>
            </a:r>
            <a:endParaRPr lang="en-US" dirty="0"/>
          </a:p>
          <a:p>
            <a:pPr marL="0" indent="0" algn="just">
              <a:buNone/>
            </a:pPr>
            <a:r>
              <a:rPr lang="en-US" dirty="0"/>
              <a:t>		</a:t>
            </a:r>
            <a:r>
              <a:rPr lang="en-US" dirty="0" err="1"/>
              <a:t>Thread,sleep</a:t>
            </a:r>
            <a:r>
              <a:rPr lang="en-US" dirty="0"/>
              <a:t>(1000);</a:t>
            </a:r>
          </a:p>
          <a:p>
            <a:pPr marL="0" indent="0" algn="just">
              <a:buNone/>
            </a:pPr>
            <a:r>
              <a:rPr lang="en-US" dirty="0"/>
              <a:t>	</a:t>
            </a:r>
            <a:r>
              <a:rPr lang="en-US" dirty="0" smtClean="0"/>
              <a:t>}}</a:t>
            </a:r>
            <a:r>
              <a:rPr lang="en-US" dirty="0"/>
              <a:t>	</a:t>
            </a:r>
            <a:endParaRPr lang="en-US" dirty="0" smtClean="0"/>
          </a:p>
          <a:p>
            <a:pPr marL="0" indent="0" algn="just">
              <a:buNone/>
            </a:pPr>
            <a:r>
              <a:rPr lang="en-US" dirty="0"/>
              <a:t>In the above program if we remove </a:t>
            </a:r>
            <a:r>
              <a:rPr lang="en-US" dirty="0" err="1"/>
              <a:t>atleast</a:t>
            </a:r>
            <a:r>
              <a:rPr lang="en-US" dirty="0"/>
              <a:t> throws statement then the </a:t>
            </a:r>
            <a:r>
              <a:rPr lang="en-US" dirty="0" smtClean="0"/>
              <a:t>code </a:t>
            </a:r>
            <a:r>
              <a:rPr lang="en-US" dirty="0"/>
              <a:t>wouldn't compile.</a:t>
            </a:r>
          </a:p>
        </p:txBody>
      </p:sp>
    </p:spTree>
    <p:extLst>
      <p:ext uri="{BB962C8B-B14F-4D97-AF65-F5344CB8AC3E}">
        <p14:creationId xmlns:p14="http://schemas.microsoft.com/office/powerpoint/2010/main" val="23578409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is exception handling used?</a:t>
            </a:r>
            <a:endParaRPr lang="en-US" dirty="0"/>
          </a:p>
        </p:txBody>
      </p:sp>
      <p:sp>
        <p:nvSpPr>
          <p:cNvPr id="3" name="Content Placeholder 2"/>
          <p:cNvSpPr>
            <a:spLocks noGrp="1"/>
          </p:cNvSpPr>
          <p:nvPr>
            <p:ph idx="1"/>
          </p:nvPr>
        </p:nvSpPr>
        <p:spPr/>
        <p:txBody>
          <a:bodyPr>
            <a:normAutofit/>
          </a:bodyPr>
          <a:lstStyle/>
          <a:p>
            <a:pPr algn="just">
              <a:lnSpc>
                <a:spcPct val="100000"/>
              </a:lnSpc>
            </a:pPr>
            <a:r>
              <a:rPr lang="en-US" sz="2600" dirty="0" smtClean="0"/>
              <a:t>If a program has a lot of statements and an exception happens halfway through its execution, the statements after the exception do not execute, and the program crashes. </a:t>
            </a:r>
          </a:p>
          <a:p>
            <a:pPr algn="just">
              <a:lnSpc>
                <a:spcPct val="100000"/>
              </a:lnSpc>
            </a:pPr>
            <a:r>
              <a:rPr lang="en-US" sz="2600" dirty="0" smtClean="0"/>
              <a:t>Exception handling helps ensure this does not happen when an exception occurs.</a:t>
            </a:r>
            <a:endParaRPr lang="en-US" sz="2600" dirty="0"/>
          </a:p>
        </p:txBody>
      </p:sp>
    </p:spTree>
    <p:extLst>
      <p:ext uri="{BB962C8B-B14F-4D97-AF65-F5344CB8AC3E}">
        <p14:creationId xmlns:p14="http://schemas.microsoft.com/office/powerpoint/2010/main" val="7479728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1</a:t>
            </a:r>
            <a:endParaRPr lang="en-US" dirty="0"/>
          </a:p>
        </p:txBody>
      </p:sp>
      <p:sp>
        <p:nvSpPr>
          <p:cNvPr id="3" name="Content Placeholder 2"/>
          <p:cNvSpPr>
            <a:spLocks noGrp="1"/>
          </p:cNvSpPr>
          <p:nvPr>
            <p:ph idx="1"/>
          </p:nvPr>
        </p:nvSpPr>
        <p:spPr/>
        <p:txBody>
          <a:bodyPr>
            <a:normAutofit fontScale="92500" lnSpcReduction="10000"/>
          </a:bodyPr>
          <a:lstStyle/>
          <a:p>
            <a:pPr marL="0" indent="0" algn="just">
              <a:lnSpc>
                <a:spcPct val="100000"/>
              </a:lnSpc>
              <a:buNone/>
            </a:pPr>
            <a:r>
              <a:rPr lang="en-US" dirty="0"/>
              <a:t>We can use throws keywords for method and constructor but not for classes</a:t>
            </a:r>
            <a:r>
              <a:rPr lang="en-US" dirty="0" smtClean="0"/>
              <a:t>.</a:t>
            </a:r>
          </a:p>
          <a:p>
            <a:pPr marL="0" indent="0" algn="just">
              <a:lnSpc>
                <a:spcPct val="100000"/>
              </a:lnSpc>
              <a:buNone/>
            </a:pPr>
            <a:endParaRPr lang="en-US" dirty="0"/>
          </a:p>
          <a:p>
            <a:pPr marL="0" indent="0" algn="just">
              <a:lnSpc>
                <a:spcPct val="100000"/>
              </a:lnSpc>
              <a:buNone/>
            </a:pPr>
            <a:r>
              <a:rPr lang="en-US" dirty="0"/>
              <a:t>class Test throws Exception (Invalid for the class)</a:t>
            </a:r>
          </a:p>
          <a:p>
            <a:pPr marL="0" indent="0" algn="just">
              <a:lnSpc>
                <a:spcPct val="100000"/>
              </a:lnSpc>
              <a:buNone/>
            </a:pPr>
            <a:r>
              <a:rPr lang="en-US" dirty="0"/>
              <a:t>{</a:t>
            </a:r>
          </a:p>
          <a:p>
            <a:pPr marL="0" indent="0" algn="just">
              <a:lnSpc>
                <a:spcPct val="100000"/>
              </a:lnSpc>
              <a:buNone/>
            </a:pPr>
            <a:r>
              <a:rPr lang="en-US" dirty="0"/>
              <a:t>	Test() throws Exception</a:t>
            </a:r>
          </a:p>
          <a:p>
            <a:pPr marL="0" indent="0" algn="just">
              <a:lnSpc>
                <a:spcPct val="100000"/>
              </a:lnSpc>
              <a:buNone/>
            </a:pPr>
            <a:r>
              <a:rPr lang="en-US" dirty="0"/>
              <a:t>	</a:t>
            </a:r>
            <a:r>
              <a:rPr lang="en-US" dirty="0" smtClean="0"/>
              <a:t>{}</a:t>
            </a:r>
          </a:p>
          <a:p>
            <a:pPr marL="0" indent="0" algn="just">
              <a:lnSpc>
                <a:spcPct val="100000"/>
              </a:lnSpc>
              <a:buNone/>
            </a:pPr>
            <a:r>
              <a:rPr lang="en-US" dirty="0"/>
              <a:t>	public void m1() throws Exception</a:t>
            </a:r>
          </a:p>
          <a:p>
            <a:pPr marL="0" indent="0" algn="just">
              <a:lnSpc>
                <a:spcPct val="100000"/>
              </a:lnSpc>
              <a:buNone/>
            </a:pPr>
            <a:r>
              <a:rPr lang="en-US" dirty="0"/>
              <a:t>	</a:t>
            </a:r>
            <a:r>
              <a:rPr lang="en-US" dirty="0" smtClean="0"/>
              <a:t>{}</a:t>
            </a:r>
          </a:p>
          <a:p>
            <a:pPr marL="0" indent="0" algn="just">
              <a:lnSpc>
                <a:spcPct val="100000"/>
              </a:lnSpc>
              <a:buNone/>
            </a:pPr>
            <a:r>
              <a:rPr lang="en-US" dirty="0" smtClean="0"/>
              <a:t>}</a:t>
            </a:r>
            <a:endParaRPr lang="en-US" dirty="0"/>
          </a:p>
        </p:txBody>
      </p:sp>
    </p:spTree>
    <p:extLst>
      <p:ext uri="{BB962C8B-B14F-4D97-AF65-F5344CB8AC3E}">
        <p14:creationId xmlns:p14="http://schemas.microsoft.com/office/powerpoint/2010/main" val="26665440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2:</a:t>
            </a:r>
            <a:endParaRPr lang="en-US" dirty="0"/>
          </a:p>
        </p:txBody>
      </p:sp>
      <p:sp>
        <p:nvSpPr>
          <p:cNvPr id="3" name="Content Placeholder 2"/>
          <p:cNvSpPr>
            <a:spLocks noGrp="1"/>
          </p:cNvSpPr>
          <p:nvPr>
            <p:ph idx="1"/>
          </p:nvPr>
        </p:nvSpPr>
        <p:spPr/>
        <p:txBody>
          <a:bodyPr>
            <a:normAutofit/>
          </a:bodyPr>
          <a:lstStyle/>
          <a:p>
            <a:pPr>
              <a:lnSpc>
                <a:spcPct val="100000"/>
              </a:lnSpc>
            </a:pPr>
            <a:r>
              <a:rPr lang="en-US" sz="2500" dirty="0"/>
              <a:t>We can use throws keyword only for </a:t>
            </a:r>
            <a:r>
              <a:rPr lang="en-US" sz="2500" dirty="0" err="1"/>
              <a:t>throwable</a:t>
            </a:r>
            <a:r>
              <a:rPr lang="en-US" sz="2500" dirty="0"/>
              <a:t> types if we are trying to use for normal java classes then we will get compile time error saying </a:t>
            </a:r>
            <a:r>
              <a:rPr lang="en-US" sz="2500" dirty="0" err="1"/>
              <a:t>incompatable</a:t>
            </a:r>
            <a:r>
              <a:rPr lang="en-US" sz="2500" dirty="0"/>
              <a:t> types</a:t>
            </a:r>
            <a:r>
              <a:rPr lang="en-US" sz="2500" dirty="0" smtClean="0"/>
              <a:t>.</a:t>
            </a:r>
          </a:p>
          <a:p>
            <a:pPr marL="0" indent="0">
              <a:lnSpc>
                <a:spcPct val="100000"/>
              </a:lnSpc>
              <a:buNone/>
            </a:pPr>
            <a:endParaRPr lang="en-US" sz="2500" dirty="0" smtClean="0"/>
          </a:p>
          <a:p>
            <a:pPr marL="0" indent="0">
              <a:lnSpc>
                <a:spcPct val="100000"/>
              </a:lnSpc>
              <a:buNone/>
            </a:pPr>
            <a:r>
              <a:rPr lang="en-US" sz="2500" dirty="0" smtClean="0"/>
              <a:t>class Test{					class Test extends RE{</a:t>
            </a:r>
          </a:p>
          <a:p>
            <a:pPr marL="0" indent="0">
              <a:lnSpc>
                <a:spcPct val="100000"/>
              </a:lnSpc>
              <a:buNone/>
            </a:pPr>
            <a:r>
              <a:rPr lang="en-US" sz="2500" dirty="0"/>
              <a:t>	</a:t>
            </a:r>
            <a:r>
              <a:rPr lang="en-US" sz="2500" dirty="0" smtClean="0"/>
              <a:t>p v m1() throws Test		p v m1() throws Test</a:t>
            </a:r>
          </a:p>
          <a:p>
            <a:pPr marL="0" indent="0">
              <a:lnSpc>
                <a:spcPct val="100000"/>
              </a:lnSpc>
              <a:buNone/>
            </a:pPr>
            <a:r>
              <a:rPr lang="en-US" sz="2500" dirty="0"/>
              <a:t>	</a:t>
            </a:r>
            <a:r>
              <a:rPr lang="en-US" sz="2500" dirty="0" smtClean="0"/>
              <a:t>{					{</a:t>
            </a:r>
          </a:p>
          <a:p>
            <a:pPr marL="0" indent="0">
              <a:lnSpc>
                <a:spcPct val="100000"/>
              </a:lnSpc>
              <a:buNone/>
            </a:pPr>
            <a:r>
              <a:rPr lang="en-US" sz="2500" dirty="0"/>
              <a:t>	</a:t>
            </a:r>
            <a:r>
              <a:rPr lang="en-US" sz="2500" dirty="0" smtClean="0"/>
              <a:t>}					}</a:t>
            </a:r>
          </a:p>
          <a:p>
            <a:pPr marL="0" indent="0">
              <a:lnSpc>
                <a:spcPct val="100000"/>
              </a:lnSpc>
              <a:buNone/>
            </a:pPr>
            <a:r>
              <a:rPr lang="en-US" sz="2500" dirty="0" smtClean="0"/>
              <a:t>}					      }	</a:t>
            </a:r>
            <a:endParaRPr lang="en-US" sz="2500" dirty="0"/>
          </a:p>
        </p:txBody>
      </p:sp>
    </p:spTree>
    <p:extLst>
      <p:ext uri="{BB962C8B-B14F-4D97-AF65-F5344CB8AC3E}">
        <p14:creationId xmlns:p14="http://schemas.microsoft.com/office/powerpoint/2010/main" val="26412944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Customized or user-defined exception</a:t>
            </a:r>
          </a:p>
        </p:txBody>
      </p:sp>
      <p:sp>
        <p:nvSpPr>
          <p:cNvPr id="3" name="Content Placeholder 2"/>
          <p:cNvSpPr>
            <a:spLocks noGrp="1"/>
          </p:cNvSpPr>
          <p:nvPr>
            <p:ph idx="1"/>
          </p:nvPr>
        </p:nvSpPr>
        <p:spPr>
          <a:xfrm>
            <a:off x="264695" y="1825625"/>
            <a:ext cx="11718757" cy="4351338"/>
          </a:xfrm>
        </p:spPr>
        <p:txBody>
          <a:bodyPr>
            <a:normAutofit/>
          </a:bodyPr>
          <a:lstStyle/>
          <a:p>
            <a:pPr algn="just">
              <a:lnSpc>
                <a:spcPct val="100000"/>
              </a:lnSpc>
            </a:pPr>
            <a:r>
              <a:rPr lang="en-US" sz="2500" dirty="0"/>
              <a:t>Sometimes to meet programming requirement we can define our own exception such type of exception are called customized or user-defined exception</a:t>
            </a:r>
            <a:r>
              <a:rPr lang="en-US" sz="2500" dirty="0" smtClean="0"/>
              <a:t>.</a:t>
            </a:r>
          </a:p>
          <a:p>
            <a:pPr marL="0" indent="0" algn="just">
              <a:lnSpc>
                <a:spcPct val="100000"/>
              </a:lnSpc>
              <a:buNone/>
            </a:pPr>
            <a:r>
              <a:rPr lang="en-US" sz="2500" dirty="0" smtClean="0"/>
              <a:t>Example: </a:t>
            </a:r>
            <a:r>
              <a:rPr lang="en-US" sz="2500" dirty="0" err="1" smtClean="0"/>
              <a:t>TooYoungException</a:t>
            </a:r>
            <a:r>
              <a:rPr lang="en-US" sz="2500" dirty="0" smtClean="0"/>
              <a:t>, </a:t>
            </a:r>
            <a:r>
              <a:rPr lang="en-US" sz="2500" dirty="0" err="1" smtClean="0"/>
              <a:t>TooOldException</a:t>
            </a:r>
            <a:r>
              <a:rPr lang="en-US" sz="2500" dirty="0" smtClean="0"/>
              <a:t>, </a:t>
            </a:r>
            <a:r>
              <a:rPr lang="en-US" sz="2500" dirty="0" err="1" smtClean="0"/>
              <a:t>InsufficientFoundException</a:t>
            </a:r>
            <a:r>
              <a:rPr lang="en-US" sz="2500" dirty="0" smtClean="0"/>
              <a:t> etc.</a:t>
            </a:r>
            <a:endParaRPr lang="en-US" sz="2500" dirty="0"/>
          </a:p>
        </p:txBody>
      </p:sp>
    </p:spTree>
    <p:extLst>
      <p:ext uri="{BB962C8B-B14F-4D97-AF65-F5344CB8AC3E}">
        <p14:creationId xmlns:p14="http://schemas.microsoft.com/office/powerpoint/2010/main" val="275002979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1780"/>
          </a:xfrm>
        </p:spPr>
        <p:txBody>
          <a:bodyPr>
            <a:normAutofit/>
          </a:bodyPr>
          <a:lstStyle/>
          <a:p>
            <a:r>
              <a:rPr lang="en-US" sz="3600" dirty="0" err="1"/>
              <a:t>Definning</a:t>
            </a:r>
            <a:r>
              <a:rPr lang="en-US" sz="3600" dirty="0"/>
              <a:t> customized Exception</a:t>
            </a:r>
            <a:r>
              <a:rPr lang="en-US" sz="3600" dirty="0" smtClean="0"/>
              <a:t>:</a:t>
            </a:r>
            <a:endParaRPr lang="en-US" sz="3600" dirty="0"/>
          </a:p>
        </p:txBody>
      </p:sp>
      <p:sp>
        <p:nvSpPr>
          <p:cNvPr id="3" name="Content Placeholder 2"/>
          <p:cNvSpPr>
            <a:spLocks noGrp="1"/>
          </p:cNvSpPr>
          <p:nvPr>
            <p:ph idx="1"/>
          </p:nvPr>
        </p:nvSpPr>
        <p:spPr>
          <a:xfrm>
            <a:off x="505326" y="1106906"/>
            <a:ext cx="10848474" cy="5070057"/>
          </a:xfrm>
        </p:spPr>
        <p:txBody>
          <a:bodyPr>
            <a:normAutofit fontScale="77500" lnSpcReduction="20000"/>
          </a:bodyPr>
          <a:lstStyle/>
          <a:p>
            <a:pPr marL="0" indent="0">
              <a:buNone/>
            </a:pPr>
            <a:endParaRPr lang="en-US" dirty="0"/>
          </a:p>
          <a:p>
            <a:pPr marL="0" indent="0">
              <a:buNone/>
            </a:pPr>
            <a:r>
              <a:rPr lang="en-US" dirty="0"/>
              <a:t>class </a:t>
            </a:r>
            <a:r>
              <a:rPr lang="en-US" dirty="0" err="1"/>
              <a:t>TooYoungException</a:t>
            </a:r>
            <a:r>
              <a:rPr lang="en-US" dirty="0"/>
              <a:t> extends </a:t>
            </a:r>
            <a:r>
              <a:rPr lang="en-US" dirty="0" err="1"/>
              <a:t>RunTimeException</a:t>
            </a:r>
            <a:endParaRPr lang="en-US" dirty="0"/>
          </a:p>
          <a:p>
            <a:pPr marL="0" indent="0">
              <a:buNone/>
            </a:pPr>
            <a:r>
              <a:rPr lang="en-US" dirty="0"/>
              <a:t>{</a:t>
            </a:r>
          </a:p>
          <a:p>
            <a:pPr marL="0" indent="0">
              <a:buNone/>
            </a:pPr>
            <a:r>
              <a:rPr lang="en-US" dirty="0"/>
              <a:t>	</a:t>
            </a:r>
            <a:r>
              <a:rPr lang="en-US" dirty="0" err="1"/>
              <a:t>TooYoungException</a:t>
            </a:r>
            <a:r>
              <a:rPr lang="en-US" dirty="0"/>
              <a:t>(String s){</a:t>
            </a:r>
          </a:p>
          <a:p>
            <a:pPr marL="0" indent="0">
              <a:buNone/>
            </a:pPr>
            <a:r>
              <a:rPr lang="en-US" dirty="0"/>
              <a:t>		super(s);</a:t>
            </a:r>
          </a:p>
          <a:p>
            <a:pPr marL="0" indent="0">
              <a:buNone/>
            </a:pPr>
            <a:r>
              <a:rPr lang="en-US" dirty="0"/>
              <a:t>	}</a:t>
            </a:r>
          </a:p>
          <a:p>
            <a:pPr marL="0" indent="0">
              <a:buNone/>
            </a:pPr>
            <a:r>
              <a:rPr lang="en-US" dirty="0"/>
              <a:t>}</a:t>
            </a:r>
          </a:p>
          <a:p>
            <a:pPr marL="0" indent="0">
              <a:buNone/>
            </a:pPr>
            <a:r>
              <a:rPr lang="en-US" dirty="0"/>
              <a:t>class </a:t>
            </a:r>
            <a:r>
              <a:rPr lang="en-US" dirty="0" err="1"/>
              <a:t>TooOldException</a:t>
            </a:r>
            <a:r>
              <a:rPr lang="en-US" dirty="0"/>
              <a:t> extends </a:t>
            </a:r>
            <a:r>
              <a:rPr lang="en-US" dirty="0" err="1"/>
              <a:t>RunTimeException</a:t>
            </a:r>
            <a:endParaRPr lang="en-US" dirty="0"/>
          </a:p>
          <a:p>
            <a:pPr marL="0" indent="0">
              <a:buNone/>
            </a:pPr>
            <a:r>
              <a:rPr lang="en-US" dirty="0"/>
              <a:t>{</a:t>
            </a:r>
          </a:p>
          <a:p>
            <a:pPr marL="0" indent="0">
              <a:buNone/>
            </a:pPr>
            <a:r>
              <a:rPr lang="en-US" dirty="0"/>
              <a:t>	</a:t>
            </a:r>
            <a:r>
              <a:rPr lang="en-US" dirty="0" err="1"/>
              <a:t>TooOldException</a:t>
            </a:r>
            <a:r>
              <a:rPr lang="en-US" dirty="0"/>
              <a:t>(String s)</a:t>
            </a:r>
          </a:p>
          <a:p>
            <a:pPr marL="0" indent="0">
              <a:buNone/>
            </a:pPr>
            <a:r>
              <a:rPr lang="en-US" dirty="0"/>
              <a:t>	{</a:t>
            </a:r>
          </a:p>
          <a:p>
            <a:pPr marL="0" indent="0">
              <a:buNone/>
            </a:pPr>
            <a:r>
              <a:rPr lang="en-US" dirty="0"/>
              <a:t>		super(s); //To make description available to default exception handler</a:t>
            </a:r>
          </a:p>
          <a:p>
            <a:pPr marL="0" indent="0">
              <a:buNone/>
            </a:pPr>
            <a:r>
              <a:rPr lang="en-US" dirty="0"/>
              <a:t>	}</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13688389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0632" y="336884"/>
            <a:ext cx="11113168" cy="5840079"/>
          </a:xfrm>
        </p:spPr>
        <p:txBody>
          <a:bodyPr>
            <a:noAutofit/>
          </a:bodyPr>
          <a:lstStyle/>
          <a:p>
            <a:pPr marL="0" indent="0">
              <a:buNone/>
            </a:pPr>
            <a:r>
              <a:rPr lang="en-US" sz="1800" dirty="0"/>
              <a:t>class </a:t>
            </a:r>
            <a:r>
              <a:rPr lang="en-US" sz="1800" dirty="0" err="1"/>
              <a:t>CustExceptionn</a:t>
            </a:r>
            <a:endParaRPr lang="en-US" sz="1800" dirty="0"/>
          </a:p>
          <a:p>
            <a:pPr marL="0" indent="0">
              <a:buNone/>
            </a:pPr>
            <a:r>
              <a:rPr lang="en-US" sz="1800" dirty="0"/>
              <a:t>{</a:t>
            </a:r>
          </a:p>
          <a:p>
            <a:pPr marL="0" indent="0">
              <a:buNone/>
            </a:pPr>
            <a:r>
              <a:rPr lang="en-US" sz="1800" dirty="0"/>
              <a:t>	public static void main(String[] </a:t>
            </a:r>
            <a:r>
              <a:rPr lang="en-US" sz="1800" dirty="0" err="1"/>
              <a:t>args</a:t>
            </a:r>
            <a:r>
              <a:rPr lang="en-US" sz="1800" dirty="0"/>
              <a:t>)</a:t>
            </a:r>
          </a:p>
          <a:p>
            <a:pPr marL="0" indent="0">
              <a:buNone/>
            </a:pPr>
            <a:r>
              <a:rPr lang="en-US" sz="1800" dirty="0"/>
              <a:t>	{</a:t>
            </a:r>
          </a:p>
          <a:p>
            <a:pPr marL="0" indent="0">
              <a:buNone/>
            </a:pPr>
            <a:r>
              <a:rPr lang="en-US" sz="1800" dirty="0"/>
              <a:t>		</a:t>
            </a:r>
            <a:r>
              <a:rPr lang="en-US" sz="1800" dirty="0" err="1"/>
              <a:t>int</a:t>
            </a:r>
            <a:r>
              <a:rPr lang="en-US" sz="1800" dirty="0"/>
              <a:t> age = </a:t>
            </a:r>
            <a:r>
              <a:rPr lang="en-US" sz="1800" dirty="0" err="1"/>
              <a:t>Integer.parseInt</a:t>
            </a:r>
            <a:r>
              <a:rPr lang="en-US" sz="1800" dirty="0"/>
              <a:t>(</a:t>
            </a:r>
            <a:r>
              <a:rPr lang="en-US" sz="1800" dirty="0" err="1"/>
              <a:t>args</a:t>
            </a:r>
            <a:r>
              <a:rPr lang="en-US" sz="1800" dirty="0"/>
              <a:t>[0]);</a:t>
            </a:r>
          </a:p>
          <a:p>
            <a:pPr marL="0" indent="0">
              <a:buNone/>
            </a:pPr>
            <a:r>
              <a:rPr lang="en-US" sz="1800" dirty="0"/>
              <a:t>		if(age &gt; 60)</a:t>
            </a:r>
          </a:p>
          <a:p>
            <a:pPr marL="0" indent="0">
              <a:buNone/>
            </a:pPr>
            <a:r>
              <a:rPr lang="en-US" sz="1800" dirty="0"/>
              <a:t>		{</a:t>
            </a:r>
          </a:p>
          <a:p>
            <a:pPr marL="0" indent="0">
              <a:buNone/>
            </a:pPr>
            <a:r>
              <a:rPr lang="en-US" sz="1800" dirty="0"/>
              <a:t>		</a:t>
            </a:r>
            <a:r>
              <a:rPr lang="en-US" sz="1800" dirty="0" smtClean="0"/>
              <a:t>throw </a:t>
            </a:r>
            <a:r>
              <a:rPr lang="en-US" sz="1800" dirty="0"/>
              <a:t>new </a:t>
            </a:r>
            <a:r>
              <a:rPr lang="en-US" sz="1800" dirty="0" err="1"/>
              <a:t>TooYoungException</a:t>
            </a:r>
            <a:r>
              <a:rPr lang="en-US" sz="1800" dirty="0"/>
              <a:t>("your age is already </a:t>
            </a:r>
            <a:r>
              <a:rPr lang="en-US" sz="1800" dirty="0" err="1"/>
              <a:t>crossesd</a:t>
            </a:r>
            <a:r>
              <a:rPr lang="en-US" sz="1800" dirty="0"/>
              <a:t> marriage age.. no chance to getting marriage");</a:t>
            </a:r>
          </a:p>
          <a:p>
            <a:pPr marL="0" indent="0">
              <a:buNone/>
            </a:pPr>
            <a:r>
              <a:rPr lang="en-US" sz="1800" dirty="0"/>
              <a:t>		</a:t>
            </a:r>
            <a:r>
              <a:rPr lang="en-US" sz="1800" dirty="0" smtClean="0"/>
              <a:t>}else </a:t>
            </a:r>
            <a:r>
              <a:rPr lang="en-US" sz="1800" dirty="0"/>
              <a:t>if(age &lt; 18)</a:t>
            </a:r>
          </a:p>
          <a:p>
            <a:pPr marL="0" indent="0">
              <a:buNone/>
            </a:pPr>
            <a:r>
              <a:rPr lang="en-US" sz="1800" dirty="0"/>
              <a:t>		{</a:t>
            </a:r>
          </a:p>
          <a:p>
            <a:pPr marL="0" indent="0">
              <a:buNone/>
            </a:pPr>
            <a:r>
              <a:rPr lang="en-US" sz="1800" dirty="0"/>
              <a:t>			throw new </a:t>
            </a:r>
            <a:r>
              <a:rPr lang="en-US" sz="1800" dirty="0" err="1"/>
              <a:t>TooOldException</a:t>
            </a:r>
            <a:r>
              <a:rPr lang="en-US" sz="1800" dirty="0"/>
              <a:t>("</a:t>
            </a:r>
            <a:r>
              <a:rPr lang="en-US" sz="1800" dirty="0" err="1"/>
              <a:t>plz</a:t>
            </a:r>
            <a:r>
              <a:rPr lang="en-US" sz="1800" dirty="0"/>
              <a:t> wait some more time ...you will get best match soon");</a:t>
            </a:r>
          </a:p>
          <a:p>
            <a:pPr marL="0" indent="0">
              <a:buNone/>
            </a:pPr>
            <a:r>
              <a:rPr lang="en-US" sz="1800" dirty="0"/>
              <a:t>		}</a:t>
            </a:r>
            <a:r>
              <a:rPr lang="en-US" sz="1800" dirty="0" smtClean="0"/>
              <a:t>else</a:t>
            </a:r>
            <a:endParaRPr lang="en-US" sz="1800" dirty="0"/>
          </a:p>
          <a:p>
            <a:pPr marL="0" indent="0">
              <a:buNone/>
            </a:pPr>
            <a:r>
              <a:rPr lang="en-US" sz="1800" dirty="0"/>
              <a:t>		{</a:t>
            </a:r>
          </a:p>
          <a:p>
            <a:pPr marL="0" indent="0">
              <a:buNone/>
            </a:pPr>
            <a:r>
              <a:rPr lang="en-US" sz="1800" dirty="0"/>
              <a:t>			</a:t>
            </a:r>
            <a:r>
              <a:rPr lang="en-US" sz="1800" dirty="0" err="1"/>
              <a:t>System.out.println</a:t>
            </a:r>
            <a:r>
              <a:rPr lang="en-US" sz="1800" dirty="0"/>
              <a:t>("you will get match detail soon by email....!");</a:t>
            </a:r>
          </a:p>
          <a:p>
            <a:pPr marL="0" indent="0">
              <a:buNone/>
            </a:pPr>
            <a:r>
              <a:rPr lang="en-US" sz="1800" dirty="0"/>
              <a:t>		</a:t>
            </a:r>
            <a:r>
              <a:rPr lang="en-US" sz="1800" dirty="0" smtClean="0"/>
              <a:t>}</a:t>
            </a:r>
          </a:p>
          <a:p>
            <a:pPr marL="0" indent="0">
              <a:buNone/>
            </a:pPr>
            <a:r>
              <a:rPr lang="en-US" sz="1800" dirty="0" smtClean="0"/>
              <a:t>}}</a:t>
            </a:r>
            <a:endParaRPr lang="en-US" sz="1800" dirty="0"/>
          </a:p>
        </p:txBody>
      </p:sp>
    </p:spTree>
    <p:extLst>
      <p:ext uri="{BB962C8B-B14F-4D97-AF65-F5344CB8AC3E}">
        <p14:creationId xmlns:p14="http://schemas.microsoft.com/office/powerpoint/2010/main" val="91978044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3900" y="1292225"/>
            <a:ext cx="10515600" cy="4351338"/>
          </a:xfrm>
        </p:spPr>
        <p:txBody>
          <a:bodyPr>
            <a:normAutofit/>
          </a:bodyPr>
          <a:lstStyle/>
          <a:p>
            <a:pPr algn="just">
              <a:lnSpc>
                <a:spcPct val="100000"/>
              </a:lnSpc>
            </a:pPr>
            <a:r>
              <a:rPr lang="en-US" sz="2500" dirty="0"/>
              <a:t>throw keyword best suitable for user-defined or customized exception but not for predefined exceptions</a:t>
            </a:r>
            <a:r>
              <a:rPr lang="en-US" sz="2500" dirty="0" smtClean="0"/>
              <a:t>.</a:t>
            </a:r>
          </a:p>
          <a:p>
            <a:pPr algn="just">
              <a:lnSpc>
                <a:spcPct val="100000"/>
              </a:lnSpc>
            </a:pPr>
            <a:r>
              <a:rPr lang="en-US" sz="2500" dirty="0"/>
              <a:t>It is highly recommended to define customized exception as unchecked that is we have to extends runtime exception but not exception.</a:t>
            </a:r>
          </a:p>
        </p:txBody>
      </p:sp>
    </p:spTree>
    <p:extLst>
      <p:ext uri="{BB962C8B-B14F-4D97-AF65-F5344CB8AC3E}">
        <p14:creationId xmlns:p14="http://schemas.microsoft.com/office/powerpoint/2010/main" val="67643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Runtime stack mechanism:</a:t>
            </a:r>
          </a:p>
        </p:txBody>
      </p:sp>
      <p:sp>
        <p:nvSpPr>
          <p:cNvPr id="3" name="Content Placeholder 2"/>
          <p:cNvSpPr>
            <a:spLocks noGrp="1"/>
          </p:cNvSpPr>
          <p:nvPr>
            <p:ph idx="1"/>
          </p:nvPr>
        </p:nvSpPr>
        <p:spPr/>
        <p:txBody>
          <a:bodyPr>
            <a:normAutofit/>
          </a:bodyPr>
          <a:lstStyle/>
          <a:p>
            <a:pPr algn="just"/>
            <a:r>
              <a:rPr lang="en-US" sz="2500" dirty="0"/>
              <a:t>For every thread JVM will create a runtime stack. </a:t>
            </a:r>
            <a:endParaRPr lang="en-US" sz="2500" dirty="0" smtClean="0"/>
          </a:p>
          <a:p>
            <a:pPr algn="just"/>
            <a:r>
              <a:rPr lang="en-US" sz="2500" dirty="0"/>
              <a:t>each and every method call performed by that thread will be stored in the corresponding stack</a:t>
            </a:r>
            <a:r>
              <a:rPr lang="en-US" sz="2500" dirty="0" smtClean="0"/>
              <a:t>.</a:t>
            </a:r>
          </a:p>
          <a:p>
            <a:pPr algn="just"/>
            <a:r>
              <a:rPr lang="en-US" sz="2500" dirty="0"/>
              <a:t>each entry in the stack is </a:t>
            </a:r>
            <a:r>
              <a:rPr lang="en-US" sz="2500" dirty="0" smtClean="0"/>
              <a:t>call stack </a:t>
            </a:r>
            <a:r>
              <a:rPr lang="en-US" sz="2500" dirty="0"/>
              <a:t>frame are activation record</a:t>
            </a:r>
            <a:r>
              <a:rPr lang="en-US" sz="2500" dirty="0" smtClean="0"/>
              <a:t>.</a:t>
            </a:r>
          </a:p>
          <a:p>
            <a:pPr algn="just"/>
            <a:r>
              <a:rPr lang="en-US" sz="2500" dirty="0"/>
              <a:t>After </a:t>
            </a:r>
            <a:r>
              <a:rPr lang="en-US" sz="2500" dirty="0" smtClean="0"/>
              <a:t>completing </a:t>
            </a:r>
            <a:r>
              <a:rPr lang="en-US" sz="2500" dirty="0"/>
              <a:t>every method call the corresponding entry from the stack will be removed</a:t>
            </a:r>
            <a:r>
              <a:rPr lang="en-US" sz="2500" dirty="0" smtClean="0"/>
              <a:t>.</a:t>
            </a:r>
          </a:p>
          <a:p>
            <a:pPr algn="just"/>
            <a:r>
              <a:rPr lang="en-US" sz="2500" dirty="0"/>
              <a:t>after </a:t>
            </a:r>
            <a:r>
              <a:rPr lang="en-US" sz="2500" dirty="0" smtClean="0"/>
              <a:t>completing </a:t>
            </a:r>
            <a:r>
              <a:rPr lang="en-US" sz="2500" dirty="0"/>
              <a:t>all method call stack will become empty and the empty stack will be destroyed by JVM just before terminating the thread.</a:t>
            </a:r>
          </a:p>
        </p:txBody>
      </p:sp>
    </p:spTree>
    <p:extLst>
      <p:ext uri="{BB962C8B-B14F-4D97-AF65-F5344CB8AC3E}">
        <p14:creationId xmlns:p14="http://schemas.microsoft.com/office/powerpoint/2010/main" val="42417754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9706" y="1825625"/>
            <a:ext cx="10492587" cy="4351338"/>
          </a:xfrm>
        </p:spPr>
      </p:pic>
    </p:spTree>
    <p:extLst>
      <p:ext uri="{BB962C8B-B14F-4D97-AF65-F5344CB8AC3E}">
        <p14:creationId xmlns:p14="http://schemas.microsoft.com/office/powerpoint/2010/main" val="14526212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Default Exception Handling</a:t>
            </a:r>
          </a:p>
        </p:txBody>
      </p:sp>
      <p:sp>
        <p:nvSpPr>
          <p:cNvPr id="3" name="Content Placeholder 2"/>
          <p:cNvSpPr>
            <a:spLocks noGrp="1"/>
          </p:cNvSpPr>
          <p:nvPr>
            <p:ph idx="1"/>
          </p:nvPr>
        </p:nvSpPr>
        <p:spPr/>
        <p:txBody>
          <a:bodyPr>
            <a:normAutofit/>
          </a:bodyPr>
          <a:lstStyle/>
          <a:p>
            <a:pPr marL="514350" indent="-514350" algn="just">
              <a:lnSpc>
                <a:spcPct val="100000"/>
              </a:lnSpc>
              <a:buFont typeface="+mj-lt"/>
              <a:buAutoNum type="arabicPeriod"/>
            </a:pPr>
            <a:r>
              <a:rPr lang="en-US" sz="2500" dirty="0"/>
              <a:t>Inside a </a:t>
            </a:r>
            <a:r>
              <a:rPr lang="en-US" sz="2500" dirty="0" smtClean="0"/>
              <a:t>method, </a:t>
            </a:r>
            <a:r>
              <a:rPr lang="en-US" sz="2500" dirty="0"/>
              <a:t>if any exception occurs the method in which it is raised is responsible to create </a:t>
            </a:r>
            <a:r>
              <a:rPr lang="en-US" sz="2500" dirty="0" smtClean="0"/>
              <a:t>an exception </a:t>
            </a:r>
            <a:r>
              <a:rPr lang="en-US" sz="2500" dirty="0"/>
              <a:t>object by </a:t>
            </a:r>
            <a:r>
              <a:rPr lang="en-US" sz="2500" dirty="0" smtClean="0"/>
              <a:t>including </a:t>
            </a:r>
            <a:r>
              <a:rPr lang="en-US" sz="2500" dirty="0"/>
              <a:t>the following information</a:t>
            </a:r>
            <a:r>
              <a:rPr lang="en-US" sz="2500" dirty="0" smtClean="0"/>
              <a:t>.</a:t>
            </a:r>
          </a:p>
          <a:p>
            <a:pPr marL="971550" lvl="1" indent="-514350" algn="just">
              <a:lnSpc>
                <a:spcPct val="100000"/>
              </a:lnSpc>
              <a:buFont typeface="+mj-lt"/>
              <a:buAutoNum type="arabicPeriod"/>
            </a:pPr>
            <a:r>
              <a:rPr lang="en-US" sz="2500" dirty="0" smtClean="0"/>
              <a:t>Name of exception</a:t>
            </a:r>
          </a:p>
          <a:p>
            <a:pPr marL="971550" lvl="1" indent="-514350" algn="just">
              <a:lnSpc>
                <a:spcPct val="100000"/>
              </a:lnSpc>
              <a:buFont typeface="+mj-lt"/>
              <a:buAutoNum type="arabicPeriod"/>
            </a:pPr>
            <a:r>
              <a:rPr lang="en-US" sz="2500" dirty="0" smtClean="0"/>
              <a:t>Description of exception</a:t>
            </a:r>
          </a:p>
          <a:p>
            <a:pPr marL="971550" lvl="1" indent="-514350" algn="just">
              <a:lnSpc>
                <a:spcPct val="100000"/>
              </a:lnSpc>
              <a:buFont typeface="+mj-lt"/>
              <a:buAutoNum type="arabicPeriod"/>
            </a:pPr>
            <a:r>
              <a:rPr lang="en-US" sz="2500" dirty="0" smtClean="0"/>
              <a:t>Location at which exception occurs[Stack trace]</a:t>
            </a:r>
          </a:p>
          <a:p>
            <a:pPr marL="971550" lvl="1" indent="-514350" algn="just">
              <a:lnSpc>
                <a:spcPct val="100000"/>
              </a:lnSpc>
              <a:buFont typeface="+mj-lt"/>
              <a:buAutoNum type="arabicPeriod"/>
            </a:pPr>
            <a:endParaRPr lang="en-US" sz="2500" dirty="0" smtClean="0"/>
          </a:p>
          <a:p>
            <a:pPr marL="514350" indent="-514350" algn="just">
              <a:lnSpc>
                <a:spcPct val="100000"/>
              </a:lnSpc>
              <a:buFont typeface="+mj-lt"/>
              <a:buAutoNum type="arabicPeriod"/>
            </a:pPr>
            <a:r>
              <a:rPr lang="en-US" sz="2500" dirty="0" smtClean="0"/>
              <a:t>After Creating exception object methods handovers that object to the JVM.</a:t>
            </a:r>
          </a:p>
        </p:txBody>
      </p:sp>
    </p:spTree>
    <p:extLst>
      <p:ext uri="{BB962C8B-B14F-4D97-AF65-F5344CB8AC3E}">
        <p14:creationId xmlns:p14="http://schemas.microsoft.com/office/powerpoint/2010/main" val="40897272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6010" y="1079667"/>
            <a:ext cx="10515600" cy="4351338"/>
          </a:xfrm>
        </p:spPr>
        <p:txBody>
          <a:bodyPr>
            <a:normAutofit/>
          </a:bodyPr>
          <a:lstStyle/>
          <a:p>
            <a:pPr marL="514350" indent="-514350" algn="just">
              <a:lnSpc>
                <a:spcPct val="100000"/>
              </a:lnSpc>
              <a:buFont typeface="+mj-lt"/>
              <a:buAutoNum type="arabicPeriod" startAt="3"/>
            </a:pPr>
            <a:r>
              <a:rPr lang="en-US" sz="2500" dirty="0" smtClean="0"/>
              <a:t>JVM will check whether the method contains any exception handling code or not if the method doesn’t contain exception handling code then JVM terminates that method abnormally and removed the corresponding entry from the stack</a:t>
            </a:r>
          </a:p>
          <a:p>
            <a:pPr marL="514350" indent="-514350" algn="just">
              <a:lnSpc>
                <a:spcPct val="100000"/>
              </a:lnSpc>
              <a:buFont typeface="+mj-lt"/>
              <a:buAutoNum type="arabicPeriod" startAt="3"/>
            </a:pPr>
            <a:r>
              <a:rPr lang="en-US" sz="2500" dirty="0" smtClean="0"/>
              <a:t>Then JVM identifies the caller method and checks whether the caller method contains any handling code or not.</a:t>
            </a:r>
          </a:p>
          <a:p>
            <a:pPr marL="514350" indent="-514350" algn="just">
              <a:lnSpc>
                <a:spcPct val="100000"/>
              </a:lnSpc>
              <a:buFont typeface="+mj-lt"/>
              <a:buAutoNum type="arabicPeriod" startAt="3"/>
            </a:pPr>
            <a:r>
              <a:rPr lang="en-US" sz="2500" dirty="0" smtClean="0"/>
              <a:t>If the caller method doesn’t contain handling code then JVM terminates that caller method also abnormally and removes the corresponding entry from the stack.</a:t>
            </a:r>
            <a:endParaRPr lang="en-US" sz="2500" dirty="0"/>
          </a:p>
        </p:txBody>
      </p:sp>
    </p:spTree>
    <p:extLst>
      <p:ext uri="{BB962C8B-B14F-4D97-AF65-F5344CB8AC3E}">
        <p14:creationId xmlns:p14="http://schemas.microsoft.com/office/powerpoint/2010/main" val="21992011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4137" y="1055604"/>
            <a:ext cx="10515600" cy="4351338"/>
          </a:xfrm>
        </p:spPr>
        <p:txBody>
          <a:bodyPr>
            <a:normAutofit/>
          </a:bodyPr>
          <a:lstStyle/>
          <a:p>
            <a:pPr marL="514350" indent="-514350" algn="just">
              <a:lnSpc>
                <a:spcPct val="100000"/>
              </a:lnSpc>
              <a:buFont typeface="+mj-lt"/>
              <a:buAutoNum type="arabicPeriod" startAt="6"/>
            </a:pPr>
            <a:r>
              <a:rPr lang="en-US" sz="2500" dirty="0" smtClean="0"/>
              <a:t>This process will be continued until main method and if the main method also doesn’t contain handling code than JVM terminates main method also abnormally and removes corresponding entry from the stack.</a:t>
            </a:r>
          </a:p>
          <a:p>
            <a:pPr marL="514350" indent="-514350" algn="just">
              <a:lnSpc>
                <a:spcPct val="100000"/>
              </a:lnSpc>
              <a:buFont typeface="+mj-lt"/>
              <a:buAutoNum type="arabicPeriod" startAt="6"/>
            </a:pPr>
            <a:r>
              <a:rPr lang="en-US" sz="2500" dirty="0" smtClean="0"/>
              <a:t>Then JVM handovers responsibility of exception handling to default exception handler, which is the part of JVM.</a:t>
            </a:r>
          </a:p>
          <a:p>
            <a:pPr marL="514350" indent="-514350" algn="just">
              <a:lnSpc>
                <a:spcPct val="100000"/>
              </a:lnSpc>
              <a:buFont typeface="+mj-lt"/>
              <a:buAutoNum type="arabicPeriod" startAt="6"/>
            </a:pPr>
            <a:r>
              <a:rPr lang="en-US" sz="2500" dirty="0" smtClean="0"/>
              <a:t>Default exception handler prints exception information in the following format and terminates program abnormally.</a:t>
            </a:r>
          </a:p>
          <a:p>
            <a:pPr marL="914400" lvl="2" indent="0" algn="just">
              <a:lnSpc>
                <a:spcPct val="100000"/>
              </a:lnSpc>
              <a:buNone/>
            </a:pPr>
            <a:r>
              <a:rPr lang="en-US" sz="2500" dirty="0" smtClean="0"/>
              <a:t>Exception in thread “XXX”: Name of exception: Description Stack Trace</a:t>
            </a:r>
            <a:endParaRPr lang="en-US" sz="2500" dirty="0"/>
          </a:p>
        </p:txBody>
      </p:sp>
    </p:spTree>
    <p:extLst>
      <p:ext uri="{BB962C8B-B14F-4D97-AF65-F5344CB8AC3E}">
        <p14:creationId xmlns:p14="http://schemas.microsoft.com/office/powerpoint/2010/main" val="99344866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239</TotalTime>
  <Words>2849</Words>
  <Application>Microsoft Office PowerPoint</Application>
  <PresentationFormat>Widescreen</PresentationFormat>
  <Paragraphs>336</Paragraphs>
  <Slides>45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45</vt:i4>
      </vt:variant>
    </vt:vector>
  </HeadingPairs>
  <TitlesOfParts>
    <vt:vector size="49" baseType="lpstr">
      <vt:lpstr>Arial</vt:lpstr>
      <vt:lpstr>Calibri</vt:lpstr>
      <vt:lpstr>Calibri Light</vt:lpstr>
      <vt:lpstr>Office Theme</vt:lpstr>
      <vt:lpstr>Exception Handling</vt:lpstr>
      <vt:lpstr>Exception Handling</vt:lpstr>
      <vt:lpstr>PowerPoint Presentation</vt:lpstr>
      <vt:lpstr>How is exception handling used?</vt:lpstr>
      <vt:lpstr>Runtime stack mechanism:</vt:lpstr>
      <vt:lpstr>PowerPoint Presentation</vt:lpstr>
      <vt:lpstr>Default Exception Handling</vt:lpstr>
      <vt:lpstr>PowerPoint Presentation</vt:lpstr>
      <vt:lpstr>PowerPoint Presentation</vt:lpstr>
      <vt:lpstr>PowerPoint Presentation</vt:lpstr>
      <vt:lpstr>Exception Hirarchy</vt:lpstr>
      <vt:lpstr>Exception</vt:lpstr>
      <vt:lpstr>Error</vt:lpstr>
      <vt:lpstr> Checked and Unchecked Exception</vt:lpstr>
      <vt:lpstr>Unchecked Exception:</vt:lpstr>
      <vt:lpstr>Fully checked vs Partially checked</vt:lpstr>
      <vt:lpstr>Behaviour of following Exception</vt:lpstr>
      <vt:lpstr>Customizer exception handling by using try catch</vt:lpstr>
      <vt:lpstr>With try catch</vt:lpstr>
      <vt:lpstr>PowerPoint Presentation</vt:lpstr>
      <vt:lpstr>Method to print Exception information</vt:lpstr>
      <vt:lpstr>Example</vt:lpstr>
      <vt:lpstr>Try with multiple-catch  blocks:</vt:lpstr>
      <vt:lpstr>Wrost Programming Practice</vt:lpstr>
      <vt:lpstr>Best prgramming Practice</vt:lpstr>
      <vt:lpstr>Final</vt:lpstr>
      <vt:lpstr>Finally</vt:lpstr>
      <vt:lpstr>Finalize()</vt:lpstr>
      <vt:lpstr>Important ponts</vt:lpstr>
      <vt:lpstr>throw and throws</vt:lpstr>
      <vt:lpstr>Case 1</vt:lpstr>
      <vt:lpstr>Case 2</vt:lpstr>
      <vt:lpstr>Case 3</vt:lpstr>
      <vt:lpstr>Throws</vt:lpstr>
      <vt:lpstr>PowerPoint Presentation</vt:lpstr>
      <vt:lpstr>we can handle this compile time error by using the following two ways:</vt:lpstr>
      <vt:lpstr>PowerPoint Presentation</vt:lpstr>
      <vt:lpstr>Example</vt:lpstr>
      <vt:lpstr>Example 2</vt:lpstr>
      <vt:lpstr>Case 1</vt:lpstr>
      <vt:lpstr>Case 2:</vt:lpstr>
      <vt:lpstr>Customized or user-defined exception</vt:lpstr>
      <vt:lpstr>Definning customized Exception: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Exception Handling</dc:title>
  <dc:creator>Rajan Sharma</dc:creator>
  <cp:lastModifiedBy>Rajan Sharma</cp:lastModifiedBy>
  <cp:revision>24</cp:revision>
  <dcterms:created xsi:type="dcterms:W3CDTF">2023-06-05T12:15:24Z</dcterms:created>
  <dcterms:modified xsi:type="dcterms:W3CDTF">2023-06-06T14:28:29Z</dcterms:modified>
</cp:coreProperties>
</file>