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5" d="100"/>
          <a:sy n="75" d="100"/>
        </p:scale>
        <p:origin x="52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41CD6E-57E6-4EDB-855A-9FAA69CFA1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23089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1CD6E-57E6-4EDB-855A-9FAA69CFA1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2976365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1CD6E-57E6-4EDB-855A-9FAA69CFA1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2028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1CD6E-57E6-4EDB-855A-9FAA69CFA1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227997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41CD6E-57E6-4EDB-855A-9FAA69CFA1D4}"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351467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41CD6E-57E6-4EDB-855A-9FAA69CFA1D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243169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41CD6E-57E6-4EDB-855A-9FAA69CFA1D4}"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232364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41CD6E-57E6-4EDB-855A-9FAA69CFA1D4}"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3394705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1CD6E-57E6-4EDB-855A-9FAA69CFA1D4}"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327247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41CD6E-57E6-4EDB-855A-9FAA69CFA1D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62186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41CD6E-57E6-4EDB-855A-9FAA69CFA1D4}"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24448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1CD6E-57E6-4EDB-855A-9FAA69CFA1D4}" type="datetimeFigureOut">
              <a:rPr lang="en-US" smtClean="0"/>
              <a:t>5/8/2023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967F0-10E9-42AB-B448-73EF56DA58D3}" type="slidenum">
              <a:rPr lang="en-US" smtClean="0"/>
              <a:t>‹#›</a:t>
            </a:fld>
            <a:endParaRPr lang="en-US"/>
          </a:p>
        </p:txBody>
      </p:sp>
    </p:spTree>
    <p:extLst>
      <p:ext uri="{BB962C8B-B14F-4D97-AF65-F5344CB8AC3E}">
        <p14:creationId xmlns:p14="http://schemas.microsoft.com/office/powerpoint/2010/main" val="1584732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class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32856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Fundamental</a:t>
            </a:r>
            <a:endParaRPr lang="en-US" dirty="0"/>
          </a:p>
        </p:txBody>
      </p:sp>
      <p:sp>
        <p:nvSpPr>
          <p:cNvPr id="3" name="Content Placeholder 2"/>
          <p:cNvSpPr>
            <a:spLocks noGrp="1"/>
          </p:cNvSpPr>
          <p:nvPr>
            <p:ph idx="1"/>
          </p:nvPr>
        </p:nvSpPr>
        <p:spPr/>
        <p:txBody>
          <a:bodyPr/>
          <a:lstStyle/>
          <a:p>
            <a:r>
              <a:rPr lang="en-US" dirty="0" smtClean="0"/>
              <a:t>The most important thing to understand about a class is that defines a new data type. Once defined, this new type can be used to create objects of that type.</a:t>
            </a:r>
          </a:p>
          <a:p>
            <a:r>
              <a:rPr lang="en-US" dirty="0" smtClean="0"/>
              <a:t>Class is a template for an object, and an object is an instance of a class.</a:t>
            </a:r>
          </a:p>
          <a:p>
            <a:r>
              <a:rPr lang="en-US" dirty="0" smtClean="0"/>
              <a:t>A class is declared by the use of the </a:t>
            </a:r>
            <a:r>
              <a:rPr lang="en-US" b="1" dirty="0" smtClean="0"/>
              <a:t>class </a:t>
            </a:r>
            <a:r>
              <a:rPr lang="en-US" dirty="0" smtClean="0"/>
              <a:t>keyword.</a:t>
            </a:r>
            <a:endParaRPr lang="en-US" b="1" dirty="0"/>
          </a:p>
        </p:txBody>
      </p:sp>
    </p:spTree>
    <p:extLst>
      <p:ext uri="{BB962C8B-B14F-4D97-AF65-F5344CB8AC3E}">
        <p14:creationId xmlns:p14="http://schemas.microsoft.com/office/powerpoint/2010/main" val="4179468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general form of class</a:t>
            </a:r>
            <a:endParaRPr lang="en-US" dirty="0"/>
          </a:p>
        </p:txBody>
      </p:sp>
      <p:sp>
        <p:nvSpPr>
          <p:cNvPr id="3" name="Content Placeholder 2"/>
          <p:cNvSpPr>
            <a:spLocks noGrp="1"/>
          </p:cNvSpPr>
          <p:nvPr>
            <p:ph idx="1"/>
          </p:nvPr>
        </p:nvSpPr>
        <p:spPr>
          <a:xfrm>
            <a:off x="411480" y="1417320"/>
            <a:ext cx="11430000" cy="5440679"/>
          </a:xfrm>
        </p:spPr>
        <p:txBody>
          <a:bodyPr>
            <a:normAutofit fontScale="85000" lnSpcReduction="20000"/>
          </a:bodyPr>
          <a:lstStyle/>
          <a:p>
            <a:pPr marL="0" indent="0">
              <a:buNone/>
            </a:pPr>
            <a:r>
              <a:rPr lang="en-US" dirty="0" smtClean="0">
                <a:solidFill>
                  <a:schemeClr val="accent1">
                    <a:lumMod val="50000"/>
                  </a:schemeClr>
                </a:solidFill>
              </a:rPr>
              <a:t>class </a:t>
            </a:r>
            <a:r>
              <a:rPr lang="en-US" dirty="0" err="1" smtClean="0">
                <a:solidFill>
                  <a:schemeClr val="accent1">
                    <a:lumMod val="50000"/>
                  </a:schemeClr>
                </a:solidFill>
              </a:rPr>
              <a:t>Classname</a:t>
            </a:r>
            <a:r>
              <a:rPr lang="en-US" dirty="0" smtClean="0">
                <a:solidFill>
                  <a:schemeClr val="accent1">
                    <a:lumMod val="50000"/>
                  </a:schemeClr>
                </a:solidFill>
              </a:rPr>
              <a:t>{</a:t>
            </a:r>
          </a:p>
          <a:p>
            <a:pPr marL="0" indent="0">
              <a:buNone/>
            </a:pPr>
            <a:r>
              <a:rPr lang="en-US" dirty="0" smtClean="0">
                <a:solidFill>
                  <a:schemeClr val="accent1">
                    <a:lumMod val="50000"/>
                  </a:schemeClr>
                </a:solidFill>
              </a:rPr>
              <a:t>	type instance-variable1;</a:t>
            </a:r>
          </a:p>
          <a:p>
            <a:pPr marL="0" indent="0">
              <a:buNone/>
            </a:pPr>
            <a:r>
              <a:rPr lang="en-US" dirty="0">
                <a:solidFill>
                  <a:schemeClr val="accent1">
                    <a:lumMod val="50000"/>
                  </a:schemeClr>
                </a:solidFill>
              </a:rPr>
              <a:t>	</a:t>
            </a:r>
            <a:r>
              <a:rPr lang="en-US" dirty="0" smtClean="0">
                <a:solidFill>
                  <a:schemeClr val="accent1">
                    <a:lumMod val="50000"/>
                  </a:schemeClr>
                </a:solidFill>
              </a:rPr>
              <a:t>type instance-variable2;</a:t>
            </a:r>
          </a:p>
          <a:p>
            <a:pPr marL="0" indent="0">
              <a:buNone/>
            </a:pPr>
            <a:r>
              <a:rPr lang="en-US" dirty="0">
                <a:solidFill>
                  <a:schemeClr val="accent1">
                    <a:lumMod val="50000"/>
                  </a:schemeClr>
                </a:solidFill>
              </a:rPr>
              <a:t>	</a:t>
            </a:r>
            <a:r>
              <a:rPr lang="en-US" dirty="0" smtClean="0">
                <a:solidFill>
                  <a:schemeClr val="accent1">
                    <a:lumMod val="50000"/>
                  </a:schemeClr>
                </a:solidFill>
              </a:rPr>
              <a:t>//……</a:t>
            </a:r>
          </a:p>
          <a:p>
            <a:pPr marL="0" indent="0">
              <a:buNone/>
            </a:pPr>
            <a:r>
              <a:rPr lang="en-US" dirty="0">
                <a:solidFill>
                  <a:schemeClr val="accent1">
                    <a:lumMod val="50000"/>
                  </a:schemeClr>
                </a:solidFill>
              </a:rPr>
              <a:t>	</a:t>
            </a:r>
            <a:r>
              <a:rPr lang="en-US" dirty="0" smtClean="0">
                <a:solidFill>
                  <a:schemeClr val="accent1">
                    <a:lumMod val="50000"/>
                  </a:schemeClr>
                </a:solidFill>
              </a:rPr>
              <a:t>type instance-</a:t>
            </a:r>
            <a:r>
              <a:rPr lang="en-US" dirty="0" err="1" smtClean="0">
                <a:solidFill>
                  <a:schemeClr val="accent1">
                    <a:lumMod val="50000"/>
                  </a:schemeClr>
                </a:solidFill>
              </a:rPr>
              <a:t>variableN</a:t>
            </a:r>
            <a:r>
              <a:rPr lang="en-US" dirty="0" smtClean="0">
                <a:solidFill>
                  <a:schemeClr val="accent1">
                    <a:lumMod val="50000"/>
                  </a:schemeClr>
                </a:solidFill>
              </a:rPr>
              <a:t>;</a:t>
            </a:r>
          </a:p>
          <a:p>
            <a:pPr marL="0" indent="0">
              <a:buNone/>
            </a:pPr>
            <a:endParaRPr lang="en-US" dirty="0">
              <a:solidFill>
                <a:schemeClr val="accent1">
                  <a:lumMod val="50000"/>
                </a:schemeClr>
              </a:solidFill>
            </a:endParaRPr>
          </a:p>
          <a:p>
            <a:pPr marL="0" indent="0">
              <a:buNone/>
            </a:pPr>
            <a:r>
              <a:rPr lang="en-US" dirty="0" smtClean="0">
                <a:solidFill>
                  <a:schemeClr val="accent1">
                    <a:lumMod val="50000"/>
                  </a:schemeClr>
                </a:solidFill>
              </a:rPr>
              <a:t>	type methodname1(parameter-list){</a:t>
            </a:r>
          </a:p>
          <a:p>
            <a:pPr marL="0" indent="0">
              <a:buNone/>
            </a:pPr>
            <a:r>
              <a:rPr lang="en-US" dirty="0">
                <a:solidFill>
                  <a:schemeClr val="accent1">
                    <a:lumMod val="50000"/>
                  </a:schemeClr>
                </a:solidFill>
              </a:rPr>
              <a:t>	</a:t>
            </a:r>
            <a:r>
              <a:rPr lang="en-US" dirty="0" smtClean="0">
                <a:solidFill>
                  <a:schemeClr val="accent1">
                    <a:lumMod val="50000"/>
                  </a:schemeClr>
                </a:solidFill>
              </a:rPr>
              <a:t>	// body of method</a:t>
            </a:r>
          </a:p>
          <a:p>
            <a:pPr marL="0" indent="0">
              <a:buNone/>
            </a:pPr>
            <a:r>
              <a:rPr lang="en-US" dirty="0">
                <a:solidFill>
                  <a:schemeClr val="accent1">
                    <a:lumMod val="50000"/>
                  </a:schemeClr>
                </a:solidFill>
              </a:rPr>
              <a:t>	</a:t>
            </a:r>
            <a:r>
              <a:rPr lang="en-US" dirty="0" smtClean="0">
                <a:solidFill>
                  <a:schemeClr val="accent1">
                    <a:lumMod val="50000"/>
                  </a:schemeClr>
                </a:solidFill>
              </a:rPr>
              <a:t>}</a:t>
            </a:r>
          </a:p>
          <a:p>
            <a:pPr marL="0" indent="0">
              <a:buNone/>
            </a:pPr>
            <a:r>
              <a:rPr lang="en-US" dirty="0">
                <a:solidFill>
                  <a:schemeClr val="accent1">
                    <a:lumMod val="50000"/>
                  </a:schemeClr>
                </a:solidFill>
              </a:rPr>
              <a:t>	</a:t>
            </a:r>
            <a:r>
              <a:rPr lang="en-US" dirty="0" smtClean="0">
                <a:solidFill>
                  <a:schemeClr val="accent1">
                    <a:lumMod val="50000"/>
                  </a:schemeClr>
                </a:solidFill>
              </a:rPr>
              <a:t>type methodname2(parameter-list){</a:t>
            </a:r>
          </a:p>
          <a:p>
            <a:pPr marL="0" indent="0">
              <a:buNone/>
            </a:pPr>
            <a:r>
              <a:rPr lang="en-US" dirty="0">
                <a:solidFill>
                  <a:schemeClr val="accent1">
                    <a:lumMod val="50000"/>
                  </a:schemeClr>
                </a:solidFill>
              </a:rPr>
              <a:t>	</a:t>
            </a:r>
            <a:r>
              <a:rPr lang="en-US" dirty="0" smtClean="0">
                <a:solidFill>
                  <a:schemeClr val="accent1">
                    <a:lumMod val="50000"/>
                  </a:schemeClr>
                </a:solidFill>
              </a:rPr>
              <a:t>	//body of method</a:t>
            </a:r>
          </a:p>
          <a:p>
            <a:pPr marL="0" indent="0">
              <a:buNone/>
            </a:pPr>
            <a:r>
              <a:rPr lang="en-US" dirty="0">
                <a:solidFill>
                  <a:schemeClr val="accent1">
                    <a:lumMod val="50000"/>
                  </a:schemeClr>
                </a:solidFill>
              </a:rPr>
              <a:t>	</a:t>
            </a:r>
            <a:r>
              <a:rPr lang="en-US" dirty="0" smtClean="0">
                <a:solidFill>
                  <a:schemeClr val="accent1">
                    <a:lumMod val="50000"/>
                  </a:schemeClr>
                </a:solidFill>
              </a:rPr>
              <a:t>}</a:t>
            </a:r>
          </a:p>
          <a:p>
            <a:pPr marL="0" indent="0">
              <a:buNone/>
            </a:pPr>
            <a:r>
              <a:rPr lang="en-US" dirty="0">
                <a:solidFill>
                  <a:schemeClr val="accent1">
                    <a:lumMod val="50000"/>
                  </a:schemeClr>
                </a:solidFill>
              </a:rPr>
              <a:t>	</a:t>
            </a:r>
            <a:r>
              <a:rPr lang="en-US" dirty="0" smtClean="0">
                <a:solidFill>
                  <a:schemeClr val="accent1">
                    <a:lumMod val="50000"/>
                  </a:schemeClr>
                </a:solidFill>
              </a:rPr>
              <a:t>………….</a:t>
            </a:r>
            <a:endParaRPr lang="en-US" dirty="0">
              <a:solidFill>
                <a:schemeClr val="accent1">
                  <a:lumMod val="50000"/>
                </a:schemeClr>
              </a:solidFill>
            </a:endParaRPr>
          </a:p>
          <a:p>
            <a:pPr marL="0" indent="0">
              <a:buNone/>
            </a:pPr>
            <a:r>
              <a:rPr lang="en-US" dirty="0" smtClean="0">
                <a:solidFill>
                  <a:schemeClr val="accent1">
                    <a:lumMod val="50000"/>
                  </a:schemeClr>
                </a:solidFill>
              </a:rPr>
              <a:t>}</a:t>
            </a:r>
            <a:endParaRPr lang="en-US" dirty="0">
              <a:solidFill>
                <a:schemeClr val="accent1">
                  <a:lumMod val="50000"/>
                </a:schemeClr>
              </a:solidFill>
            </a:endParaRPr>
          </a:p>
        </p:txBody>
      </p:sp>
    </p:spTree>
    <p:extLst>
      <p:ext uri="{BB962C8B-B14F-4D97-AF65-F5344CB8AC3E}">
        <p14:creationId xmlns:p14="http://schemas.microsoft.com/office/powerpoint/2010/main" val="2885358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22300"/>
            <a:ext cx="11658600" cy="5562600"/>
          </a:xfrm>
        </p:spPr>
        <p:txBody>
          <a:bodyPr>
            <a:normAutofit fontScale="92500" lnSpcReduction="10000"/>
          </a:bodyPr>
          <a:lstStyle/>
          <a:p>
            <a:pPr algn="just"/>
            <a:r>
              <a:rPr lang="en-US" dirty="0"/>
              <a:t>The data, or variables, defined within a </a:t>
            </a:r>
            <a:r>
              <a:rPr lang="en-US" b="1" dirty="0"/>
              <a:t>class </a:t>
            </a:r>
            <a:r>
              <a:rPr lang="en-US" dirty="0"/>
              <a:t>are called </a:t>
            </a:r>
            <a:r>
              <a:rPr lang="en-US" i="1" dirty="0"/>
              <a:t>instance </a:t>
            </a:r>
            <a:r>
              <a:rPr lang="en-US" i="1" dirty="0" smtClean="0"/>
              <a:t>variables. </a:t>
            </a:r>
            <a:r>
              <a:rPr lang="en-US" dirty="0"/>
              <a:t>The code </a:t>
            </a:r>
            <a:r>
              <a:rPr lang="en-US" dirty="0" smtClean="0"/>
              <a:t>is contained </a:t>
            </a:r>
            <a:r>
              <a:rPr lang="en-US" dirty="0"/>
              <a:t>within </a:t>
            </a:r>
            <a:r>
              <a:rPr lang="en-US" i="1" dirty="0" smtClean="0"/>
              <a:t>methods.</a:t>
            </a:r>
          </a:p>
          <a:p>
            <a:pPr marL="0" indent="0" algn="just">
              <a:buNone/>
            </a:pPr>
            <a:endParaRPr lang="en-US" i="1" dirty="0" smtClean="0"/>
          </a:p>
          <a:p>
            <a:pPr algn="just"/>
            <a:r>
              <a:rPr lang="en-US" dirty="0"/>
              <a:t>Collectively, the methods and variables defined within a class </a:t>
            </a:r>
            <a:r>
              <a:rPr lang="en-US" dirty="0" smtClean="0"/>
              <a:t>are called </a:t>
            </a:r>
            <a:r>
              <a:rPr lang="en-US" i="1" dirty="0"/>
              <a:t>members </a:t>
            </a:r>
            <a:r>
              <a:rPr lang="en-US" dirty="0"/>
              <a:t>of the class</a:t>
            </a:r>
            <a:r>
              <a:rPr lang="en-US" dirty="0" smtClean="0"/>
              <a:t>.</a:t>
            </a:r>
          </a:p>
          <a:p>
            <a:pPr algn="just"/>
            <a:endParaRPr lang="en-US" dirty="0" smtClean="0"/>
          </a:p>
          <a:p>
            <a:pPr algn="just"/>
            <a:r>
              <a:rPr lang="en-US" dirty="0"/>
              <a:t>In most classes, the instance variables are acted upon and </a:t>
            </a:r>
            <a:r>
              <a:rPr lang="en-US" dirty="0" smtClean="0"/>
              <a:t>accessed by </a:t>
            </a:r>
            <a:r>
              <a:rPr lang="en-US" dirty="0"/>
              <a:t>the methods defined for that class. Thus, as a general rule, it is the methods that </a:t>
            </a:r>
            <a:r>
              <a:rPr lang="en-US" dirty="0" smtClean="0"/>
              <a:t>determine how </a:t>
            </a:r>
            <a:r>
              <a:rPr lang="en-US" dirty="0"/>
              <a:t>a class’ data can be </a:t>
            </a:r>
            <a:r>
              <a:rPr lang="en-US" dirty="0" smtClean="0"/>
              <a:t>used.</a:t>
            </a:r>
          </a:p>
          <a:p>
            <a:pPr algn="just"/>
            <a:endParaRPr lang="en-US" i="1" dirty="0" smtClean="0"/>
          </a:p>
          <a:p>
            <a:pPr algn="just"/>
            <a:r>
              <a:rPr lang="en-US" dirty="0"/>
              <a:t>Variables defined within a class are called instance variables because each instance of </a:t>
            </a:r>
            <a:r>
              <a:rPr lang="en-US" dirty="0" smtClean="0"/>
              <a:t>the class </a:t>
            </a:r>
            <a:r>
              <a:rPr lang="en-US" dirty="0"/>
              <a:t>contains its own copy of these </a:t>
            </a:r>
            <a:r>
              <a:rPr lang="en-US" dirty="0" smtClean="0"/>
              <a:t>variables.</a:t>
            </a:r>
          </a:p>
          <a:p>
            <a:pPr algn="just"/>
            <a:endParaRPr lang="en-US" dirty="0" smtClean="0"/>
          </a:p>
          <a:p>
            <a:pPr algn="just"/>
            <a:r>
              <a:rPr lang="en-US" dirty="0" smtClean="0"/>
              <a:t>Thus</a:t>
            </a:r>
            <a:r>
              <a:rPr lang="en-US" dirty="0"/>
              <a:t>, the </a:t>
            </a:r>
            <a:r>
              <a:rPr lang="en-US" dirty="0" smtClean="0"/>
              <a:t>data for </a:t>
            </a:r>
            <a:r>
              <a:rPr lang="en-US" dirty="0"/>
              <a:t>one object is separate and unique from the data for another.</a:t>
            </a:r>
          </a:p>
        </p:txBody>
      </p:sp>
    </p:spTree>
    <p:extLst>
      <p:ext uri="{BB962C8B-B14F-4D97-AF65-F5344CB8AC3E}">
        <p14:creationId xmlns:p14="http://schemas.microsoft.com/office/powerpoint/2010/main" val="3393969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Simple Class</a:t>
            </a:r>
            <a:endParaRPr lang="en-US" dirty="0"/>
          </a:p>
        </p:txBody>
      </p:sp>
      <p:sp>
        <p:nvSpPr>
          <p:cNvPr id="3" name="Content Placeholder 2"/>
          <p:cNvSpPr>
            <a:spLocks noGrp="1"/>
          </p:cNvSpPr>
          <p:nvPr>
            <p:ph idx="1"/>
          </p:nvPr>
        </p:nvSpPr>
        <p:spPr/>
        <p:txBody>
          <a:bodyPr/>
          <a:lstStyle/>
          <a:p>
            <a:r>
              <a:rPr lang="en-US" dirty="0"/>
              <a:t>Here is a class called </a:t>
            </a:r>
            <a:r>
              <a:rPr lang="en-US" b="1" dirty="0"/>
              <a:t>Box </a:t>
            </a:r>
            <a:r>
              <a:rPr lang="en-US" dirty="0"/>
              <a:t>that </a:t>
            </a:r>
            <a:r>
              <a:rPr lang="en-US" dirty="0" smtClean="0"/>
              <a:t>defines three </a:t>
            </a:r>
            <a:r>
              <a:rPr lang="en-US" dirty="0"/>
              <a:t>instance variables: </a:t>
            </a:r>
            <a:r>
              <a:rPr lang="en-US" b="1" dirty="0"/>
              <a:t>width</a:t>
            </a:r>
            <a:r>
              <a:rPr lang="en-US" dirty="0"/>
              <a:t>, </a:t>
            </a:r>
            <a:r>
              <a:rPr lang="en-US" b="1" dirty="0"/>
              <a:t>height</a:t>
            </a:r>
            <a:r>
              <a:rPr lang="en-US" dirty="0"/>
              <a:t>, and </a:t>
            </a:r>
            <a:r>
              <a:rPr lang="en-US" b="1" dirty="0"/>
              <a:t>depth</a:t>
            </a:r>
            <a:r>
              <a:rPr lang="en-US" dirty="0"/>
              <a:t>. Currently, </a:t>
            </a:r>
            <a:r>
              <a:rPr lang="en-US" b="1" dirty="0"/>
              <a:t>Box </a:t>
            </a:r>
            <a:r>
              <a:rPr lang="en-US" dirty="0"/>
              <a:t>does not contain </a:t>
            </a:r>
            <a:r>
              <a:rPr lang="en-US" dirty="0" smtClean="0"/>
              <a:t>any methods.</a:t>
            </a:r>
          </a:p>
          <a:p>
            <a:pPr marL="0" indent="0">
              <a:buNone/>
            </a:pPr>
            <a:endParaRPr lang="en-US" dirty="0" smtClean="0"/>
          </a:p>
          <a:p>
            <a:pPr marL="0" indent="0">
              <a:buNone/>
            </a:pPr>
            <a:r>
              <a:rPr lang="en-US" dirty="0" smtClean="0"/>
              <a:t>Class Box{</a:t>
            </a:r>
          </a:p>
          <a:p>
            <a:pPr marL="0" indent="0">
              <a:buNone/>
            </a:pPr>
            <a:r>
              <a:rPr lang="en-US" dirty="0"/>
              <a:t>	</a:t>
            </a:r>
            <a:r>
              <a:rPr lang="en-US" dirty="0" smtClean="0"/>
              <a:t>double width;</a:t>
            </a:r>
          </a:p>
          <a:p>
            <a:pPr marL="0" indent="0">
              <a:buNone/>
            </a:pPr>
            <a:r>
              <a:rPr lang="en-US" dirty="0"/>
              <a:t>	</a:t>
            </a:r>
            <a:r>
              <a:rPr lang="en-US" dirty="0" smtClean="0"/>
              <a:t>double </a:t>
            </a:r>
            <a:r>
              <a:rPr lang="en-US" dirty="0" err="1" smtClean="0"/>
              <a:t>hight</a:t>
            </a:r>
            <a:r>
              <a:rPr lang="en-US" dirty="0" smtClean="0"/>
              <a:t>;</a:t>
            </a:r>
          </a:p>
          <a:p>
            <a:pPr marL="0" indent="0">
              <a:buNone/>
            </a:pPr>
            <a:r>
              <a:rPr lang="en-US" dirty="0"/>
              <a:t>	</a:t>
            </a:r>
            <a:r>
              <a:rPr lang="en-US" dirty="0" smtClean="0"/>
              <a:t>double depth;</a:t>
            </a:r>
          </a:p>
          <a:p>
            <a:pPr marL="0" indent="0">
              <a:buNone/>
            </a:pPr>
            <a:r>
              <a:rPr lang="en-US" dirty="0"/>
              <a:t>}</a:t>
            </a:r>
          </a:p>
        </p:txBody>
      </p:sp>
    </p:spTree>
    <p:extLst>
      <p:ext uri="{BB962C8B-B14F-4D97-AF65-F5344CB8AC3E}">
        <p14:creationId xmlns:p14="http://schemas.microsoft.com/office/powerpoint/2010/main" val="670455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a:t>
            </a:r>
            <a:r>
              <a:rPr lang="en-US" dirty="0"/>
              <a:t>class defines a new type of data. In this case, the new data type is called </a:t>
            </a:r>
            <a:r>
              <a:rPr lang="en-US" b="1" dirty="0"/>
              <a:t>Box</a:t>
            </a:r>
            <a:r>
              <a:rPr lang="en-US" dirty="0"/>
              <a:t>.</a:t>
            </a:r>
          </a:p>
          <a:p>
            <a:r>
              <a:rPr lang="en-US" dirty="0"/>
              <a:t>You will use this name to declare objects of type </a:t>
            </a:r>
            <a:r>
              <a:rPr lang="en-US" b="1" dirty="0"/>
              <a:t>Box</a:t>
            </a:r>
            <a:r>
              <a:rPr lang="en-US" dirty="0"/>
              <a:t>. It is important to remember that a </a:t>
            </a:r>
            <a:r>
              <a:rPr lang="en-US" b="1" dirty="0" smtClean="0"/>
              <a:t>class </a:t>
            </a:r>
            <a:r>
              <a:rPr lang="en-US" dirty="0" smtClean="0"/>
              <a:t>declaration </a:t>
            </a:r>
            <a:r>
              <a:rPr lang="en-US" dirty="0"/>
              <a:t>only creates a template; it does not create an actual object</a:t>
            </a:r>
            <a:r>
              <a:rPr lang="en-US" dirty="0" smtClean="0"/>
              <a:t>.</a:t>
            </a:r>
          </a:p>
          <a:p>
            <a:endParaRPr lang="en-US" dirty="0"/>
          </a:p>
          <a:p>
            <a:pPr marL="457200" lvl="1" indent="0">
              <a:buNone/>
            </a:pPr>
            <a:r>
              <a:rPr lang="en-US" dirty="0" smtClean="0"/>
              <a:t>Box </a:t>
            </a:r>
            <a:r>
              <a:rPr lang="en-US" dirty="0" err="1" smtClean="0"/>
              <a:t>mybox</a:t>
            </a:r>
            <a:r>
              <a:rPr lang="en-US" dirty="0" smtClean="0"/>
              <a:t> = </a:t>
            </a:r>
            <a:r>
              <a:rPr lang="en-US" b="1" dirty="0" smtClean="0"/>
              <a:t>new</a:t>
            </a:r>
            <a:r>
              <a:rPr lang="en-US" dirty="0" smtClean="0"/>
              <a:t> Box(); // </a:t>
            </a:r>
            <a:r>
              <a:rPr lang="en-US" dirty="0" err="1" smtClean="0"/>
              <a:t>mybox</a:t>
            </a:r>
            <a:r>
              <a:rPr lang="en-US" dirty="0" smtClean="0"/>
              <a:t> will be an instance of Box</a:t>
            </a:r>
            <a:endParaRPr lang="en-US" dirty="0"/>
          </a:p>
        </p:txBody>
      </p:sp>
    </p:spTree>
    <p:extLst>
      <p:ext uri="{BB962C8B-B14F-4D97-AF65-F5344CB8AC3E}">
        <p14:creationId xmlns:p14="http://schemas.microsoft.com/office/powerpoint/2010/main" val="213064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Declaring Objects</a:t>
            </a:r>
            <a:endParaRPr lang="en-US" dirty="0"/>
          </a:p>
        </p:txBody>
      </p:sp>
      <p:sp>
        <p:nvSpPr>
          <p:cNvPr id="3" name="Content Placeholder 2"/>
          <p:cNvSpPr>
            <a:spLocks noGrp="1"/>
          </p:cNvSpPr>
          <p:nvPr>
            <p:ph idx="1"/>
          </p:nvPr>
        </p:nvSpPr>
        <p:spPr>
          <a:xfrm>
            <a:off x="594360" y="1463040"/>
            <a:ext cx="10759440" cy="4713923"/>
          </a:xfrm>
        </p:spPr>
        <p:txBody>
          <a:bodyPr>
            <a:normAutofit lnSpcReduction="10000"/>
          </a:bodyPr>
          <a:lstStyle/>
          <a:p>
            <a:r>
              <a:rPr lang="en-US" dirty="0" smtClean="0"/>
              <a:t>When </a:t>
            </a:r>
            <a:r>
              <a:rPr lang="en-US" dirty="0"/>
              <a:t>you create a class, you are creating a new data type. You can use </a:t>
            </a:r>
            <a:r>
              <a:rPr lang="en-US" dirty="0" smtClean="0"/>
              <a:t>this type </a:t>
            </a:r>
            <a:r>
              <a:rPr lang="en-US" dirty="0"/>
              <a:t>to declare objects of that type. However, obtaining objects of a class is a two-step </a:t>
            </a:r>
            <a:r>
              <a:rPr lang="en-US" dirty="0" smtClean="0"/>
              <a:t>process.</a:t>
            </a:r>
          </a:p>
          <a:p>
            <a:r>
              <a:rPr lang="en-US" dirty="0" smtClean="0"/>
              <a:t>First, you must </a:t>
            </a:r>
            <a:r>
              <a:rPr lang="en-US" dirty="0"/>
              <a:t>declare a variable of the class type. This variable does not define an </a:t>
            </a:r>
            <a:r>
              <a:rPr lang="en-US" dirty="0" smtClean="0"/>
              <a:t>object.</a:t>
            </a:r>
            <a:r>
              <a:rPr lang="en-US" dirty="0"/>
              <a:t> Instead, it is simply a variable that can </a:t>
            </a:r>
            <a:r>
              <a:rPr lang="en-US" i="1" dirty="0"/>
              <a:t>refer </a:t>
            </a:r>
            <a:r>
              <a:rPr lang="en-US" dirty="0"/>
              <a:t>to an object</a:t>
            </a:r>
            <a:r>
              <a:rPr lang="en-US" dirty="0" smtClean="0"/>
              <a:t>.</a:t>
            </a:r>
          </a:p>
          <a:p>
            <a:r>
              <a:rPr lang="en-US" dirty="0" smtClean="0"/>
              <a:t>Second, you must acquire an actual, physical copy of the object and assign it to that variable. You can do this using the new operator. The new operator dynamically allocates memory for an object and returns a reference to it.</a:t>
            </a:r>
          </a:p>
          <a:p>
            <a:pPr marL="457200" lvl="1" indent="0">
              <a:buNone/>
            </a:pPr>
            <a:r>
              <a:rPr lang="en-US" dirty="0" smtClean="0">
                <a:solidFill>
                  <a:schemeClr val="accent1">
                    <a:lumMod val="50000"/>
                  </a:schemeClr>
                </a:solidFill>
              </a:rPr>
              <a:t>			Box </a:t>
            </a:r>
            <a:r>
              <a:rPr lang="en-US" dirty="0" err="1">
                <a:solidFill>
                  <a:schemeClr val="accent1">
                    <a:lumMod val="50000"/>
                  </a:schemeClr>
                </a:solidFill>
              </a:rPr>
              <a:t>mybox</a:t>
            </a:r>
            <a:r>
              <a:rPr lang="en-US" dirty="0">
                <a:solidFill>
                  <a:schemeClr val="accent1">
                    <a:lumMod val="50000"/>
                  </a:schemeClr>
                </a:solidFill>
              </a:rPr>
              <a:t>; // declare reference to object</a:t>
            </a:r>
          </a:p>
          <a:p>
            <a:pPr marL="457200" lvl="1" indent="0">
              <a:buNone/>
            </a:pPr>
            <a:r>
              <a:rPr lang="en-US" dirty="0" smtClean="0">
                <a:solidFill>
                  <a:schemeClr val="accent1">
                    <a:lumMod val="50000"/>
                  </a:schemeClr>
                </a:solidFill>
              </a:rPr>
              <a:t>			</a:t>
            </a:r>
            <a:r>
              <a:rPr lang="en-US" dirty="0" err="1" smtClean="0">
                <a:solidFill>
                  <a:schemeClr val="accent1">
                    <a:lumMod val="50000"/>
                  </a:schemeClr>
                </a:solidFill>
              </a:rPr>
              <a:t>mybox</a:t>
            </a:r>
            <a:r>
              <a:rPr lang="en-US" dirty="0" smtClean="0">
                <a:solidFill>
                  <a:schemeClr val="accent1">
                    <a:lumMod val="50000"/>
                  </a:schemeClr>
                </a:solidFill>
              </a:rPr>
              <a:t> </a:t>
            </a:r>
            <a:r>
              <a:rPr lang="en-US" dirty="0">
                <a:solidFill>
                  <a:schemeClr val="accent1">
                    <a:lumMod val="50000"/>
                  </a:schemeClr>
                </a:solidFill>
              </a:rPr>
              <a:t>= new Box(); // allocate a Box object</a:t>
            </a:r>
          </a:p>
        </p:txBody>
      </p:sp>
    </p:spTree>
    <p:extLst>
      <p:ext uri="{BB962C8B-B14F-4D97-AF65-F5344CB8AC3E}">
        <p14:creationId xmlns:p14="http://schemas.microsoft.com/office/powerpoint/2010/main" val="1320125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Closer Look at new</a:t>
            </a:r>
            <a:endParaRPr lang="en-US" dirty="0"/>
          </a:p>
        </p:txBody>
      </p:sp>
      <p:sp>
        <p:nvSpPr>
          <p:cNvPr id="3" name="Content Placeholder 2"/>
          <p:cNvSpPr>
            <a:spLocks noGrp="1"/>
          </p:cNvSpPr>
          <p:nvPr>
            <p:ph idx="1"/>
          </p:nvPr>
        </p:nvSpPr>
        <p:spPr/>
        <p:txBody>
          <a:bodyPr/>
          <a:lstStyle/>
          <a:p>
            <a:r>
              <a:rPr lang="en-US" dirty="0"/>
              <a:t>As just explained, the </a:t>
            </a:r>
            <a:r>
              <a:rPr lang="en-US" b="1" dirty="0"/>
              <a:t>new </a:t>
            </a:r>
            <a:r>
              <a:rPr lang="en-US" dirty="0"/>
              <a:t>operator dynamically allocates memory for an object. It has </a:t>
            </a:r>
            <a:r>
              <a:rPr lang="en-US" dirty="0" smtClean="0"/>
              <a:t>this general </a:t>
            </a:r>
            <a:r>
              <a:rPr lang="en-US" dirty="0"/>
              <a:t>form</a:t>
            </a:r>
            <a:r>
              <a:rPr lang="en-US" dirty="0" smtClean="0"/>
              <a:t>:</a:t>
            </a:r>
          </a:p>
          <a:p>
            <a:pPr marL="0" indent="0">
              <a:buNone/>
            </a:pPr>
            <a:r>
              <a:rPr lang="en-US" dirty="0" smtClean="0"/>
              <a:t>		</a:t>
            </a:r>
            <a:r>
              <a:rPr lang="en-US" dirty="0" smtClean="0">
                <a:solidFill>
                  <a:schemeClr val="accent1">
                    <a:lumMod val="50000"/>
                  </a:schemeClr>
                </a:solidFill>
              </a:rPr>
              <a:t>class-</a:t>
            </a:r>
            <a:r>
              <a:rPr lang="en-US" dirty="0" err="1" smtClean="0">
                <a:solidFill>
                  <a:schemeClr val="accent1">
                    <a:lumMod val="50000"/>
                  </a:schemeClr>
                </a:solidFill>
              </a:rPr>
              <a:t>var</a:t>
            </a:r>
            <a:r>
              <a:rPr lang="en-US" dirty="0" smtClean="0">
                <a:solidFill>
                  <a:schemeClr val="accent1">
                    <a:lumMod val="50000"/>
                  </a:schemeClr>
                </a:solidFill>
              </a:rPr>
              <a:t> = new </a:t>
            </a:r>
            <a:r>
              <a:rPr lang="en-US" dirty="0" err="1" smtClean="0">
                <a:solidFill>
                  <a:schemeClr val="accent1">
                    <a:lumMod val="50000"/>
                  </a:schemeClr>
                </a:solidFill>
              </a:rPr>
              <a:t>classname</a:t>
            </a:r>
            <a:r>
              <a:rPr lang="en-US" dirty="0" smtClean="0">
                <a:solidFill>
                  <a:schemeClr val="accent1">
                    <a:lumMod val="50000"/>
                  </a:schemeClr>
                </a:solidFill>
              </a:rPr>
              <a:t>();</a:t>
            </a:r>
            <a:endParaRPr lang="en-US"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400" y="3248166"/>
            <a:ext cx="6070600" cy="3321967"/>
          </a:xfrm>
          <a:prstGeom prst="rect">
            <a:avLst/>
          </a:prstGeom>
        </p:spPr>
      </p:pic>
    </p:spTree>
    <p:extLst>
      <p:ext uri="{BB962C8B-B14F-4D97-AF65-F5344CB8AC3E}">
        <p14:creationId xmlns:p14="http://schemas.microsoft.com/office/powerpoint/2010/main" val="4035060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Assigning Object Reference Variables</a:t>
            </a:r>
            <a:endParaRPr lang="en-US" dirty="0"/>
          </a:p>
        </p:txBody>
      </p:sp>
      <p:sp>
        <p:nvSpPr>
          <p:cNvPr id="3" name="Content Placeholder 2"/>
          <p:cNvSpPr>
            <a:spLocks noGrp="1"/>
          </p:cNvSpPr>
          <p:nvPr>
            <p:ph idx="1"/>
          </p:nvPr>
        </p:nvSpPr>
        <p:spPr/>
        <p:txBody>
          <a:bodyPr/>
          <a:lstStyle/>
          <a:p>
            <a:r>
              <a:rPr lang="en-US" dirty="0"/>
              <a:t>Object reference variables act differently than you might expect when an assignment </a:t>
            </a:r>
            <a:r>
              <a:rPr lang="en-US" dirty="0" smtClean="0"/>
              <a:t>takes place</a:t>
            </a:r>
            <a:r>
              <a:rPr lang="en-US" dirty="0"/>
              <a:t>. For example, what do you think the following fragment does</a:t>
            </a:r>
            <a:r>
              <a:rPr lang="en-US" dirty="0" smtClean="0"/>
              <a:t>?</a:t>
            </a:r>
          </a:p>
          <a:p>
            <a:pPr marL="0" indent="0">
              <a:buNone/>
            </a:pPr>
            <a:r>
              <a:rPr lang="en-US" dirty="0"/>
              <a:t>	</a:t>
            </a:r>
            <a:r>
              <a:rPr lang="en-US" dirty="0">
                <a:solidFill>
                  <a:schemeClr val="accent1">
                    <a:lumMod val="50000"/>
                  </a:schemeClr>
                </a:solidFill>
              </a:rPr>
              <a:t>Box b1 = new Box();</a:t>
            </a:r>
          </a:p>
          <a:p>
            <a:pPr marL="0" indent="0">
              <a:buNone/>
            </a:pPr>
            <a:r>
              <a:rPr lang="en-US" dirty="0" smtClean="0">
                <a:solidFill>
                  <a:schemeClr val="accent1">
                    <a:lumMod val="50000"/>
                  </a:schemeClr>
                </a:solidFill>
              </a:rPr>
              <a:t>	Box </a:t>
            </a:r>
            <a:r>
              <a:rPr lang="en-US" dirty="0">
                <a:solidFill>
                  <a:schemeClr val="accent1">
                    <a:lumMod val="50000"/>
                  </a:schemeClr>
                </a:solidFill>
              </a:rPr>
              <a:t>b2 = b1;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701" y="4202499"/>
            <a:ext cx="5549900" cy="1781057"/>
          </a:xfrm>
          <a:prstGeom prst="rect">
            <a:avLst/>
          </a:prstGeom>
        </p:spPr>
      </p:pic>
    </p:spTree>
    <p:extLst>
      <p:ext uri="{BB962C8B-B14F-4D97-AF65-F5344CB8AC3E}">
        <p14:creationId xmlns:p14="http://schemas.microsoft.com/office/powerpoint/2010/main" val="3640124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573</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Introduction to class</vt:lpstr>
      <vt:lpstr>Class Fundamental</vt:lpstr>
      <vt:lpstr>A general form of class</vt:lpstr>
      <vt:lpstr>PowerPoint Presentation</vt:lpstr>
      <vt:lpstr>A Simple Class</vt:lpstr>
      <vt:lpstr>PowerPoint Presentation</vt:lpstr>
      <vt:lpstr>Declaring Objects</vt:lpstr>
      <vt:lpstr>A Closer Look at new</vt:lpstr>
      <vt:lpstr>Assigning Object Reference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class</dc:title>
  <dc:creator>Rajan Sharma</dc:creator>
  <cp:lastModifiedBy>Rajan Sharma</cp:lastModifiedBy>
  <cp:revision>5</cp:revision>
  <dcterms:created xsi:type="dcterms:W3CDTF">2023-05-08T13:35:38Z</dcterms:created>
  <dcterms:modified xsi:type="dcterms:W3CDTF">2023-05-08T14:12:10Z</dcterms:modified>
</cp:coreProperties>
</file>