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9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5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D264-E836-42B6-BBA8-F5D28FED185A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1CE36-7925-485F-BEEE-48AE34BA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8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switch </a:t>
            </a:r>
            <a:r>
              <a:rPr lang="en-US" dirty="0"/>
              <a:t>statement is Java’s multiway branch statement. It provides an easy way to </a:t>
            </a:r>
            <a:r>
              <a:rPr lang="en-US" dirty="0" smtClean="0"/>
              <a:t>dispatch execution </a:t>
            </a:r>
            <a:r>
              <a:rPr lang="en-US" dirty="0"/>
              <a:t>to different parts of your code based on the value of an expression</a:t>
            </a:r>
            <a:r>
              <a:rPr lang="en-US" dirty="0" smtClean="0"/>
              <a:t>.</a:t>
            </a:r>
          </a:p>
          <a:p>
            <a:r>
              <a:rPr lang="en-US" dirty="0"/>
              <a:t>As such, it </a:t>
            </a:r>
            <a:r>
              <a:rPr lang="en-US" dirty="0" smtClean="0"/>
              <a:t>often provides </a:t>
            </a:r>
            <a:r>
              <a:rPr lang="en-US" dirty="0"/>
              <a:t>a better alternative than a large series of </a:t>
            </a:r>
            <a:r>
              <a:rPr lang="en-US" b="1" dirty="0"/>
              <a:t>if-else-if </a:t>
            </a:r>
            <a:r>
              <a:rPr lang="en-US" dirty="0"/>
              <a:t>statements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expression </a:t>
            </a:r>
            <a:r>
              <a:rPr lang="en-US" dirty="0"/>
              <a:t>must be of type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, or </a:t>
            </a:r>
            <a:r>
              <a:rPr lang="en-US" b="1" dirty="0"/>
              <a:t>char</a:t>
            </a:r>
            <a:r>
              <a:rPr lang="en-US" dirty="0"/>
              <a:t>; each of the </a:t>
            </a:r>
            <a:r>
              <a:rPr lang="en-US" i="1" dirty="0"/>
              <a:t>values </a:t>
            </a:r>
            <a:r>
              <a:rPr lang="en-US" dirty="0"/>
              <a:t>specified in </a:t>
            </a:r>
            <a:r>
              <a:rPr lang="en-US" dirty="0" smtClean="0"/>
              <a:t>the </a:t>
            </a:r>
            <a:r>
              <a:rPr lang="en-US" b="1" dirty="0" smtClean="0"/>
              <a:t>case </a:t>
            </a:r>
            <a:r>
              <a:rPr lang="en-US" dirty="0"/>
              <a:t>statements must be of a type compatible with the expression.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49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switch (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expression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value1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statement sequence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value2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statement sequence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case </a:t>
            </a:r>
            <a:r>
              <a:rPr lang="en-US" i="1" dirty="0" err="1" smtClean="0">
                <a:solidFill>
                  <a:schemeClr val="accent1">
                    <a:lumMod val="75000"/>
                  </a:schemeClr>
                </a:solidFill>
              </a:rPr>
              <a:t>valueN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statement sequence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default: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default statement sequence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39800"/>
            <a:ext cx="11836400" cy="5918200"/>
          </a:xfrm>
        </p:spPr>
        <p:txBody>
          <a:bodyPr>
            <a:normAutofit lnSpcReduction="10000"/>
          </a:bodyPr>
          <a:lstStyle/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SampleSwitch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static void main(String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=0;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&lt;6;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++)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switch(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0: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zero.");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1: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one.");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2: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two.");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3: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three.");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1371600" lvl="3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default:</a:t>
            </a:r>
          </a:p>
          <a:p>
            <a:pPr marL="1371600" lvl="3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is greater than 3.");</a:t>
            </a:r>
          </a:p>
          <a:p>
            <a:pPr marL="1371600" lvl="3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}}}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2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switch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</a:t>
            </a:r>
            <a:r>
              <a:rPr lang="en-US" b="1" dirty="0"/>
              <a:t>switch </a:t>
            </a:r>
            <a:r>
              <a:rPr lang="en-US" dirty="0"/>
              <a:t>as part of the statement sequence of an outer </a:t>
            </a:r>
            <a:r>
              <a:rPr lang="en-US" b="1" dirty="0"/>
              <a:t>switch</a:t>
            </a:r>
            <a:r>
              <a:rPr lang="en-US" dirty="0"/>
              <a:t>. This is called </a:t>
            </a:r>
            <a:r>
              <a:rPr lang="en-US" dirty="0" smtClean="0"/>
              <a:t>a </a:t>
            </a:r>
            <a:r>
              <a:rPr lang="en-US" i="1" dirty="0" smtClean="0"/>
              <a:t>nested </a:t>
            </a:r>
            <a:r>
              <a:rPr lang="en-US" b="1" dirty="0"/>
              <a:t>switch</a:t>
            </a:r>
            <a:r>
              <a:rPr lang="en-US" dirty="0" smtClean="0"/>
              <a:t>.</a:t>
            </a:r>
          </a:p>
          <a:p>
            <a:r>
              <a:rPr lang="en-US" b="1" dirty="0"/>
              <a:t>switch </a:t>
            </a:r>
            <a:r>
              <a:rPr lang="en-US" dirty="0"/>
              <a:t>statement defines its own block, no conflicts arise between </a:t>
            </a:r>
            <a:r>
              <a:rPr lang="en-US" dirty="0" smtClean="0"/>
              <a:t>the </a:t>
            </a:r>
            <a:r>
              <a:rPr lang="en-US" b="1" dirty="0" smtClean="0"/>
              <a:t>case </a:t>
            </a:r>
            <a:r>
              <a:rPr lang="en-US" dirty="0"/>
              <a:t>constants in the inner </a:t>
            </a:r>
            <a:r>
              <a:rPr lang="en-US" b="1" dirty="0"/>
              <a:t>switch </a:t>
            </a:r>
            <a:r>
              <a:rPr lang="en-US" dirty="0"/>
              <a:t>and those in the outer </a:t>
            </a:r>
            <a:r>
              <a:rPr lang="en-US" b="1" dirty="0"/>
              <a:t>switch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switch(count)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1: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switch(target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{ // nested switch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case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0: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("target is zero");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break;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case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1: // no conflicts with outer switch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("target is one");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break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case 2: // ...</a:t>
            </a:r>
          </a:p>
        </p:txBody>
      </p:sp>
    </p:spTree>
    <p:extLst>
      <p:ext uri="{BB962C8B-B14F-4D97-AF65-F5344CB8AC3E}">
        <p14:creationId xmlns:p14="http://schemas.microsoft.com/office/powerpoint/2010/main" val="33348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iteration statements are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and </a:t>
            </a:r>
            <a:r>
              <a:rPr lang="en-US" b="1" dirty="0"/>
              <a:t>do-while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statements create what </a:t>
            </a:r>
            <a:r>
              <a:rPr lang="en-US" dirty="0" smtClean="0"/>
              <a:t>we commonly </a:t>
            </a:r>
            <a:r>
              <a:rPr lang="en-US" dirty="0"/>
              <a:t>call </a:t>
            </a:r>
            <a:r>
              <a:rPr lang="en-US" i="1" dirty="0" smtClean="0"/>
              <a:t>loops.</a:t>
            </a:r>
          </a:p>
          <a:p>
            <a:r>
              <a:rPr lang="en-US" dirty="0" smtClean="0"/>
              <a:t>A </a:t>
            </a:r>
            <a:r>
              <a:rPr lang="en-US" dirty="0"/>
              <a:t>loop repeatedly executes the same set </a:t>
            </a:r>
            <a:r>
              <a:rPr lang="en-US" dirty="0" smtClean="0"/>
              <a:t>of instructions </a:t>
            </a:r>
            <a:r>
              <a:rPr lang="en-US" dirty="0"/>
              <a:t>until a termination condition is </a:t>
            </a:r>
            <a:r>
              <a:rPr lang="en-US" dirty="0" smtClean="0"/>
              <a:t>met.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while </a:t>
            </a:r>
            <a:r>
              <a:rPr lang="en-US" dirty="0"/>
              <a:t>loop is Java’s most fundamental loop statement.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repeats a statement or </a:t>
            </a:r>
            <a:r>
              <a:rPr lang="en-US" dirty="0" smtClean="0"/>
              <a:t>block while </a:t>
            </a:r>
            <a:r>
              <a:rPr lang="en-US" dirty="0"/>
              <a:t>its controlling expression is true. Here is its general form</a:t>
            </a:r>
            <a:r>
              <a:rPr lang="en-US" dirty="0" smtClean="0"/>
              <a:t>: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while(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marL="914400" lvl="2" indent="0" algn="just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 body of loop</a:t>
            </a:r>
          </a:p>
          <a:p>
            <a:pPr marL="914400" lvl="2" indent="0" algn="just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condition </a:t>
            </a:r>
            <a:r>
              <a:rPr lang="en-US" dirty="0"/>
              <a:t>can be any Boolean expression</a:t>
            </a:r>
            <a:r>
              <a:rPr lang="en-US" dirty="0" smtClean="0"/>
              <a:t>. </a:t>
            </a:r>
            <a:r>
              <a:rPr lang="en-US" dirty="0"/>
              <a:t>The body of the loop will be executed as </a:t>
            </a:r>
            <a:r>
              <a:rPr lang="en-US" dirty="0" smtClean="0"/>
              <a:t>long as </a:t>
            </a:r>
            <a:r>
              <a:rPr lang="en-US" dirty="0"/>
              <a:t>the conditional expression is </a:t>
            </a:r>
            <a:r>
              <a:rPr lang="en-US" dirty="0" smtClean="0"/>
              <a:t>true.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condition </a:t>
            </a:r>
            <a:r>
              <a:rPr lang="en-US" dirty="0"/>
              <a:t>becomes false, control passes to </a:t>
            </a:r>
            <a:r>
              <a:rPr lang="en-US" dirty="0" smtClean="0"/>
              <a:t>the next </a:t>
            </a:r>
            <a:r>
              <a:rPr lang="en-US" dirty="0"/>
              <a:t>line of code immediately following the loop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6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Demonstrate the while loop.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While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static void main(String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n = 10;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while(n &gt; 0)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("tick " + n);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n--;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71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</a:t>
            </a:r>
            <a:r>
              <a:rPr lang="en-US" b="1" dirty="0" smtClean="0"/>
              <a:t>while </a:t>
            </a:r>
            <a:r>
              <a:rPr lang="en-US" dirty="0" smtClean="0"/>
              <a:t>loop evaluates its conditional expression at the top of the loop, the body of the loop will not execute even once if the condition is false, to begin with.</a:t>
            </a:r>
          </a:p>
          <a:p>
            <a:r>
              <a:rPr lang="en-US" dirty="0" smtClean="0"/>
              <a:t> For example, in the following fragment, the call to </a:t>
            </a:r>
            <a:r>
              <a:rPr lang="en-US" b="1" dirty="0" err="1" smtClean="0"/>
              <a:t>println</a:t>
            </a:r>
            <a:r>
              <a:rPr lang="en-US" b="1" dirty="0" smtClean="0"/>
              <a:t>( ) </a:t>
            </a:r>
            <a:r>
              <a:rPr lang="en-US" dirty="0" smtClean="0"/>
              <a:t>is never executed: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= 10, b = 20;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while(a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&gt; b)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("This will not be displayed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87914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body of the </a:t>
            </a:r>
            <a:r>
              <a:rPr lang="en-US" b="1" dirty="0"/>
              <a:t>while </a:t>
            </a:r>
            <a:r>
              <a:rPr lang="en-US" dirty="0"/>
              <a:t>(or any other of Java’s loops) can be empty. This is because a </a:t>
            </a:r>
            <a:r>
              <a:rPr lang="en-US" i="1" dirty="0" smtClean="0"/>
              <a:t>null statement </a:t>
            </a:r>
            <a:r>
              <a:rPr lang="en-US" dirty="0"/>
              <a:t>(one that consists only of a semicolon) is syntactically valid in Java. </a:t>
            </a:r>
            <a:endParaRPr lang="en-US" dirty="0" smtClean="0"/>
          </a:p>
          <a:p>
            <a:r>
              <a:rPr lang="en-US" dirty="0" smtClean="0"/>
              <a:t>For example, consider </a:t>
            </a:r>
            <a:r>
              <a:rPr lang="en-US" dirty="0"/>
              <a:t>the following program: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target of a loop can be empty.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NoBody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public static void main(String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914400" lvl="2" indent="0">
              <a:buNone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, j;</a:t>
            </a:r>
          </a:p>
          <a:p>
            <a:pPr marL="914400" lvl="2" indent="0">
              <a:buNone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= 100;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j = 200;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// find midpoint between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and j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while(++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&lt; --j) ; // no body in this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loop</a:t>
            </a:r>
          </a:p>
          <a:p>
            <a:pPr marL="914400" lvl="2" indent="0">
              <a:buNone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("Midpoint is " +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A </a:t>
            </a:r>
            <a:r>
              <a:rPr lang="en-US" dirty="0"/>
              <a:t>programming language uses </a:t>
            </a:r>
            <a:r>
              <a:rPr lang="en-US" i="1" dirty="0"/>
              <a:t>control </a:t>
            </a:r>
            <a:r>
              <a:rPr lang="en-US" dirty="0"/>
              <a:t>statements to cause the flow of execution </a:t>
            </a:r>
            <a:r>
              <a:rPr lang="en-US" dirty="0" smtClean="0"/>
              <a:t>to advance </a:t>
            </a:r>
            <a:r>
              <a:rPr lang="en-US" dirty="0"/>
              <a:t>and branch based on changes to the state of a program.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Java’s program control </a:t>
            </a:r>
            <a:r>
              <a:rPr lang="en-US" dirty="0"/>
              <a:t>statements can be put into the following categories: </a:t>
            </a:r>
            <a:endParaRPr lang="en-US" dirty="0" smtClean="0"/>
          </a:p>
          <a:p>
            <a:pPr lvl="1" algn="just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election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I</a:t>
            </a:r>
            <a:r>
              <a:rPr lang="en-US" dirty="0" smtClean="0"/>
              <a:t>teration</a:t>
            </a:r>
          </a:p>
          <a:p>
            <a:pPr lvl="1" algn="just">
              <a:lnSpc>
                <a:spcPct val="100000"/>
              </a:lnSpc>
            </a:pPr>
            <a:r>
              <a:rPr lang="en-US" dirty="0" smtClean="0"/>
              <a:t> 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do-while </a:t>
            </a:r>
            <a:r>
              <a:rPr lang="en-US" dirty="0"/>
              <a:t>loop always executes its body at </a:t>
            </a:r>
            <a:r>
              <a:rPr lang="en-US" dirty="0" smtClean="0"/>
              <a:t>least once</a:t>
            </a:r>
            <a:r>
              <a:rPr lang="en-US" dirty="0"/>
              <a:t>, because its conditional expression is at the bottom of the loop.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general form </a:t>
            </a:r>
            <a:r>
              <a:rPr lang="en-US" dirty="0" smtClean="0"/>
              <a:t>is: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do {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// body of loop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} while (</a:t>
            </a: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514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// Demonstrate the do-while loop.</a:t>
            </a:r>
          </a:p>
          <a:p>
            <a:pPr marL="914400" lvl="2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DoWhile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static void main(String 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n = 10;</a:t>
            </a: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	do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("tick " + n);</a:t>
            </a: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		n-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-;</a:t>
            </a: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	}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while(n &gt; 0);</a:t>
            </a:r>
          </a:p>
          <a:p>
            <a:pPr marL="914400" lvl="2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     }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//  do {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(“tick” + n);} while (--n &gt; 0);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Beginning with JDK 5, there are two forms of the </a:t>
            </a:r>
            <a:r>
              <a:rPr lang="en-US" b="1" dirty="0"/>
              <a:t>for </a:t>
            </a:r>
            <a:r>
              <a:rPr lang="en-US" dirty="0"/>
              <a:t>loop.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first is the traditional </a:t>
            </a:r>
            <a:r>
              <a:rPr lang="en-US" dirty="0" smtClean="0"/>
              <a:t>form that </a:t>
            </a:r>
            <a:r>
              <a:rPr lang="en-US" dirty="0"/>
              <a:t>has been in use since the original version of Java.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second is the new “for-each” form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3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For(initialization; condition; iteration){</a:t>
            </a:r>
          </a:p>
          <a:p>
            <a:pPr marL="1371600" lvl="3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// body</a:t>
            </a:r>
            <a:endParaRPr lang="en-US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ForTick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void main(String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for(n=10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 n&gt;0; n--)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("tick " + n);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6591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Number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FindPrime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void main(String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isPrime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true;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 14;</a:t>
            </a:r>
          </a:p>
          <a:p>
            <a:pPr marL="457200" lvl="1" indent="0">
              <a:buNone/>
            </a:pPr>
            <a:r>
              <a:rPr lang="nn-NO" dirty="0" smtClean="0">
                <a:solidFill>
                  <a:schemeClr val="accent1">
                    <a:lumMod val="75000"/>
                  </a:schemeClr>
                </a:solidFill>
              </a:rPr>
              <a:t>	for(int </a:t>
            </a:r>
            <a:r>
              <a:rPr lang="nn-NO" dirty="0">
                <a:solidFill>
                  <a:schemeClr val="accent1">
                    <a:lumMod val="75000"/>
                  </a:schemeClr>
                </a:solidFill>
              </a:rPr>
              <a:t>i=2; i &lt;= num/i; i++)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if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%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== 0)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isPrime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 false;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break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isPrime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("Prime");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("Not Prime");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68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For-Each Version of the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8700" cy="482917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 err="1" smtClean="0"/>
              <a:t>foreach</a:t>
            </a:r>
            <a:r>
              <a:rPr lang="en-US" dirty="0" smtClean="0"/>
              <a:t> style </a:t>
            </a:r>
            <a:r>
              <a:rPr lang="en-US" dirty="0"/>
              <a:t>loop is designed to cycle through a collection of objects, such as an array, in </a:t>
            </a:r>
            <a:r>
              <a:rPr lang="en-US" dirty="0" smtClean="0"/>
              <a:t>strictly sequential </a:t>
            </a:r>
            <a:r>
              <a:rPr lang="en-US" dirty="0"/>
              <a:t>fashion, from start to finish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Unlike some languages, such as C#, that </a:t>
            </a:r>
            <a:r>
              <a:rPr lang="en-US" dirty="0" smtClean="0"/>
              <a:t>implement a </a:t>
            </a:r>
            <a:r>
              <a:rPr lang="en-US" dirty="0"/>
              <a:t>for-each loop by using the keyword </a:t>
            </a:r>
            <a:r>
              <a:rPr lang="en-US" b="1" dirty="0" err="1"/>
              <a:t>foreach</a:t>
            </a:r>
            <a:r>
              <a:rPr lang="en-US" dirty="0"/>
              <a:t>, Java adds the for-each capability by </a:t>
            </a:r>
            <a:r>
              <a:rPr lang="en-US" dirty="0" smtClean="0"/>
              <a:t>enhancing the </a:t>
            </a:r>
            <a:r>
              <a:rPr lang="en-US" b="1" dirty="0"/>
              <a:t>for </a:t>
            </a:r>
            <a:r>
              <a:rPr lang="en-US" dirty="0"/>
              <a:t>statement</a:t>
            </a:r>
            <a:r>
              <a:rPr lang="en-US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general form of the for-each version of the </a:t>
            </a:r>
            <a:r>
              <a:rPr lang="en-US" b="1" dirty="0"/>
              <a:t>for </a:t>
            </a:r>
            <a:r>
              <a:rPr lang="en-US" dirty="0"/>
              <a:t>is shown here</a:t>
            </a:r>
            <a:r>
              <a:rPr lang="en-US" dirty="0" smtClean="0"/>
              <a:t>: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for(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type 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itr-var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: collection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statement-block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Here, </a:t>
            </a:r>
            <a:r>
              <a:rPr lang="en-US" i="1" dirty="0"/>
              <a:t>type </a:t>
            </a:r>
            <a:r>
              <a:rPr lang="en-US" dirty="0"/>
              <a:t>specifies the type and </a:t>
            </a:r>
            <a:r>
              <a:rPr lang="en-US" i="1" dirty="0" err="1"/>
              <a:t>itr-var</a:t>
            </a:r>
            <a:r>
              <a:rPr lang="en-US" i="1" dirty="0"/>
              <a:t> </a:t>
            </a:r>
            <a:r>
              <a:rPr lang="en-US" dirty="0"/>
              <a:t>specifies the name of an </a:t>
            </a:r>
            <a:r>
              <a:rPr lang="en-US" i="1" dirty="0"/>
              <a:t>iteration variable </a:t>
            </a:r>
            <a:r>
              <a:rPr lang="en-US" dirty="0"/>
              <a:t>that </a:t>
            </a:r>
            <a:r>
              <a:rPr lang="en-US" dirty="0" smtClean="0"/>
              <a:t>will receive </a:t>
            </a:r>
            <a:r>
              <a:rPr lang="en-US" dirty="0"/>
              <a:t>the elements from a collection, one at a time, from beginning to end. The </a:t>
            </a:r>
            <a:r>
              <a:rPr lang="en-US" dirty="0" smtClean="0"/>
              <a:t>collection being </a:t>
            </a:r>
            <a:r>
              <a:rPr lang="en-US" dirty="0"/>
              <a:t>cycled through is specified by </a:t>
            </a:r>
            <a:r>
              <a:rPr lang="en-US" i="1" dirty="0"/>
              <a:t>collection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1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// Traditional </a:t>
            </a:r>
          </a:p>
          <a:p>
            <a:pPr marL="0" indent="0">
              <a:buNone/>
            </a:pPr>
            <a:r>
              <a:rPr lang="de-DE" dirty="0" smtClean="0"/>
              <a:t>int </a:t>
            </a:r>
            <a:r>
              <a:rPr lang="de-DE" dirty="0"/>
              <a:t>nums[] = { 1, 2, 3, 4, 5, 6, 7, 8, 9, 10 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sum = 0;</a:t>
            </a:r>
          </a:p>
          <a:p>
            <a:pPr marL="0" indent="0">
              <a:buNone/>
            </a:pPr>
            <a:r>
              <a:rPr lang="nn-NO" dirty="0"/>
              <a:t>for(int i=0; i &lt; 10; i++) sum += nums[i</a:t>
            </a:r>
            <a:r>
              <a:rPr lang="nn-NO" dirty="0" smtClean="0"/>
              <a:t>];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nn-NO" dirty="0" smtClean="0"/>
              <a:t>// New Approach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x: </a:t>
            </a:r>
            <a:r>
              <a:rPr lang="en-US" dirty="0" err="1"/>
              <a:t>nums</a:t>
            </a:r>
            <a:r>
              <a:rPr lang="en-US" dirty="0"/>
              <a:t>) sum += x;</a:t>
            </a:r>
          </a:p>
        </p:txBody>
      </p:sp>
    </p:spTree>
    <p:extLst>
      <p:ext uri="{BB962C8B-B14F-4D97-AF65-F5344CB8AC3E}">
        <p14:creationId xmlns:p14="http://schemas.microsoft.com/office/powerpoint/2010/main" val="2553452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Use break with a for-each style for.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ForEach2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public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static void main(String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sum = 0;</a:t>
            </a:r>
          </a:p>
          <a:p>
            <a:pPr marL="457200" lvl="1" indent="0">
              <a:buNone/>
            </a:pP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	int 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nums[] = { 1, 2, 3, 4, 5, 6, 7, 8, 9, 10 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use for to display and sum the values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for(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x 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("Value is: " + x);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sum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+= x;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if(x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== 5) break; // stop the loop when 5 is obtained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("Summation of first 5 elements: " + sum);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616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Java’s Selection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Java supports two selection statements: </a:t>
            </a:r>
            <a:r>
              <a:rPr lang="en-US" b="1" dirty="0"/>
              <a:t>if </a:t>
            </a:r>
            <a:r>
              <a:rPr lang="en-US" dirty="0"/>
              <a:t>and </a:t>
            </a:r>
            <a:r>
              <a:rPr lang="en-US" b="1" dirty="0"/>
              <a:t>switch</a:t>
            </a:r>
            <a:r>
              <a:rPr lang="en-US" dirty="0"/>
              <a:t>. These statements allow you to control </a:t>
            </a:r>
            <a:r>
              <a:rPr lang="en-US" dirty="0" smtClean="0"/>
              <a:t>the flow </a:t>
            </a:r>
            <a:r>
              <a:rPr lang="en-US" dirty="0"/>
              <a:t>of your program’s execution based upon conditions known only during run 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if </a:t>
            </a:r>
            <a:r>
              <a:rPr lang="en-US" dirty="0" smtClean="0"/>
              <a:t>statement is </a:t>
            </a:r>
            <a:r>
              <a:rPr lang="en-US" dirty="0"/>
              <a:t>Java’s conditional branch statement. It can be used to route program execution </a:t>
            </a:r>
            <a:r>
              <a:rPr lang="en-US" dirty="0" smtClean="0"/>
              <a:t>through two </a:t>
            </a:r>
            <a:r>
              <a:rPr lang="en-US" dirty="0"/>
              <a:t>different paths. </a:t>
            </a:r>
            <a:endParaRPr lang="en-US" dirty="0" smtClean="0"/>
          </a:p>
          <a:p>
            <a:pPr algn="just"/>
            <a:r>
              <a:rPr lang="en-US" dirty="0" smtClean="0"/>
              <a:t>Here </a:t>
            </a:r>
            <a:r>
              <a:rPr lang="en-US" dirty="0"/>
              <a:t>is the general form of the </a:t>
            </a:r>
            <a:r>
              <a:rPr lang="en-US" b="1" dirty="0"/>
              <a:t>if </a:t>
            </a:r>
            <a:r>
              <a:rPr lang="en-US" dirty="0"/>
              <a:t>statement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i="1" dirty="0"/>
              <a:t>condition</a:t>
            </a:r>
            <a:r>
              <a:rPr lang="en-US" dirty="0"/>
              <a:t>) </a:t>
            </a:r>
            <a:r>
              <a:rPr lang="en-US" i="1" dirty="0"/>
              <a:t>statement1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else </a:t>
            </a:r>
            <a:r>
              <a:rPr lang="en-US" i="1" dirty="0"/>
              <a:t>statement2</a:t>
            </a:r>
            <a:r>
              <a:rPr lang="en-US" dirty="0"/>
              <a:t>;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465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Here, each </a:t>
            </a:r>
            <a:r>
              <a:rPr lang="en-US" i="1" dirty="0"/>
              <a:t>statement </a:t>
            </a:r>
            <a:r>
              <a:rPr lang="en-US" dirty="0"/>
              <a:t>may be a single statement or a compound statement enclosed in </a:t>
            </a:r>
            <a:r>
              <a:rPr lang="en-US" dirty="0" smtClean="0"/>
              <a:t>curly braces </a:t>
            </a:r>
            <a:r>
              <a:rPr lang="en-US" dirty="0"/>
              <a:t>(that is, a </a:t>
            </a:r>
            <a:r>
              <a:rPr lang="en-US" i="1" dirty="0"/>
              <a:t>block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condition </a:t>
            </a:r>
            <a:r>
              <a:rPr lang="en-US" dirty="0"/>
              <a:t>is any expression that returns a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value. The </a:t>
            </a:r>
            <a:r>
              <a:rPr lang="en-US" b="1" dirty="0" smtClean="0"/>
              <a:t>else </a:t>
            </a:r>
            <a:r>
              <a:rPr lang="en-US" dirty="0" smtClean="0"/>
              <a:t>clause </a:t>
            </a:r>
            <a:r>
              <a:rPr lang="en-US" dirty="0"/>
              <a:t>is optional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 a, b;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// ...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if(a &lt; b) a = 0;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else b = 0;</a:t>
            </a:r>
          </a:p>
        </p:txBody>
      </p:sp>
    </p:spTree>
    <p:extLst>
      <p:ext uri="{BB962C8B-B14F-4D97-AF65-F5344CB8AC3E}">
        <p14:creationId xmlns:p14="http://schemas.microsoft.com/office/powerpoint/2010/main" val="37724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558800"/>
            <a:ext cx="10807700" cy="5618163"/>
          </a:xfrm>
        </p:spPr>
        <p:txBody>
          <a:bodyPr>
            <a:normAutofit/>
          </a:bodyPr>
          <a:lstStyle/>
          <a:p>
            <a:r>
              <a:rPr lang="en-US" dirty="0"/>
              <a:t>Most often, the expression used to control the </a:t>
            </a:r>
            <a:r>
              <a:rPr lang="en-US" b="1" dirty="0"/>
              <a:t>if </a:t>
            </a:r>
            <a:r>
              <a:rPr lang="en-US" dirty="0"/>
              <a:t>will involve the relational operators.</a:t>
            </a:r>
          </a:p>
          <a:p>
            <a:r>
              <a:rPr lang="en-US" dirty="0"/>
              <a:t>However, this is not technically necessary. It is possible to control the </a:t>
            </a:r>
            <a:r>
              <a:rPr lang="en-US" b="1" dirty="0"/>
              <a:t>if </a:t>
            </a:r>
            <a:r>
              <a:rPr lang="en-US" dirty="0"/>
              <a:t>using a </a:t>
            </a:r>
            <a:r>
              <a:rPr lang="en-US" dirty="0" smtClean="0"/>
              <a:t>single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dirty="0"/>
              <a:t>variable, as shown in this code fragment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dataAvailable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...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dataAvailable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ProcessData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waitForMoreData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Remember</a:t>
            </a:r>
            <a:r>
              <a:rPr lang="en-US" dirty="0"/>
              <a:t>, only one statement can appear directly after the </a:t>
            </a:r>
            <a:r>
              <a:rPr lang="en-US" b="1" dirty="0"/>
              <a:t>if </a:t>
            </a:r>
            <a:r>
              <a:rPr lang="en-US" dirty="0"/>
              <a:t>or the </a:t>
            </a:r>
            <a:r>
              <a:rPr lang="en-US" b="1" dirty="0"/>
              <a:t>else</a:t>
            </a:r>
            <a:r>
              <a:rPr lang="en-US" dirty="0"/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584200"/>
            <a:ext cx="11010900" cy="5592763"/>
          </a:xfrm>
        </p:spPr>
        <p:txBody>
          <a:bodyPr>
            <a:normAutofit/>
          </a:bodyPr>
          <a:lstStyle/>
          <a:p>
            <a:r>
              <a:rPr lang="en-US" dirty="0"/>
              <a:t>If you </a:t>
            </a:r>
            <a:r>
              <a:rPr lang="en-US" dirty="0" smtClean="0"/>
              <a:t>want to </a:t>
            </a:r>
            <a:r>
              <a:rPr lang="en-US" dirty="0"/>
              <a:t>include more statements, you’ll need to create a block, as in this fragment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bytesAvailable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...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bytesAvailable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&gt; 0) 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ProcessData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bytesAvailable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-= n;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 else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waitForMoreData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918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Nested 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i="1" dirty="0" smtClean="0"/>
              <a:t>nested </a:t>
            </a:r>
            <a:r>
              <a:rPr lang="en-US" b="1" dirty="0"/>
              <a:t>if </a:t>
            </a:r>
            <a:r>
              <a:rPr lang="en-US" dirty="0"/>
              <a:t>is an </a:t>
            </a:r>
            <a:r>
              <a:rPr lang="en-US" b="1" dirty="0"/>
              <a:t>if </a:t>
            </a:r>
            <a:r>
              <a:rPr lang="en-US" dirty="0"/>
              <a:t>statement that is the target of another </a:t>
            </a:r>
            <a:r>
              <a:rPr lang="en-US" b="1" dirty="0"/>
              <a:t>if </a:t>
            </a:r>
            <a:r>
              <a:rPr lang="en-US" dirty="0"/>
              <a:t>or </a:t>
            </a:r>
            <a:r>
              <a:rPr lang="en-US" b="1" dirty="0"/>
              <a:t>else</a:t>
            </a:r>
            <a:r>
              <a:rPr lang="en-US" dirty="0"/>
              <a:t>. Nested </a:t>
            </a:r>
            <a:r>
              <a:rPr lang="en-US" b="1" dirty="0"/>
              <a:t>if</a:t>
            </a:r>
            <a:r>
              <a:rPr lang="en-US" dirty="0"/>
              <a:t>s are very </a:t>
            </a:r>
            <a:r>
              <a:rPr lang="en-US" dirty="0" smtClean="0"/>
              <a:t>common in </a:t>
            </a:r>
            <a:r>
              <a:rPr lang="en-US" dirty="0"/>
              <a:t>programming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you nest </a:t>
            </a:r>
            <a:r>
              <a:rPr lang="en-US" b="1" dirty="0"/>
              <a:t>if</a:t>
            </a:r>
            <a:r>
              <a:rPr lang="en-US" dirty="0"/>
              <a:t>s, the main thing to remember is that an </a:t>
            </a:r>
            <a:r>
              <a:rPr lang="en-US" b="1" dirty="0"/>
              <a:t>else </a:t>
            </a:r>
            <a:r>
              <a:rPr lang="en-US" dirty="0" smtClean="0"/>
              <a:t>statement always </a:t>
            </a:r>
            <a:r>
              <a:rPr lang="en-US" dirty="0"/>
              <a:t>refers to the nearest </a:t>
            </a:r>
            <a:r>
              <a:rPr lang="en-US" b="1" dirty="0"/>
              <a:t>if </a:t>
            </a:r>
            <a:r>
              <a:rPr lang="en-US" dirty="0"/>
              <a:t>statement that is within the same block as the </a:t>
            </a:r>
            <a:r>
              <a:rPr lang="en-US" b="1" dirty="0"/>
              <a:t>else </a:t>
            </a:r>
            <a:r>
              <a:rPr lang="en-US" dirty="0"/>
              <a:t>and that </a:t>
            </a:r>
            <a:r>
              <a:rPr lang="en-US" dirty="0" smtClean="0"/>
              <a:t>is not </a:t>
            </a:r>
            <a:r>
              <a:rPr lang="en-US" dirty="0"/>
              <a:t>already </a:t>
            </a:r>
            <a:r>
              <a:rPr lang="en-US" dirty="0" smtClean="0"/>
              <a:t>associated </a:t>
            </a:r>
            <a:r>
              <a:rPr lang="en-US" dirty="0"/>
              <a:t>with an </a:t>
            </a:r>
            <a:r>
              <a:rPr lang="en-US" b="1" dirty="0"/>
              <a:t>else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== 10)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if(j &lt; 20) a = b;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if(k &gt; 100) c = d; // this if is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a = c; // associated with this else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a = d; // this else refers to if(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== 10)</a:t>
            </a:r>
          </a:p>
        </p:txBody>
      </p:sp>
    </p:spTree>
    <p:extLst>
      <p:ext uri="{BB962C8B-B14F-4D97-AF65-F5344CB8AC3E}">
        <p14:creationId xmlns:p14="http://schemas.microsoft.com/office/powerpoint/2010/main" val="289840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if-else-if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common programming construct that is based upon a sequence of nested </a:t>
            </a:r>
            <a:r>
              <a:rPr lang="en-US" b="1" dirty="0"/>
              <a:t>if</a:t>
            </a:r>
            <a:r>
              <a:rPr lang="en-US" dirty="0"/>
              <a:t>s is </a:t>
            </a:r>
            <a:r>
              <a:rPr lang="en-US" dirty="0" smtClean="0"/>
              <a:t>the </a:t>
            </a:r>
            <a:r>
              <a:rPr lang="en-US" i="1" dirty="0" smtClean="0"/>
              <a:t>if-else-if </a:t>
            </a:r>
            <a:r>
              <a:rPr lang="en-US" i="1" dirty="0"/>
              <a:t>ladder</a:t>
            </a:r>
            <a:r>
              <a:rPr lang="en-US" dirty="0"/>
              <a:t>. It looks like this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if(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if(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condition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statement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99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11125"/>
            <a:ext cx="10515600" cy="77787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914400"/>
            <a:ext cx="11176000" cy="58166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// Demonstrate if-else-if statements.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IfElse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static void main(String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[]) {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month = 4; // April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season;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if(month == 12 || month == 1 || month == 2)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season = "Winter";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if(month == 3 || month == 4 || month == 5)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season = "Spring";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if(month == 6 || month == 7 || month == 8)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season = "Summer";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 if(month == 9 || month == 10 || month == 11)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season = "Autumn";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else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season = "Bogus Month";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("April is in the " + season + ".");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}}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4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1810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Java Training</vt:lpstr>
      <vt:lpstr>Control Statement</vt:lpstr>
      <vt:lpstr>Java’s Selection Statements</vt:lpstr>
      <vt:lpstr>PowerPoint Presentation</vt:lpstr>
      <vt:lpstr>PowerPoint Presentation</vt:lpstr>
      <vt:lpstr>PowerPoint Presentation</vt:lpstr>
      <vt:lpstr>Nested ifs</vt:lpstr>
      <vt:lpstr>The if-else-if Ladder</vt:lpstr>
      <vt:lpstr>Example</vt:lpstr>
      <vt:lpstr>Switch</vt:lpstr>
      <vt:lpstr>Syntax</vt:lpstr>
      <vt:lpstr>Example</vt:lpstr>
      <vt:lpstr>Nested switch Statements</vt:lpstr>
      <vt:lpstr>Example</vt:lpstr>
      <vt:lpstr>Iteration Statements</vt:lpstr>
      <vt:lpstr>While</vt:lpstr>
      <vt:lpstr>Example</vt:lpstr>
      <vt:lpstr>Example 2</vt:lpstr>
      <vt:lpstr>Example 3</vt:lpstr>
      <vt:lpstr>do-while</vt:lpstr>
      <vt:lpstr>Example</vt:lpstr>
      <vt:lpstr>For</vt:lpstr>
      <vt:lpstr>Traditional For</vt:lpstr>
      <vt:lpstr>Prime Number Example</vt:lpstr>
      <vt:lpstr>The For-Each Version of the for Loop</vt:lpstr>
      <vt:lpstr>Example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dc:creator>Rajan Sharma</dc:creator>
  <cp:lastModifiedBy>Rajan Sharma</cp:lastModifiedBy>
  <cp:revision>11</cp:revision>
  <dcterms:created xsi:type="dcterms:W3CDTF">2023-05-06T14:11:58Z</dcterms:created>
  <dcterms:modified xsi:type="dcterms:W3CDTF">2023-05-06T15:09:17Z</dcterms:modified>
</cp:coreProperties>
</file>