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74" r:id="rId4"/>
    <p:sldId id="275" r:id="rId5"/>
    <p:sldId id="276" r:id="rId6"/>
    <p:sldId id="258" r:id="rId7"/>
    <p:sldId id="257" r:id="rId8"/>
    <p:sldId id="280" r:id="rId9"/>
    <p:sldId id="259" r:id="rId10"/>
    <p:sldId id="260" r:id="rId11"/>
    <p:sldId id="261" r:id="rId12"/>
    <p:sldId id="262" r:id="rId13"/>
    <p:sldId id="263" r:id="rId14"/>
    <p:sldId id="264" r:id="rId15"/>
    <p:sldId id="267" r:id="rId16"/>
    <p:sldId id="281" r:id="rId17"/>
    <p:sldId id="265" r:id="rId18"/>
    <p:sldId id="282" r:id="rId19"/>
    <p:sldId id="268" r:id="rId20"/>
    <p:sldId id="26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784046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16156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58216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FDD8B55-0155-42C8-896D-4D081161264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1067501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FDD8B55-0155-42C8-896D-4D081161264F}"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1885077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FDD8B55-0155-42C8-896D-4D081161264F}"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377210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FDD8B55-0155-42C8-896D-4D081161264F}"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93437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FDD8B55-0155-42C8-896D-4D081161264F}"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310944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DD8B55-0155-42C8-896D-4D081161264F}"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2092305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DD8B55-0155-42C8-896D-4D081161264F}"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4185098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FDD8B55-0155-42C8-896D-4D081161264F}"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0F8EE0-6DCB-4FE1-9DFB-69AE999F02E5}" type="slidenum">
              <a:rPr lang="en-US" smtClean="0"/>
              <a:t>‹#›</a:t>
            </a:fld>
            <a:endParaRPr lang="en-US"/>
          </a:p>
        </p:txBody>
      </p:sp>
    </p:spTree>
    <p:extLst>
      <p:ext uri="{BB962C8B-B14F-4D97-AF65-F5344CB8AC3E}">
        <p14:creationId xmlns:p14="http://schemas.microsoft.com/office/powerpoint/2010/main" val="3224094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DD8B55-0155-42C8-896D-4D081161264F}" type="datetimeFigureOut">
              <a:rPr lang="en-US" smtClean="0"/>
              <a:t>5/7/2023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0F8EE0-6DCB-4FE1-9DFB-69AE999F02E5}" type="slidenum">
              <a:rPr lang="en-US" smtClean="0"/>
              <a:t>‹#›</a:t>
            </a:fld>
            <a:endParaRPr lang="en-US"/>
          </a:p>
        </p:txBody>
      </p:sp>
    </p:spTree>
    <p:extLst>
      <p:ext uri="{BB962C8B-B14F-4D97-AF65-F5344CB8AC3E}">
        <p14:creationId xmlns:p14="http://schemas.microsoft.com/office/powerpoint/2010/main" val="406562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JAVA TRAINING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815770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Buzzwords/features</a:t>
            </a:r>
            <a:endParaRPr lang="en-US" dirty="0"/>
          </a:p>
        </p:txBody>
      </p:sp>
      <p:sp>
        <p:nvSpPr>
          <p:cNvPr id="3" name="Content Placeholder 2"/>
          <p:cNvSpPr>
            <a:spLocks noGrp="1"/>
          </p:cNvSpPr>
          <p:nvPr>
            <p:ph idx="1"/>
          </p:nvPr>
        </p:nvSpPr>
        <p:spPr/>
        <p:txBody>
          <a:bodyPr>
            <a:normAutofit/>
          </a:bodyPr>
          <a:lstStyle/>
          <a:p>
            <a:r>
              <a:rPr lang="en-US" sz="2400" dirty="0" smtClean="0"/>
              <a:t>Platform Independent</a:t>
            </a:r>
          </a:p>
          <a:p>
            <a:r>
              <a:rPr lang="en-US" sz="2400" dirty="0" smtClean="0"/>
              <a:t>Object-Oriented Programming Language</a:t>
            </a:r>
          </a:p>
          <a:p>
            <a:r>
              <a:rPr lang="en-US" sz="2400" dirty="0" smtClean="0"/>
              <a:t>Simple</a:t>
            </a:r>
          </a:p>
          <a:p>
            <a:r>
              <a:rPr lang="en-US" sz="2400" dirty="0" smtClean="0"/>
              <a:t>Secure</a:t>
            </a:r>
          </a:p>
          <a:p>
            <a:r>
              <a:rPr lang="en-US" sz="2400" dirty="0" smtClean="0"/>
              <a:t>Multithreading</a:t>
            </a:r>
          </a:p>
          <a:p>
            <a:r>
              <a:rPr lang="en-US" sz="2400" dirty="0" smtClean="0"/>
              <a:t>Portable</a:t>
            </a:r>
            <a:endParaRPr lang="en-US" sz="2400" dirty="0"/>
          </a:p>
        </p:txBody>
      </p:sp>
    </p:spTree>
    <p:extLst>
      <p:ext uri="{BB962C8B-B14F-4D97-AF65-F5344CB8AC3E}">
        <p14:creationId xmlns:p14="http://schemas.microsoft.com/office/powerpoint/2010/main" val="10143647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5000"/>
            <a:ext cx="10515600" cy="5541963"/>
          </a:xfrm>
        </p:spPr>
        <p:txBody>
          <a:bodyPr>
            <a:normAutofit/>
          </a:bodyPr>
          <a:lstStyle/>
          <a:p>
            <a:pPr marL="0" indent="0">
              <a:lnSpc>
                <a:spcPct val="100000"/>
              </a:lnSpc>
              <a:buNone/>
            </a:pPr>
            <a:r>
              <a:rPr lang="en-US" sz="2400" b="1" dirty="0" smtClean="0"/>
              <a:t>Platform Independent:</a:t>
            </a:r>
            <a:r>
              <a:rPr lang="en-US" sz="2400" dirty="0" smtClean="0"/>
              <a:t> The compiler converts source code to bytecode and then the JVM executes the bytecode generated by the compiler. This bytecode can run on any platform be it Windows, Linux, or </a:t>
            </a:r>
            <a:r>
              <a:rPr lang="en-US" sz="2400" dirty="0" err="1" smtClean="0"/>
              <a:t>macOS</a:t>
            </a:r>
            <a:r>
              <a:rPr lang="en-US" sz="2400" dirty="0" smtClean="0"/>
              <a:t> which means if we compile a program on Windows, then we can run it on Linux and vice versa.</a:t>
            </a:r>
          </a:p>
          <a:p>
            <a:pPr marL="0" indent="0">
              <a:lnSpc>
                <a:spcPct val="100000"/>
              </a:lnSpc>
              <a:buNone/>
            </a:pPr>
            <a:r>
              <a:rPr lang="en-US" sz="2400" b="1" dirty="0" smtClean="0"/>
              <a:t>Object-Oriented Programming Language: </a:t>
            </a:r>
            <a:r>
              <a:rPr lang="en-US" sz="2400" dirty="0" smtClean="0"/>
              <a:t>Organizing the program in the terms of a collection of objects is a way of object-oriented programming, each of which represents an instance of the class.</a:t>
            </a:r>
          </a:p>
          <a:p>
            <a:pPr marL="0" indent="0">
              <a:lnSpc>
                <a:spcPct val="100000"/>
              </a:lnSpc>
              <a:buNone/>
            </a:pPr>
            <a:r>
              <a:rPr lang="en-US" sz="2400" dirty="0" smtClean="0"/>
              <a:t>The four main concepts of Object-Oriented programming are:</a:t>
            </a:r>
          </a:p>
          <a:p>
            <a:pPr marL="457200" indent="-457200">
              <a:lnSpc>
                <a:spcPct val="100000"/>
              </a:lnSpc>
              <a:buFont typeface="+mj-lt"/>
              <a:buAutoNum type="arabicPeriod"/>
            </a:pPr>
            <a:r>
              <a:rPr lang="en-US" sz="2400" dirty="0" smtClean="0"/>
              <a:t>Abstraction</a:t>
            </a:r>
          </a:p>
          <a:p>
            <a:pPr marL="457200" indent="-457200">
              <a:lnSpc>
                <a:spcPct val="100000"/>
              </a:lnSpc>
              <a:buFont typeface="+mj-lt"/>
              <a:buAutoNum type="arabicPeriod"/>
            </a:pPr>
            <a:r>
              <a:rPr lang="en-US" sz="2400" dirty="0" smtClean="0"/>
              <a:t>Encapsulation</a:t>
            </a:r>
          </a:p>
          <a:p>
            <a:pPr marL="457200" indent="-457200">
              <a:lnSpc>
                <a:spcPct val="100000"/>
              </a:lnSpc>
              <a:buFont typeface="+mj-lt"/>
              <a:buAutoNum type="arabicPeriod"/>
            </a:pPr>
            <a:r>
              <a:rPr lang="en-US" sz="2400" dirty="0" smtClean="0"/>
              <a:t>Inheritance</a:t>
            </a:r>
          </a:p>
          <a:p>
            <a:pPr marL="457200" indent="-457200">
              <a:lnSpc>
                <a:spcPct val="100000"/>
              </a:lnSpc>
              <a:buFont typeface="+mj-lt"/>
              <a:buAutoNum type="arabicPeriod"/>
            </a:pPr>
            <a:r>
              <a:rPr lang="en-US" sz="2400" dirty="0" smtClean="0"/>
              <a:t>Polymorphism</a:t>
            </a:r>
          </a:p>
          <a:p>
            <a:pPr marL="0" indent="0">
              <a:lnSpc>
                <a:spcPct val="100000"/>
              </a:lnSpc>
              <a:buNone/>
            </a:pPr>
            <a:endParaRPr lang="en-US" sz="2400" dirty="0"/>
          </a:p>
          <a:p>
            <a:pPr marL="0" indent="0">
              <a:lnSpc>
                <a:spcPct val="100000"/>
              </a:lnSpc>
              <a:buNone/>
            </a:pPr>
            <a:endParaRPr lang="en-US" sz="2400" dirty="0"/>
          </a:p>
        </p:txBody>
      </p:sp>
    </p:spTree>
    <p:extLst>
      <p:ext uri="{BB962C8B-B14F-4D97-AF65-F5344CB8AC3E}">
        <p14:creationId xmlns:p14="http://schemas.microsoft.com/office/powerpoint/2010/main" val="3993833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300" y="698500"/>
            <a:ext cx="10515600" cy="5554663"/>
          </a:xfrm>
        </p:spPr>
        <p:txBody>
          <a:bodyPr>
            <a:normAutofit/>
          </a:bodyPr>
          <a:lstStyle/>
          <a:p>
            <a:pPr marL="0" indent="0" algn="just">
              <a:lnSpc>
                <a:spcPct val="100000"/>
              </a:lnSpc>
              <a:buNone/>
            </a:pPr>
            <a:r>
              <a:rPr lang="en-US" sz="2400" b="1" dirty="0" smtClean="0"/>
              <a:t>Simple:  </a:t>
            </a:r>
            <a:r>
              <a:rPr lang="en-US" sz="2400" dirty="0" smtClean="0"/>
              <a:t>Java is one of the simple languages as it does not have complex features like pointers, operator overloading, multiple inheritances, and Explicit memory allocation. </a:t>
            </a:r>
          </a:p>
          <a:p>
            <a:pPr marL="0" indent="0" algn="just">
              <a:lnSpc>
                <a:spcPct val="100000"/>
              </a:lnSpc>
              <a:buNone/>
            </a:pPr>
            <a:r>
              <a:rPr lang="en-US" sz="2400" b="1" dirty="0" smtClean="0"/>
              <a:t>Secure:</a:t>
            </a:r>
            <a:r>
              <a:rPr lang="en-US" sz="2400" dirty="0" smtClean="0"/>
              <a:t> Java programs run in an environment that is independent of the operating system environment which makes java programs more secure.</a:t>
            </a:r>
          </a:p>
          <a:p>
            <a:pPr marL="0" indent="0" algn="just">
              <a:lnSpc>
                <a:spcPct val="100000"/>
              </a:lnSpc>
              <a:buNone/>
            </a:pPr>
            <a:r>
              <a:rPr lang="en-US" sz="2400" b="1" dirty="0" smtClean="0"/>
              <a:t>Multithreading: </a:t>
            </a:r>
            <a:r>
              <a:rPr lang="en-US" sz="2400" dirty="0" smtClean="0"/>
              <a:t>Java supports multithreading. It is a Java feature that allows concurrent execution of two or more parts of a program for maximum utilization of the CPU.</a:t>
            </a:r>
          </a:p>
          <a:p>
            <a:pPr marL="0" indent="0" algn="just">
              <a:lnSpc>
                <a:spcPct val="100000"/>
              </a:lnSpc>
              <a:buNone/>
            </a:pPr>
            <a:r>
              <a:rPr lang="en-US" sz="2400" b="1" dirty="0" smtClean="0"/>
              <a:t>Portable:  </a:t>
            </a:r>
            <a:r>
              <a:rPr lang="en-US" sz="2400" dirty="0" smtClean="0"/>
              <a:t>As we know, java code written on one machine can be run on another machine. The platform-independent feature of java in which its platform-independent bytecode can be taken to any platform for execution makes java portable.</a:t>
            </a:r>
            <a:endParaRPr lang="en-US" sz="2400" dirty="0"/>
          </a:p>
        </p:txBody>
      </p:sp>
    </p:spTree>
    <p:extLst>
      <p:ext uri="{BB962C8B-B14F-4D97-AF65-F5344CB8AC3E}">
        <p14:creationId xmlns:p14="http://schemas.microsoft.com/office/powerpoint/2010/main" val="8978735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Virtual Machine(JVM)</a:t>
            </a:r>
            <a:endParaRPr lang="en-US" dirty="0"/>
          </a:p>
        </p:txBody>
      </p:sp>
      <p:sp>
        <p:nvSpPr>
          <p:cNvPr id="3" name="Content Placeholder 2"/>
          <p:cNvSpPr>
            <a:spLocks noGrp="1"/>
          </p:cNvSpPr>
          <p:nvPr>
            <p:ph idx="1"/>
          </p:nvPr>
        </p:nvSpPr>
        <p:spPr/>
        <p:txBody>
          <a:bodyPr>
            <a:normAutofit/>
          </a:bodyPr>
          <a:lstStyle/>
          <a:p>
            <a:pPr marL="0" indent="0">
              <a:buNone/>
            </a:pPr>
            <a:r>
              <a:rPr lang="en-US" sz="2400" b="1" dirty="0" smtClean="0"/>
              <a:t>Java Virtual Machine (JVM)</a:t>
            </a:r>
            <a:r>
              <a:rPr lang="en-US" sz="2400" dirty="0" smtClean="0"/>
              <a:t> is an engine that provides a runtime environment to drive the Java Code or applications. It converts Java bytecode into machine language. JVM is a part of Java Runtime Environment (JRE).</a:t>
            </a:r>
          </a:p>
          <a:p>
            <a:pPr marL="0" indent="0">
              <a:buNone/>
            </a:pPr>
            <a:endParaRPr lang="en-US" sz="2400" dirty="0"/>
          </a:p>
          <a:p>
            <a:pPr marL="0" indent="0">
              <a:buNone/>
            </a:pPr>
            <a:r>
              <a:rPr lang="en-US" sz="2400" dirty="0" smtClean="0"/>
              <a:t>                       </a:t>
            </a:r>
          </a:p>
          <a:p>
            <a:pPr marL="0" indent="0">
              <a:buNone/>
            </a:pPr>
            <a:endParaRPr lang="en-US" sz="2400" dirty="0"/>
          </a:p>
          <a:p>
            <a:pPr marL="0" indent="0">
              <a:buNone/>
            </a:pPr>
            <a:endParaRPr lang="en-US" sz="2400" dirty="0" smtClean="0"/>
          </a:p>
          <a:p>
            <a:pPr marL="0" indent="0">
              <a:buNone/>
            </a:pPr>
            <a:r>
              <a:rPr lang="en-US" sz="2400" dirty="0"/>
              <a:t>	</a:t>
            </a:r>
            <a:r>
              <a:rPr lang="en-US" sz="2400" dirty="0" smtClean="0"/>
              <a:t>	</a:t>
            </a:r>
            <a:r>
              <a:rPr lang="en-US" sz="2400" dirty="0" err="1" smtClean="0"/>
              <a:t>dd</a:t>
            </a:r>
            <a:endParaRPr lang="en-US" sz="2400" dirty="0" smtClean="0"/>
          </a:p>
          <a:p>
            <a:pPr marL="0" indent="0">
              <a:buNone/>
            </a:pPr>
            <a:r>
              <a:rPr lang="en-US" sz="2400" dirty="0"/>
              <a:t>	</a:t>
            </a:r>
            <a:endParaRPr lang="en-US" sz="2400" dirty="0" smtClean="0"/>
          </a:p>
          <a:p>
            <a:pPr marL="0" indent="0">
              <a:buNone/>
            </a:pPr>
            <a:r>
              <a:rPr lang="en-US" sz="2400" dirty="0"/>
              <a:t>	</a:t>
            </a:r>
            <a:r>
              <a:rPr lang="en-US" sz="2400" dirty="0" smtClean="0"/>
              <a:t>			Working Of JVM</a:t>
            </a:r>
            <a:endParaRPr lang="en-US" sz="2400" dirty="0"/>
          </a:p>
        </p:txBody>
      </p:sp>
      <p:pic>
        <p:nvPicPr>
          <p:cNvPr id="6" name="Picture 5"/>
          <p:cNvPicPr>
            <a:picLocks noChangeAspect="1"/>
          </p:cNvPicPr>
          <p:nvPr/>
        </p:nvPicPr>
        <p:blipFill>
          <a:blip r:embed="rId2"/>
          <a:stretch>
            <a:fillRect/>
          </a:stretch>
        </p:blipFill>
        <p:spPr>
          <a:xfrm>
            <a:off x="2273300" y="3060700"/>
            <a:ext cx="6642100" cy="2476500"/>
          </a:xfrm>
          <a:prstGeom prst="rect">
            <a:avLst/>
          </a:prstGeom>
        </p:spPr>
      </p:pic>
    </p:spTree>
    <p:extLst>
      <p:ext uri="{BB962C8B-B14F-4D97-AF65-F5344CB8AC3E}">
        <p14:creationId xmlns:p14="http://schemas.microsoft.com/office/powerpoint/2010/main" val="1968372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Runtime Environment(JRE)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The Java Runtime Environment (JRE) is software that Java programs require to run correctly. Java is a computer language that powers many current web and mobile applications. The JRE is the underlying technology that communicates between the Java program and the operating system.</a:t>
            </a:r>
          </a:p>
        </p:txBody>
      </p:sp>
    </p:spTree>
    <p:extLst>
      <p:ext uri="{BB962C8B-B14F-4D97-AF65-F5344CB8AC3E}">
        <p14:creationId xmlns:p14="http://schemas.microsoft.com/office/powerpoint/2010/main" val="17829275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Java Program</a:t>
            </a:r>
            <a:endParaRPr lang="en-US" dirty="0"/>
          </a:p>
        </p:txBody>
      </p:sp>
      <p:sp>
        <p:nvSpPr>
          <p:cNvPr id="3" name="Content Placeholder 2"/>
          <p:cNvSpPr>
            <a:spLocks noGrp="1"/>
          </p:cNvSpPr>
          <p:nvPr>
            <p:ph idx="1"/>
          </p:nvPr>
        </p:nvSpPr>
        <p:spPr/>
        <p:txBody>
          <a:bodyPr/>
          <a:lstStyle/>
          <a:p>
            <a:pPr marL="0" indent="0">
              <a:buNone/>
            </a:pPr>
            <a:r>
              <a:rPr lang="en-US" b="1" dirty="0">
                <a:solidFill>
                  <a:srgbClr val="CC00CC"/>
                </a:solidFill>
              </a:rPr>
              <a:t>public class </a:t>
            </a:r>
            <a:r>
              <a:rPr lang="en-US" dirty="0"/>
              <a:t>Hello</a:t>
            </a:r>
            <a:r>
              <a:rPr lang="en-US" b="1" dirty="0"/>
              <a:t> {</a:t>
            </a:r>
          </a:p>
          <a:p>
            <a:pPr marL="0" indent="0">
              <a:buNone/>
            </a:pPr>
            <a:r>
              <a:rPr lang="en-US" b="1" dirty="0" smtClean="0">
                <a:solidFill>
                  <a:srgbClr val="FF0000"/>
                </a:solidFill>
              </a:rPr>
              <a:t>	</a:t>
            </a:r>
            <a:r>
              <a:rPr lang="en-US" b="1" dirty="0" smtClean="0">
                <a:solidFill>
                  <a:srgbClr val="CC00CC"/>
                </a:solidFill>
              </a:rPr>
              <a:t>public </a:t>
            </a:r>
            <a:r>
              <a:rPr lang="en-US" b="1" dirty="0">
                <a:solidFill>
                  <a:srgbClr val="CC00CC"/>
                </a:solidFill>
              </a:rPr>
              <a:t>static void </a:t>
            </a:r>
            <a:r>
              <a:rPr lang="en-US" dirty="0"/>
              <a:t>main(String </a:t>
            </a:r>
            <a:r>
              <a:rPr lang="en-US" dirty="0" err="1">
                <a:solidFill>
                  <a:schemeClr val="accent2">
                    <a:lumMod val="75000"/>
                  </a:schemeClr>
                </a:solidFill>
              </a:rPr>
              <a:t>args</a:t>
            </a:r>
            <a:r>
              <a:rPr lang="en-US" dirty="0"/>
              <a:t>[]) </a:t>
            </a:r>
            <a:r>
              <a:rPr lang="en-US" b="1" dirty="0"/>
              <a:t>{</a:t>
            </a:r>
          </a:p>
          <a:p>
            <a:pPr marL="0" indent="0">
              <a:buNone/>
            </a:pPr>
            <a:r>
              <a:rPr lang="en-US" dirty="0" smtClean="0"/>
              <a:t>		</a:t>
            </a:r>
            <a:r>
              <a:rPr lang="en-US" dirty="0" err="1" smtClean="0"/>
              <a:t>System.</a:t>
            </a:r>
            <a:r>
              <a:rPr lang="en-US" b="1" dirty="0" err="1" smtClean="0">
                <a:solidFill>
                  <a:schemeClr val="accent1">
                    <a:lumMod val="75000"/>
                  </a:schemeClr>
                </a:solidFill>
              </a:rPr>
              <a:t>out</a:t>
            </a:r>
            <a:r>
              <a:rPr lang="en-US" b="1" i="1" dirty="0" err="1" smtClean="0"/>
              <a:t>.</a:t>
            </a:r>
            <a:r>
              <a:rPr lang="en-US" dirty="0" err="1" smtClean="0"/>
              <a:t>println</a:t>
            </a:r>
            <a:r>
              <a:rPr lang="en-US" b="1" i="1" dirty="0"/>
              <a:t>(</a:t>
            </a:r>
            <a:r>
              <a:rPr lang="en-US" b="1" i="1" dirty="0">
                <a:solidFill>
                  <a:schemeClr val="accent1">
                    <a:lumMod val="75000"/>
                  </a:schemeClr>
                </a:solidFill>
              </a:rPr>
              <a:t>"Hello World"</a:t>
            </a:r>
            <a:r>
              <a:rPr lang="en-US" b="1" i="1" dirty="0"/>
              <a:t>);</a:t>
            </a:r>
          </a:p>
          <a:p>
            <a:pPr marL="0" indent="0">
              <a:buNone/>
            </a:pPr>
            <a:r>
              <a:rPr lang="en-US" dirty="0" smtClean="0"/>
              <a:t>	}</a:t>
            </a:r>
            <a:endParaRPr lang="en-US" dirty="0"/>
          </a:p>
          <a:p>
            <a:pPr marL="0" indent="0">
              <a:buNone/>
            </a:pPr>
            <a:r>
              <a:rPr lang="en-US" dirty="0"/>
              <a:t>}</a:t>
            </a:r>
          </a:p>
        </p:txBody>
      </p:sp>
    </p:spTree>
    <p:extLst>
      <p:ext uri="{BB962C8B-B14F-4D97-AF65-F5344CB8AC3E}">
        <p14:creationId xmlns:p14="http://schemas.microsoft.com/office/powerpoint/2010/main" val="18317193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1593850" y="2095500"/>
            <a:ext cx="9004300" cy="2590799"/>
          </a:xfrm>
          <a:prstGeom prst="rect">
            <a:avLst/>
          </a:prstGeom>
        </p:spPr>
      </p:pic>
    </p:spTree>
    <p:extLst>
      <p:ext uri="{BB962C8B-B14F-4D97-AF65-F5344CB8AC3E}">
        <p14:creationId xmlns:p14="http://schemas.microsoft.com/office/powerpoint/2010/main" val="6517470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Bytecode</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t>Byte Code can be defined as an intermediate code generated by the compiler after the compilation of </a:t>
            </a:r>
            <a:r>
              <a:rPr lang="en-US" sz="2400" dirty="0" smtClean="0"/>
              <a:t>source </a:t>
            </a:r>
            <a:r>
              <a:rPr lang="en-US" sz="2400" dirty="0" err="1" smtClean="0"/>
              <a:t>code.This</a:t>
            </a:r>
            <a:r>
              <a:rPr lang="en-US" sz="2400" dirty="0" smtClean="0"/>
              <a:t> </a:t>
            </a:r>
            <a:r>
              <a:rPr lang="en-US" sz="2400" dirty="0"/>
              <a:t>intermediate code makes Java a platform-independent language.</a:t>
            </a:r>
          </a:p>
        </p:txBody>
      </p:sp>
    </p:spTree>
    <p:extLst>
      <p:ext uri="{BB962C8B-B14F-4D97-AF65-F5344CB8AC3E}">
        <p14:creationId xmlns:p14="http://schemas.microsoft.com/office/powerpoint/2010/main" val="26552134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0932" y="714277"/>
            <a:ext cx="7165437" cy="5405126"/>
          </a:xfrm>
        </p:spPr>
      </p:pic>
    </p:spTree>
    <p:extLst>
      <p:ext uri="{BB962C8B-B14F-4D97-AF65-F5344CB8AC3E}">
        <p14:creationId xmlns:p14="http://schemas.microsoft.com/office/powerpoint/2010/main" val="3666818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Command Line Argument</a:t>
            </a:r>
            <a:endParaRPr lang="en-US" dirty="0"/>
          </a:p>
        </p:txBody>
      </p:sp>
      <p:sp>
        <p:nvSpPr>
          <p:cNvPr id="3" name="Content Placeholder 2"/>
          <p:cNvSpPr>
            <a:spLocks noGrp="1"/>
          </p:cNvSpPr>
          <p:nvPr>
            <p:ph idx="1"/>
          </p:nvPr>
        </p:nvSpPr>
        <p:spPr/>
        <p:txBody>
          <a:bodyPr>
            <a:normAutofit/>
          </a:bodyPr>
          <a:lstStyle/>
          <a:p>
            <a:pPr marL="0" indent="0" algn="just">
              <a:buNone/>
            </a:pPr>
            <a:r>
              <a:rPr lang="en-US" sz="2400" dirty="0"/>
              <a:t>The java command-line argument is an argument i.e. passed at the time of running the java program</a:t>
            </a:r>
            <a:r>
              <a:rPr lang="en-US" sz="2400" dirty="0" smtClean="0"/>
              <a:t>.</a:t>
            </a:r>
          </a:p>
          <a:p>
            <a:pPr marL="0" indent="0" algn="just">
              <a:buNone/>
            </a:pPr>
            <a:r>
              <a:rPr lang="en-US" sz="2400" dirty="0"/>
              <a:t>The arguments passed from the console can be received in the java program and it can be used as an input. </a:t>
            </a:r>
            <a:endParaRPr lang="en-US" sz="2400" dirty="0" smtClean="0"/>
          </a:p>
        </p:txBody>
      </p:sp>
    </p:spTree>
    <p:extLst>
      <p:ext uri="{BB962C8B-B14F-4D97-AF65-F5344CB8AC3E}">
        <p14:creationId xmlns:p14="http://schemas.microsoft.com/office/powerpoint/2010/main" val="18625774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SYLLABUS</a:t>
            </a:r>
            <a:endParaRPr lang="en-US" sz="4800" dirty="0"/>
          </a:p>
        </p:txBody>
      </p:sp>
      <p:sp>
        <p:nvSpPr>
          <p:cNvPr id="3" name="Content Placeholder 2"/>
          <p:cNvSpPr>
            <a:spLocks noGrp="1"/>
          </p:cNvSpPr>
          <p:nvPr>
            <p:ph idx="1"/>
          </p:nvPr>
        </p:nvSpPr>
        <p:spPr/>
        <p:txBody>
          <a:bodyPr/>
          <a:lstStyle/>
          <a:p>
            <a:r>
              <a:rPr lang="en-US" dirty="0" smtClean="0"/>
              <a:t>Basic Java</a:t>
            </a:r>
          </a:p>
          <a:p>
            <a:r>
              <a:rPr lang="en-US" dirty="0" smtClean="0"/>
              <a:t>Advance Java</a:t>
            </a:r>
          </a:p>
          <a:p>
            <a:r>
              <a:rPr lang="en-US" dirty="0" smtClean="0"/>
              <a:t>Spring Framework</a:t>
            </a:r>
          </a:p>
          <a:p>
            <a:endParaRPr lang="en-US" dirty="0"/>
          </a:p>
        </p:txBody>
      </p:sp>
    </p:spTree>
    <p:extLst>
      <p:ext uri="{BB962C8B-B14F-4D97-AF65-F5344CB8AC3E}">
        <p14:creationId xmlns:p14="http://schemas.microsoft.com/office/powerpoint/2010/main" val="25899542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marL="0" indent="0" algn="just">
              <a:buNone/>
            </a:pPr>
            <a:r>
              <a:rPr lang="en-US" dirty="0" smtClean="0">
                <a:solidFill>
                  <a:srgbClr val="CC00CC"/>
                </a:solidFill>
              </a:rPr>
              <a:t>public class</a:t>
            </a:r>
            <a:r>
              <a:rPr lang="en-US" dirty="0"/>
              <a:t> </a:t>
            </a:r>
            <a:r>
              <a:rPr lang="en-US" dirty="0" err="1"/>
              <a:t>CommandLineExample</a:t>
            </a:r>
            <a:r>
              <a:rPr lang="en-US" dirty="0"/>
              <a:t>{  </a:t>
            </a:r>
          </a:p>
          <a:p>
            <a:pPr marL="0" indent="0" algn="just">
              <a:buNone/>
            </a:pPr>
            <a:r>
              <a:rPr lang="en-US" dirty="0" smtClean="0">
                <a:solidFill>
                  <a:srgbClr val="CC00CC"/>
                </a:solidFill>
              </a:rPr>
              <a:t>	public</a:t>
            </a:r>
            <a:r>
              <a:rPr lang="en-US" dirty="0">
                <a:solidFill>
                  <a:srgbClr val="CC00CC"/>
                </a:solidFill>
              </a:rPr>
              <a:t> static void</a:t>
            </a:r>
            <a:r>
              <a:rPr lang="en-US" dirty="0"/>
              <a:t> main(String </a:t>
            </a:r>
            <a:r>
              <a:rPr lang="en-US" dirty="0" err="1">
                <a:solidFill>
                  <a:schemeClr val="accent2">
                    <a:lumMod val="75000"/>
                  </a:schemeClr>
                </a:solidFill>
              </a:rPr>
              <a:t>args</a:t>
            </a:r>
            <a:r>
              <a:rPr lang="en-US" dirty="0"/>
              <a:t>[]){  </a:t>
            </a:r>
          </a:p>
          <a:p>
            <a:pPr marL="0" indent="0" algn="just">
              <a:buNone/>
            </a:pPr>
            <a:r>
              <a:rPr lang="en-US" dirty="0" smtClean="0"/>
              <a:t>		</a:t>
            </a:r>
            <a:r>
              <a:rPr lang="en-US" dirty="0" err="1" smtClean="0"/>
              <a:t>System.</a:t>
            </a:r>
            <a:r>
              <a:rPr lang="en-US" dirty="0" err="1" smtClean="0">
                <a:solidFill>
                  <a:schemeClr val="accent1"/>
                </a:solidFill>
              </a:rPr>
              <a:t>out</a:t>
            </a:r>
            <a:r>
              <a:rPr lang="en-US" dirty="0" err="1" smtClean="0"/>
              <a:t>.println</a:t>
            </a:r>
            <a:r>
              <a:rPr lang="en-US" dirty="0" smtClean="0"/>
              <a:t>(</a:t>
            </a:r>
            <a:r>
              <a:rPr lang="en-US" dirty="0" smtClean="0">
                <a:solidFill>
                  <a:schemeClr val="accent1"/>
                </a:solidFill>
              </a:rPr>
              <a:t>"</a:t>
            </a:r>
            <a:r>
              <a:rPr lang="en-US" dirty="0">
                <a:solidFill>
                  <a:schemeClr val="accent1"/>
                </a:solidFill>
              </a:rPr>
              <a:t>Your first argument is: "</a:t>
            </a:r>
            <a:r>
              <a:rPr lang="en-US" dirty="0"/>
              <a:t>+</a:t>
            </a:r>
            <a:r>
              <a:rPr lang="en-US" dirty="0" err="1">
                <a:solidFill>
                  <a:schemeClr val="accent2">
                    <a:lumMod val="75000"/>
                  </a:schemeClr>
                </a:solidFill>
              </a:rPr>
              <a:t>args</a:t>
            </a:r>
            <a:r>
              <a:rPr lang="en-US" dirty="0"/>
              <a:t>[0]);  </a:t>
            </a:r>
          </a:p>
          <a:p>
            <a:pPr marL="0" indent="0" algn="just">
              <a:buNone/>
            </a:pPr>
            <a:r>
              <a:rPr lang="en-US" dirty="0" smtClean="0"/>
              <a:t>	}</a:t>
            </a:r>
            <a:r>
              <a:rPr lang="en-US" dirty="0"/>
              <a:t>  </a:t>
            </a:r>
          </a:p>
          <a:p>
            <a:pPr marL="0" indent="0" algn="just">
              <a:buNone/>
            </a:pPr>
            <a:r>
              <a:rPr lang="en-US" dirty="0"/>
              <a:t>}  </a:t>
            </a:r>
          </a:p>
          <a:p>
            <a:pPr marL="0" indent="0">
              <a:buNone/>
            </a:pPr>
            <a:endParaRPr lang="en-US" dirty="0"/>
          </a:p>
        </p:txBody>
      </p:sp>
    </p:spTree>
    <p:extLst>
      <p:ext uri="{BB962C8B-B14F-4D97-AF65-F5344CB8AC3E}">
        <p14:creationId xmlns:p14="http://schemas.microsoft.com/office/powerpoint/2010/main" val="24807430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p:txBody>
          <a:bodyPr/>
          <a:lstStyle/>
          <a:p>
            <a:pPr marL="0" indent="0">
              <a:buNone/>
            </a:pPr>
            <a:r>
              <a:rPr lang="en-US" dirty="0">
                <a:solidFill>
                  <a:srgbClr val="CC00CC"/>
                </a:solidFill>
              </a:rPr>
              <a:t>class</a:t>
            </a:r>
            <a:r>
              <a:rPr lang="en-US" dirty="0"/>
              <a:t> </a:t>
            </a:r>
            <a:r>
              <a:rPr lang="en-US" dirty="0" err="1" smtClean="0"/>
              <a:t>Commandline_demo</a:t>
            </a:r>
            <a:r>
              <a:rPr lang="en-US" dirty="0" smtClean="0"/>
              <a:t>{</a:t>
            </a:r>
            <a:r>
              <a:rPr lang="en-US" dirty="0"/>
              <a:t>  </a:t>
            </a:r>
          </a:p>
          <a:p>
            <a:pPr marL="0" indent="0">
              <a:buNone/>
            </a:pPr>
            <a:r>
              <a:rPr lang="en-US" dirty="0" smtClean="0"/>
              <a:t>	</a:t>
            </a:r>
            <a:r>
              <a:rPr lang="en-US" dirty="0" smtClean="0">
                <a:solidFill>
                  <a:srgbClr val="CC00CC"/>
                </a:solidFill>
              </a:rPr>
              <a:t>public</a:t>
            </a:r>
            <a:r>
              <a:rPr lang="en-US" dirty="0">
                <a:solidFill>
                  <a:srgbClr val="CC00CC"/>
                </a:solidFill>
              </a:rPr>
              <a:t> static void</a:t>
            </a:r>
            <a:r>
              <a:rPr lang="en-US" dirty="0"/>
              <a:t> main(String </a:t>
            </a:r>
            <a:r>
              <a:rPr lang="en-US" dirty="0" err="1">
                <a:solidFill>
                  <a:schemeClr val="accent2">
                    <a:lumMod val="75000"/>
                  </a:schemeClr>
                </a:solidFill>
              </a:rPr>
              <a:t>args</a:t>
            </a:r>
            <a:r>
              <a:rPr lang="en-US" dirty="0"/>
              <a:t>[]){  </a:t>
            </a:r>
          </a:p>
          <a:p>
            <a:pPr marL="0" indent="0">
              <a:buNone/>
            </a:pPr>
            <a:r>
              <a:rPr lang="en-US" dirty="0" smtClean="0"/>
              <a:t>		for(</a:t>
            </a:r>
            <a:r>
              <a:rPr lang="en-US" dirty="0" err="1" smtClean="0">
                <a:solidFill>
                  <a:schemeClr val="accent1">
                    <a:lumMod val="50000"/>
                  </a:schemeClr>
                </a:solidFill>
              </a:rPr>
              <a:t>int</a:t>
            </a:r>
            <a:r>
              <a:rPr lang="en-US" dirty="0"/>
              <a:t> </a:t>
            </a:r>
            <a:r>
              <a:rPr lang="en-US" dirty="0" err="1"/>
              <a:t>i</a:t>
            </a:r>
            <a:r>
              <a:rPr lang="en-US" dirty="0"/>
              <a:t>=0;i&lt;</a:t>
            </a:r>
            <a:r>
              <a:rPr lang="en-US" dirty="0" err="1">
                <a:solidFill>
                  <a:schemeClr val="accent2">
                    <a:lumMod val="75000"/>
                  </a:schemeClr>
                </a:solidFill>
              </a:rPr>
              <a:t>args</a:t>
            </a:r>
            <a:r>
              <a:rPr lang="en-US" dirty="0" err="1"/>
              <a:t>.length;i</a:t>
            </a:r>
            <a:r>
              <a:rPr lang="en-US" dirty="0"/>
              <a:t>++) </a:t>
            </a:r>
            <a:r>
              <a:rPr lang="en-US" dirty="0" smtClean="0"/>
              <a:t>{</a:t>
            </a:r>
            <a:r>
              <a:rPr lang="en-US" dirty="0"/>
              <a:t> </a:t>
            </a:r>
          </a:p>
          <a:p>
            <a:pPr marL="0" indent="0">
              <a:buNone/>
            </a:pPr>
            <a:r>
              <a:rPr lang="en-US" dirty="0" smtClean="0"/>
              <a:t>			</a:t>
            </a:r>
            <a:r>
              <a:rPr lang="en-US" dirty="0" err="1" smtClean="0"/>
              <a:t>System.out.println</a:t>
            </a:r>
            <a:r>
              <a:rPr lang="en-US" dirty="0" smtClean="0"/>
              <a:t>(</a:t>
            </a:r>
            <a:r>
              <a:rPr lang="en-US" dirty="0" err="1" smtClean="0">
                <a:solidFill>
                  <a:schemeClr val="accent2">
                    <a:lumMod val="75000"/>
                  </a:schemeClr>
                </a:solidFill>
              </a:rPr>
              <a:t>args</a:t>
            </a:r>
            <a:r>
              <a:rPr lang="en-US" dirty="0" smtClean="0"/>
              <a:t>[</a:t>
            </a:r>
            <a:r>
              <a:rPr lang="en-US" dirty="0" err="1" smtClean="0"/>
              <a:t>i</a:t>
            </a:r>
            <a:r>
              <a:rPr lang="en-US" dirty="0"/>
              <a:t>]);  </a:t>
            </a:r>
            <a:endParaRPr lang="en-US" dirty="0" smtClean="0"/>
          </a:p>
          <a:p>
            <a:pPr marL="0" indent="0">
              <a:buNone/>
            </a:pPr>
            <a:r>
              <a:rPr lang="en-US" dirty="0" smtClean="0"/>
              <a:t>		}</a:t>
            </a:r>
            <a:r>
              <a:rPr lang="en-US" dirty="0"/>
              <a:t>  </a:t>
            </a:r>
          </a:p>
          <a:p>
            <a:pPr marL="0" indent="0">
              <a:buNone/>
            </a:pPr>
            <a:r>
              <a:rPr lang="en-US" dirty="0" smtClean="0"/>
              <a:t>	}</a:t>
            </a:r>
            <a:r>
              <a:rPr lang="en-US" dirty="0"/>
              <a:t>  </a:t>
            </a:r>
          </a:p>
          <a:p>
            <a:pPr marL="0" indent="0">
              <a:buNone/>
            </a:pPr>
            <a:r>
              <a:rPr lang="en-US" dirty="0"/>
              <a:t>}  </a:t>
            </a:r>
          </a:p>
          <a:p>
            <a:pPr marL="0" indent="0">
              <a:buNone/>
            </a:pPr>
            <a:endParaRPr lang="en-US" dirty="0"/>
          </a:p>
        </p:txBody>
      </p:sp>
    </p:spTree>
    <p:extLst>
      <p:ext uri="{BB962C8B-B14F-4D97-AF65-F5344CB8AC3E}">
        <p14:creationId xmlns:p14="http://schemas.microsoft.com/office/powerpoint/2010/main" val="3815505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Scanner</a:t>
            </a:r>
            <a:endParaRPr lang="en-US" dirty="0"/>
          </a:p>
        </p:txBody>
      </p:sp>
      <p:sp>
        <p:nvSpPr>
          <p:cNvPr id="3" name="Content Placeholder 2"/>
          <p:cNvSpPr>
            <a:spLocks noGrp="1"/>
          </p:cNvSpPr>
          <p:nvPr>
            <p:ph idx="1"/>
          </p:nvPr>
        </p:nvSpPr>
        <p:spPr/>
        <p:txBody>
          <a:bodyPr/>
          <a:lstStyle/>
          <a:p>
            <a:pPr marL="0" indent="0" algn="just">
              <a:buNone/>
            </a:pPr>
            <a:r>
              <a:rPr lang="en-US" dirty="0"/>
              <a:t>The </a:t>
            </a:r>
            <a:r>
              <a:rPr lang="en-US" i="1" dirty="0"/>
              <a:t>Scanner</a:t>
            </a:r>
            <a:r>
              <a:rPr lang="en-US" dirty="0"/>
              <a:t> class is used to get user input, and it is found in the </a:t>
            </a:r>
            <a:r>
              <a:rPr lang="en-US" i="1" dirty="0" err="1"/>
              <a:t>java</a:t>
            </a:r>
            <a:r>
              <a:rPr lang="en-US" dirty="0" err="1"/>
              <a:t>.util</a:t>
            </a:r>
            <a:r>
              <a:rPr lang="en-US" dirty="0"/>
              <a:t> package</a:t>
            </a:r>
            <a:r>
              <a:rPr lang="en-US" dirty="0" smtClean="0"/>
              <a:t>.</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63841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Import </a:t>
            </a:r>
            <a:r>
              <a:rPr lang="en-US" dirty="0" err="1" smtClean="0"/>
              <a:t>java.util.Scanner</a:t>
            </a:r>
            <a:r>
              <a:rPr lang="en-US" dirty="0" smtClean="0"/>
              <a:t>;</a:t>
            </a:r>
          </a:p>
          <a:p>
            <a:pPr marL="0" indent="0">
              <a:buNone/>
            </a:pPr>
            <a:r>
              <a:rPr lang="en-US" dirty="0" smtClean="0"/>
              <a:t>class </a:t>
            </a:r>
            <a:r>
              <a:rPr lang="en-US" dirty="0" err="1" smtClean="0"/>
              <a:t>DemoScanner</a:t>
            </a:r>
            <a:r>
              <a:rPr lang="en-US" dirty="0" smtClean="0"/>
              <a:t>{</a:t>
            </a:r>
          </a:p>
          <a:p>
            <a:pPr marL="0" indent="0">
              <a:buNone/>
            </a:pPr>
            <a:r>
              <a:rPr lang="en-US" dirty="0" smtClean="0"/>
              <a:t>	public static void main(String </a:t>
            </a:r>
            <a:r>
              <a:rPr lang="en-US" dirty="0" err="1" smtClean="0"/>
              <a:t>args</a:t>
            </a:r>
            <a:r>
              <a:rPr lang="en-US" dirty="0" smtClean="0"/>
              <a:t>[]) {</a:t>
            </a:r>
          </a:p>
          <a:p>
            <a:pPr marL="0" indent="0">
              <a:buNone/>
            </a:pPr>
            <a:r>
              <a:rPr lang="en-US" dirty="0"/>
              <a:t>	</a:t>
            </a:r>
            <a:r>
              <a:rPr lang="en-US" dirty="0" smtClean="0"/>
              <a:t>	// Create an object of Scanner</a:t>
            </a:r>
          </a:p>
          <a:p>
            <a:pPr marL="0" indent="0">
              <a:buNone/>
            </a:pPr>
            <a:r>
              <a:rPr lang="en-US" dirty="0"/>
              <a:t>	</a:t>
            </a:r>
            <a:r>
              <a:rPr lang="en-US" dirty="0" smtClean="0"/>
              <a:t>	Scanner </a:t>
            </a:r>
            <a:r>
              <a:rPr lang="en-US" dirty="0" err="1" smtClean="0"/>
              <a:t>sc</a:t>
            </a:r>
            <a:r>
              <a:rPr lang="en-US" dirty="0" smtClean="0"/>
              <a:t> = new Scanner(System.in);</a:t>
            </a:r>
          </a:p>
          <a:p>
            <a:pPr marL="0" indent="0">
              <a:buNone/>
            </a:pPr>
            <a:r>
              <a:rPr lang="en-US" dirty="0"/>
              <a:t>	</a:t>
            </a:r>
            <a:r>
              <a:rPr lang="en-US" dirty="0" smtClean="0"/>
              <a:t>	</a:t>
            </a:r>
            <a:r>
              <a:rPr lang="en-US" dirty="0" err="1" smtClean="0"/>
              <a:t>System.out.println</a:t>
            </a:r>
            <a:r>
              <a:rPr lang="en-US" dirty="0" smtClean="0"/>
              <a:t>(“Enter Your name: ”);</a:t>
            </a:r>
          </a:p>
          <a:p>
            <a:pPr marL="0" indent="0">
              <a:buNone/>
            </a:pPr>
            <a:r>
              <a:rPr lang="en-US" dirty="0"/>
              <a:t>	</a:t>
            </a:r>
            <a:r>
              <a:rPr lang="en-US" dirty="0" smtClean="0"/>
              <a:t>	</a:t>
            </a:r>
          </a:p>
          <a:p>
            <a:pPr marL="0" indent="0">
              <a:buNone/>
            </a:pPr>
            <a:r>
              <a:rPr lang="en-US" dirty="0"/>
              <a:t>	</a:t>
            </a:r>
            <a:r>
              <a:rPr lang="en-US" dirty="0" smtClean="0"/>
              <a:t>	//takes input from the keyboard</a:t>
            </a:r>
          </a:p>
          <a:p>
            <a:pPr marL="0" indent="0">
              <a:buNone/>
            </a:pPr>
            <a:r>
              <a:rPr lang="en-US" dirty="0"/>
              <a:t>	</a:t>
            </a:r>
            <a:r>
              <a:rPr lang="en-US" dirty="0" smtClean="0"/>
              <a:t>	String name = </a:t>
            </a:r>
            <a:r>
              <a:rPr lang="en-US" dirty="0" err="1" smtClean="0"/>
              <a:t>sc.nextLine</a:t>
            </a:r>
            <a:r>
              <a:rPr lang="en-US" dirty="0" smtClean="0"/>
              <a:t>();</a:t>
            </a:r>
          </a:p>
          <a:p>
            <a:pPr marL="0" indent="0">
              <a:buNone/>
            </a:pPr>
            <a:r>
              <a:rPr lang="en-US" dirty="0"/>
              <a:t>	</a:t>
            </a:r>
            <a:r>
              <a:rPr lang="en-US" dirty="0" smtClean="0"/>
              <a:t>	</a:t>
            </a:r>
            <a:r>
              <a:rPr lang="en-US" dirty="0" err="1" smtClean="0"/>
              <a:t>System.out.println</a:t>
            </a:r>
            <a:r>
              <a:rPr lang="en-US" dirty="0" smtClean="0"/>
              <a:t>(“My name is ” + name);</a:t>
            </a:r>
          </a:p>
          <a:p>
            <a:pPr marL="0" indent="0">
              <a:buNone/>
            </a:pPr>
            <a:r>
              <a:rPr lang="en-US" dirty="0"/>
              <a:t>	</a:t>
            </a:r>
            <a:r>
              <a:rPr lang="en-US" dirty="0" smtClean="0"/>
              <a:t>}</a:t>
            </a:r>
            <a:endParaRPr lang="en-US" dirty="0"/>
          </a:p>
          <a:p>
            <a:pPr marL="0" indent="0">
              <a:buNone/>
            </a:pPr>
            <a:r>
              <a:rPr lang="en-US" dirty="0" smtClean="0"/>
              <a:t>}</a:t>
            </a:r>
            <a:endParaRPr lang="en-US" dirty="0"/>
          </a:p>
        </p:txBody>
      </p:sp>
    </p:spTree>
    <p:extLst>
      <p:ext uri="{BB962C8B-B14F-4D97-AF65-F5344CB8AC3E}">
        <p14:creationId xmlns:p14="http://schemas.microsoft.com/office/powerpoint/2010/main" val="3068726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Java</a:t>
            </a:r>
            <a:endParaRPr lang="en-US" dirty="0"/>
          </a:p>
        </p:txBody>
      </p:sp>
      <p:sp>
        <p:nvSpPr>
          <p:cNvPr id="3" name="Content Placeholder 2"/>
          <p:cNvSpPr>
            <a:spLocks noGrp="1"/>
          </p:cNvSpPr>
          <p:nvPr>
            <p:ph idx="1"/>
          </p:nvPr>
        </p:nvSpPr>
        <p:spPr/>
        <p:txBody>
          <a:bodyPr/>
          <a:lstStyle/>
          <a:p>
            <a:r>
              <a:rPr lang="en-US" dirty="0"/>
              <a:t>Java Introduction</a:t>
            </a:r>
          </a:p>
          <a:p>
            <a:r>
              <a:rPr lang="en-US" dirty="0" smtClean="0"/>
              <a:t>Fundamental Programming Structures</a:t>
            </a:r>
          </a:p>
          <a:p>
            <a:r>
              <a:rPr lang="en-US" dirty="0"/>
              <a:t>Classes and </a:t>
            </a:r>
            <a:r>
              <a:rPr lang="en-US" dirty="0" smtClean="0"/>
              <a:t>Objects</a:t>
            </a:r>
          </a:p>
          <a:p>
            <a:r>
              <a:rPr lang="en-US" dirty="0" smtClean="0"/>
              <a:t>Object Oriented Programming(OOP)</a:t>
            </a:r>
          </a:p>
          <a:p>
            <a:endParaRPr lang="en-US" dirty="0" smtClean="0"/>
          </a:p>
          <a:p>
            <a:endParaRPr lang="en-US" dirty="0"/>
          </a:p>
        </p:txBody>
      </p:sp>
    </p:spTree>
    <p:extLst>
      <p:ext uri="{BB962C8B-B14F-4D97-AF65-F5344CB8AC3E}">
        <p14:creationId xmlns:p14="http://schemas.microsoft.com/office/powerpoint/2010/main" val="23219173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 Java</a:t>
            </a:r>
            <a:endParaRPr lang="en-US" dirty="0"/>
          </a:p>
        </p:txBody>
      </p:sp>
      <p:sp>
        <p:nvSpPr>
          <p:cNvPr id="3" name="Content Placeholder 2"/>
          <p:cNvSpPr>
            <a:spLocks noGrp="1"/>
          </p:cNvSpPr>
          <p:nvPr>
            <p:ph idx="1"/>
          </p:nvPr>
        </p:nvSpPr>
        <p:spPr/>
        <p:txBody>
          <a:bodyPr/>
          <a:lstStyle/>
          <a:p>
            <a:r>
              <a:rPr lang="en-US" dirty="0" smtClean="0"/>
              <a:t>Collection Framework</a:t>
            </a:r>
          </a:p>
          <a:p>
            <a:r>
              <a:rPr lang="en-US" dirty="0" smtClean="0"/>
              <a:t>JDBC</a:t>
            </a:r>
          </a:p>
          <a:p>
            <a:r>
              <a:rPr lang="en-US" dirty="0" smtClean="0"/>
              <a:t>JSP</a:t>
            </a:r>
          </a:p>
          <a:p>
            <a:r>
              <a:rPr lang="en-US" dirty="0" smtClean="0"/>
              <a:t>Servlet</a:t>
            </a:r>
            <a:endParaRPr lang="en-US" dirty="0"/>
          </a:p>
        </p:txBody>
      </p:sp>
    </p:spTree>
    <p:extLst>
      <p:ext uri="{BB962C8B-B14F-4D97-AF65-F5344CB8AC3E}">
        <p14:creationId xmlns:p14="http://schemas.microsoft.com/office/powerpoint/2010/main" val="27338119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Spring</a:t>
            </a:r>
            <a:endParaRPr lang="en-US" dirty="0"/>
          </a:p>
        </p:txBody>
      </p:sp>
      <p:sp>
        <p:nvSpPr>
          <p:cNvPr id="3" name="Content Placeholder 2"/>
          <p:cNvSpPr>
            <a:spLocks noGrp="1"/>
          </p:cNvSpPr>
          <p:nvPr>
            <p:ph idx="1"/>
          </p:nvPr>
        </p:nvSpPr>
        <p:spPr/>
        <p:txBody>
          <a:bodyPr/>
          <a:lstStyle/>
          <a:p>
            <a:r>
              <a:rPr lang="en-US" dirty="0" smtClean="0"/>
              <a:t>Introduction</a:t>
            </a:r>
          </a:p>
          <a:p>
            <a:r>
              <a:rPr lang="en-US" dirty="0" err="1" smtClean="0"/>
              <a:t>Arhitecture</a:t>
            </a:r>
            <a:endParaRPr lang="en-US" dirty="0" smtClean="0"/>
          </a:p>
          <a:p>
            <a:r>
              <a:rPr lang="en-US" dirty="0" err="1" smtClean="0"/>
              <a:t>IoC</a:t>
            </a:r>
            <a:r>
              <a:rPr lang="en-US" dirty="0" smtClean="0"/>
              <a:t> Containers</a:t>
            </a:r>
          </a:p>
          <a:p>
            <a:r>
              <a:rPr lang="en-US" dirty="0" smtClean="0"/>
              <a:t>Beans</a:t>
            </a:r>
          </a:p>
          <a:p>
            <a:r>
              <a:rPr lang="en-US" dirty="0" smtClean="0"/>
              <a:t>Java Based Configuration</a:t>
            </a:r>
          </a:p>
          <a:p>
            <a:r>
              <a:rPr lang="en-US" dirty="0" smtClean="0"/>
              <a:t>Event Handling</a:t>
            </a:r>
          </a:p>
          <a:p>
            <a:r>
              <a:rPr lang="en-US" dirty="0" smtClean="0"/>
              <a:t>Web MVC Framework</a:t>
            </a:r>
            <a:endParaRPr lang="en-US" dirty="0"/>
          </a:p>
        </p:txBody>
      </p:sp>
    </p:spTree>
    <p:extLst>
      <p:ext uri="{BB962C8B-B14F-4D97-AF65-F5344CB8AC3E}">
        <p14:creationId xmlns:p14="http://schemas.microsoft.com/office/powerpoint/2010/main" val="20090612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Introduction</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2400" dirty="0" smtClean="0"/>
              <a:t>Java was developed by James Gosling at Sun Microsystem in the year 1995, and later acquired by Oracle Corporation. It is a simple programming language. </a:t>
            </a:r>
            <a:endParaRPr lang="en-US" sz="2400" dirty="0"/>
          </a:p>
          <a:p>
            <a:pPr marL="0" indent="0" algn="just">
              <a:lnSpc>
                <a:spcPct val="100000"/>
              </a:lnSpc>
              <a:buNone/>
            </a:pPr>
            <a:r>
              <a:rPr lang="en-US" sz="2400" dirty="0" smtClean="0"/>
              <a:t>Java is a class-based, object-oriented programming language and is designed to have as few implementation dependencies as possible.</a:t>
            </a:r>
          </a:p>
          <a:p>
            <a:pPr marL="0" indent="0" algn="just">
              <a:lnSpc>
                <a:spcPct val="100000"/>
              </a:lnSpc>
              <a:buNone/>
            </a:pPr>
            <a:r>
              <a:rPr lang="en-US" sz="2400" dirty="0" smtClean="0"/>
              <a:t>A general-purpose programming language made for developers to write once run anywhere that is compiled Java code can run on all platforms that support Java.</a:t>
            </a:r>
            <a:endParaRPr lang="en-US" sz="2600" dirty="0"/>
          </a:p>
        </p:txBody>
      </p:sp>
    </p:spTree>
    <p:extLst>
      <p:ext uri="{BB962C8B-B14F-4D97-AF65-F5344CB8AC3E}">
        <p14:creationId xmlns:p14="http://schemas.microsoft.com/office/powerpoint/2010/main" val="29411716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5659" y="1071710"/>
            <a:ext cx="10515600" cy="4791075"/>
          </a:xfrm>
        </p:spPr>
        <p:txBody>
          <a:bodyPr>
            <a:normAutofit lnSpcReduction="10000"/>
          </a:bodyPr>
          <a:lstStyle/>
          <a:p>
            <a:r>
              <a:rPr lang="en-US" sz="2600" dirty="0"/>
              <a:t>Java </a:t>
            </a:r>
            <a:r>
              <a:rPr lang="en-US" sz="2600" dirty="0" smtClean="0"/>
              <a:t>Introduction</a:t>
            </a:r>
          </a:p>
          <a:p>
            <a:r>
              <a:rPr lang="en-US" sz="2600" dirty="0"/>
              <a:t>Short History of </a:t>
            </a:r>
            <a:r>
              <a:rPr lang="en-US" sz="2600" dirty="0" smtClean="0"/>
              <a:t>Java</a:t>
            </a:r>
          </a:p>
          <a:p>
            <a:r>
              <a:rPr lang="en-US" sz="2600" dirty="0"/>
              <a:t>Java </a:t>
            </a:r>
            <a:r>
              <a:rPr lang="en-US" sz="2600" dirty="0" smtClean="0"/>
              <a:t>Buzzwords</a:t>
            </a:r>
          </a:p>
          <a:p>
            <a:r>
              <a:rPr lang="en-US" sz="2600" dirty="0"/>
              <a:t>Java Virtual Machine (JVM</a:t>
            </a:r>
            <a:r>
              <a:rPr lang="en-US" sz="2600" dirty="0" smtClean="0"/>
              <a:t>)</a:t>
            </a:r>
          </a:p>
          <a:p>
            <a:r>
              <a:rPr lang="en-US" sz="2600" dirty="0"/>
              <a:t>Java Runtime </a:t>
            </a:r>
            <a:r>
              <a:rPr lang="en-US" sz="2600" dirty="0" smtClean="0"/>
              <a:t>Environment(JRE)</a:t>
            </a:r>
          </a:p>
          <a:p>
            <a:r>
              <a:rPr lang="en-US" sz="2600" dirty="0" smtClean="0"/>
              <a:t>Bytecode</a:t>
            </a:r>
          </a:p>
          <a:p>
            <a:r>
              <a:rPr lang="en-US" sz="2600" dirty="0"/>
              <a:t>Object Oriented Programming and </a:t>
            </a:r>
            <a:r>
              <a:rPr lang="en-US" sz="2600" dirty="0" smtClean="0"/>
              <a:t>its Principles</a:t>
            </a:r>
          </a:p>
          <a:p>
            <a:r>
              <a:rPr lang="en-US" sz="2600" dirty="0"/>
              <a:t>Writing Simple Java </a:t>
            </a:r>
            <a:r>
              <a:rPr lang="en-US" sz="2600" dirty="0" smtClean="0"/>
              <a:t>Programs</a:t>
            </a:r>
          </a:p>
          <a:p>
            <a:r>
              <a:rPr lang="en-US" sz="2600" dirty="0"/>
              <a:t>Command Line </a:t>
            </a:r>
            <a:r>
              <a:rPr lang="en-US" sz="2600" dirty="0" smtClean="0"/>
              <a:t>Arguments</a:t>
            </a:r>
          </a:p>
          <a:p>
            <a:r>
              <a:rPr lang="en-US" dirty="0"/>
              <a:t>Scanner</a:t>
            </a:r>
            <a:endParaRPr lang="en-US" sz="2600" dirty="0"/>
          </a:p>
        </p:txBody>
      </p:sp>
    </p:spTree>
    <p:extLst>
      <p:ext uri="{BB962C8B-B14F-4D97-AF65-F5344CB8AC3E}">
        <p14:creationId xmlns:p14="http://schemas.microsoft.com/office/powerpoint/2010/main" val="352957334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Java Introduction</a:t>
            </a:r>
            <a:endParaRPr lang="en-US" dirty="0"/>
          </a:p>
        </p:txBody>
      </p:sp>
      <p:sp>
        <p:nvSpPr>
          <p:cNvPr id="3" name="Content Placeholder 2"/>
          <p:cNvSpPr>
            <a:spLocks noGrp="1"/>
          </p:cNvSpPr>
          <p:nvPr>
            <p:ph idx="1"/>
          </p:nvPr>
        </p:nvSpPr>
        <p:spPr/>
        <p:txBody>
          <a:bodyPr>
            <a:normAutofit/>
          </a:bodyPr>
          <a:lstStyle/>
          <a:p>
            <a:pPr marL="0" indent="0" algn="just">
              <a:lnSpc>
                <a:spcPct val="100000"/>
              </a:lnSpc>
              <a:buNone/>
            </a:pPr>
            <a:r>
              <a:rPr lang="en-US" sz="2400" dirty="0" smtClean="0"/>
              <a:t>Java was developed by James Gosling at Sun Microsystem in the year 1995, and later acquired by Oracle Corporation. It is a simple programming language. </a:t>
            </a:r>
            <a:endParaRPr lang="en-US" sz="2400" dirty="0"/>
          </a:p>
          <a:p>
            <a:pPr marL="0" indent="0" algn="just">
              <a:lnSpc>
                <a:spcPct val="100000"/>
              </a:lnSpc>
              <a:buNone/>
            </a:pPr>
            <a:r>
              <a:rPr lang="en-US" sz="2400" dirty="0" smtClean="0"/>
              <a:t>Java is a class-based, object-oriented programming language and is designed to have as few implementation dependencies as possible.</a:t>
            </a:r>
          </a:p>
          <a:p>
            <a:pPr marL="0" indent="0" algn="just">
              <a:lnSpc>
                <a:spcPct val="100000"/>
              </a:lnSpc>
              <a:buNone/>
            </a:pPr>
            <a:r>
              <a:rPr lang="en-US" sz="2400" dirty="0" smtClean="0"/>
              <a:t>A general-purpose programming language made for developers to write once run anywhere that is compiled Java code can run on all platforms that support Java.</a:t>
            </a:r>
            <a:endParaRPr lang="en-US" sz="2600" dirty="0"/>
          </a:p>
        </p:txBody>
      </p:sp>
    </p:spTree>
    <p:extLst>
      <p:ext uri="{BB962C8B-B14F-4D97-AF65-F5344CB8AC3E}">
        <p14:creationId xmlns:p14="http://schemas.microsoft.com/office/powerpoint/2010/main" val="1108446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Short History Of Java</a:t>
            </a:r>
            <a:endParaRPr lang="en-US" dirty="0"/>
          </a:p>
        </p:txBody>
      </p:sp>
      <p:sp>
        <p:nvSpPr>
          <p:cNvPr id="3" name="Content Placeholder 2"/>
          <p:cNvSpPr>
            <a:spLocks noGrp="1"/>
          </p:cNvSpPr>
          <p:nvPr>
            <p:ph idx="1"/>
          </p:nvPr>
        </p:nvSpPr>
        <p:spPr>
          <a:xfrm>
            <a:off x="838200" y="1195388"/>
            <a:ext cx="10515600" cy="5167312"/>
          </a:xfrm>
        </p:spPr>
        <p:txBody>
          <a:bodyPr>
            <a:noAutofit/>
          </a:bodyPr>
          <a:lstStyle/>
          <a:p>
            <a:pPr algn="just">
              <a:lnSpc>
                <a:spcPct val="110000"/>
              </a:lnSpc>
            </a:pPr>
            <a:r>
              <a:rPr lang="en-US" sz="2200" dirty="0" smtClean="0"/>
              <a:t>James Gosling, Mike Sheridan, and Patrick </a:t>
            </a:r>
            <a:r>
              <a:rPr lang="en-US" sz="2200" dirty="0" err="1" smtClean="0"/>
              <a:t>Naughton</a:t>
            </a:r>
            <a:r>
              <a:rPr lang="en-US" sz="2200" dirty="0" smtClean="0"/>
              <a:t>, a team of Sun engineers known as the </a:t>
            </a:r>
            <a:r>
              <a:rPr lang="en-US" sz="2200" b="1" dirty="0" smtClean="0"/>
              <a:t>Green team </a:t>
            </a:r>
            <a:r>
              <a:rPr lang="en-US" sz="2200" dirty="0" smtClean="0"/>
              <a:t>initiated the Java language in 1991.</a:t>
            </a:r>
            <a:r>
              <a:rPr lang="en-US" sz="2200" b="1" dirty="0" smtClean="0"/>
              <a:t> Sun Microsystems</a:t>
            </a:r>
            <a:r>
              <a:rPr lang="en-US" sz="2200" dirty="0" smtClean="0"/>
              <a:t> released its first public implementation in 1996 as </a:t>
            </a:r>
            <a:r>
              <a:rPr lang="en-US" sz="2200" b="1" dirty="0" smtClean="0"/>
              <a:t>Java 1.0</a:t>
            </a:r>
            <a:r>
              <a:rPr lang="en-US" sz="2200" dirty="0" smtClean="0"/>
              <a:t>. It provides no-cost -run-times on popular platforms.</a:t>
            </a:r>
          </a:p>
          <a:p>
            <a:pPr algn="just">
              <a:lnSpc>
                <a:spcPct val="110000"/>
              </a:lnSpc>
            </a:pPr>
            <a:r>
              <a:rPr lang="en-US" sz="2200" dirty="0" smtClean="0"/>
              <a:t>Java1.0 compiler was re-written in Java by Arthur Van Hoff to strictly comply with its specifications. With the arrival of </a:t>
            </a:r>
            <a:r>
              <a:rPr lang="en-US" sz="2200" b="1" dirty="0" smtClean="0"/>
              <a:t>Java 2.0</a:t>
            </a:r>
            <a:r>
              <a:rPr lang="en-US" sz="2200" dirty="0" smtClean="0"/>
              <a:t>, new versions had multiple configurations built for different types of platforms.</a:t>
            </a:r>
          </a:p>
          <a:p>
            <a:pPr algn="just">
              <a:lnSpc>
                <a:spcPct val="110000"/>
              </a:lnSpc>
            </a:pPr>
            <a:r>
              <a:rPr lang="en-US" sz="2200" dirty="0" smtClean="0"/>
              <a:t>In 1997, </a:t>
            </a:r>
            <a:r>
              <a:rPr lang="en-US" sz="2200" b="1" dirty="0" smtClean="0"/>
              <a:t>Sun Microsystems </a:t>
            </a:r>
            <a:r>
              <a:rPr lang="en-US" sz="2200" dirty="0" smtClean="0"/>
              <a:t>approached the ISO standards body and later formalized Java, but it soon withdrew from the process. Sun generated revenue from Java through the selling of licenses for specialized products such as the Java Enterprise System.</a:t>
            </a:r>
          </a:p>
          <a:p>
            <a:pPr algn="just">
              <a:lnSpc>
                <a:spcPct val="110000"/>
              </a:lnSpc>
            </a:pPr>
            <a:r>
              <a:rPr lang="en-US" sz="2200" dirty="0" smtClean="0"/>
              <a:t>On November 13, 2006, </a:t>
            </a:r>
            <a:r>
              <a:rPr lang="en-US" sz="2200" b="1" dirty="0" smtClean="0"/>
              <a:t>Sun</a:t>
            </a:r>
            <a:r>
              <a:rPr lang="en-US" sz="2200" dirty="0" smtClean="0"/>
              <a:t> released much of its Java virtual machine as free, open-source software. On May 8, 2007, Sun finished the process, making all of its JVM’s core code available under open-source distribution terms.</a:t>
            </a:r>
            <a:endParaRPr lang="en-US" sz="2200" dirty="0"/>
          </a:p>
        </p:txBody>
      </p:sp>
    </p:spTree>
    <p:extLst>
      <p:ext uri="{BB962C8B-B14F-4D97-AF65-F5344CB8AC3E}">
        <p14:creationId xmlns:p14="http://schemas.microsoft.com/office/powerpoint/2010/main" val="178544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378</TotalTime>
  <Words>1040</Words>
  <Application>Microsoft Office PowerPoint</Application>
  <PresentationFormat>Widescreen</PresentationFormat>
  <Paragraphs>115</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JAVA TRAINING</vt:lpstr>
      <vt:lpstr>SYLLABUS</vt:lpstr>
      <vt:lpstr>Basic Java</vt:lpstr>
      <vt:lpstr>Advance Java</vt:lpstr>
      <vt:lpstr>Spring</vt:lpstr>
      <vt:lpstr>Java Introduction</vt:lpstr>
      <vt:lpstr>PowerPoint Presentation</vt:lpstr>
      <vt:lpstr>Java Introduction</vt:lpstr>
      <vt:lpstr>Short History Of Java</vt:lpstr>
      <vt:lpstr>Java Buzzwords/features</vt:lpstr>
      <vt:lpstr>PowerPoint Presentation</vt:lpstr>
      <vt:lpstr>PowerPoint Presentation</vt:lpstr>
      <vt:lpstr>Java Virtual Machine(JVM)</vt:lpstr>
      <vt:lpstr>Java Runtime Environment(JRE)</vt:lpstr>
      <vt:lpstr>Simple Java Program</vt:lpstr>
      <vt:lpstr>PowerPoint Presentation</vt:lpstr>
      <vt:lpstr>Bytecode</vt:lpstr>
      <vt:lpstr>PowerPoint Presentation</vt:lpstr>
      <vt:lpstr>Command Line Argument</vt:lpstr>
      <vt:lpstr>Example</vt:lpstr>
      <vt:lpstr>Example 2</vt:lpstr>
      <vt:lpstr>Scanner</vt:lpstr>
      <vt:lpstr>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BOOTCAMP</dc:title>
  <dc:creator>Rajan Sharma</dc:creator>
  <cp:lastModifiedBy>Rajan Sharma</cp:lastModifiedBy>
  <cp:revision>26</cp:revision>
  <dcterms:created xsi:type="dcterms:W3CDTF">2022-12-16T03:19:27Z</dcterms:created>
  <dcterms:modified xsi:type="dcterms:W3CDTF">2023-05-07T02:42:51Z</dcterms:modified>
</cp:coreProperties>
</file>