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Training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48505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Polymorphism, Encapsulation, and Inheritance Work Together</a:t>
            </a:r>
            <a:endParaRPr lang="en-US" sz="3200" dirty="0"/>
          </a:p>
        </p:txBody>
      </p:sp>
      <p:sp>
        <p:nvSpPr>
          <p:cNvPr id="3" name="Content Placeholder 2"/>
          <p:cNvSpPr>
            <a:spLocks noGrp="1"/>
          </p:cNvSpPr>
          <p:nvPr>
            <p:ph idx="1"/>
          </p:nvPr>
        </p:nvSpPr>
        <p:spPr/>
        <p:txBody>
          <a:bodyPr/>
          <a:lstStyle/>
          <a:p>
            <a:r>
              <a:rPr lang="en-US" dirty="0"/>
              <a:t>When properly applied, polymorphism, encapsulation, and inheritance combine to produce</a:t>
            </a:r>
            <a:r>
              <a:rPr lang="en-US" dirty="0"/>
              <a:t/>
            </a:r>
            <a:br>
              <a:rPr lang="en-US" dirty="0"/>
            </a:br>
            <a:r>
              <a:rPr lang="en-US" dirty="0"/>
              <a:t>a programming environment that supports the development of far more robust and scalable</a:t>
            </a:r>
            <a:r>
              <a:rPr lang="en-US" dirty="0"/>
              <a:t/>
            </a:r>
            <a:br>
              <a:rPr lang="en-US" dirty="0"/>
            </a:br>
            <a:r>
              <a:rPr lang="en-US" dirty="0"/>
              <a:t>programs than does the process-oriented model. </a:t>
            </a:r>
            <a:endParaRPr lang="en-US" dirty="0" smtClean="0"/>
          </a:p>
          <a:p>
            <a:r>
              <a:rPr lang="en-US" dirty="0"/>
              <a:t>A well-designed hierarchy of classes is </a:t>
            </a:r>
            <a:r>
              <a:rPr lang="en-US" dirty="0" smtClean="0"/>
              <a:t>the basis </a:t>
            </a:r>
            <a:r>
              <a:rPr lang="en-US" dirty="0"/>
              <a:t>for reusing the code in which you have invested time and effort </a:t>
            </a:r>
            <a:r>
              <a:rPr lang="en-US" dirty="0" smtClean="0"/>
              <a:t>in developing </a:t>
            </a:r>
            <a:r>
              <a:rPr lang="en-US" dirty="0"/>
              <a:t>and testing</a:t>
            </a:r>
            <a:r>
              <a:rPr lang="en-US" dirty="0" smtClean="0"/>
              <a:t>.</a:t>
            </a:r>
          </a:p>
          <a:p>
            <a:r>
              <a:rPr lang="en-US" dirty="0"/>
              <a:t>Encapsulation allows you to migrate your implementations over time without breaking the</a:t>
            </a:r>
            <a:r>
              <a:rPr lang="en-US" dirty="0"/>
              <a:t/>
            </a:r>
            <a:br>
              <a:rPr lang="en-US" dirty="0"/>
            </a:br>
            <a:r>
              <a:rPr lang="en-US" dirty="0"/>
              <a:t>code that depends on the public interface of your </a:t>
            </a:r>
            <a:r>
              <a:rPr lang="en-US" dirty="0" smtClean="0"/>
              <a:t>classes.</a:t>
            </a:r>
          </a:p>
          <a:p>
            <a:r>
              <a:rPr lang="en-US" dirty="0"/>
              <a:t>Polymorphism allows you to </a:t>
            </a:r>
            <a:r>
              <a:rPr lang="en-US" dirty="0" smtClean="0"/>
              <a:t>create clean</a:t>
            </a:r>
            <a:r>
              <a:rPr lang="en-US" dirty="0"/>
              <a:t>, sensible, readable, and resilient code.</a:t>
            </a:r>
            <a:endParaRPr lang="en-US" dirty="0"/>
          </a:p>
        </p:txBody>
      </p:sp>
    </p:spTree>
    <p:extLst>
      <p:ext uri="{BB962C8B-B14F-4D97-AF65-F5344CB8AC3E}">
        <p14:creationId xmlns:p14="http://schemas.microsoft.com/office/powerpoint/2010/main" val="2570022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Program</a:t>
            </a:r>
            <a:endParaRPr lang="en-US" dirty="0"/>
          </a:p>
        </p:txBody>
      </p:sp>
      <p:sp>
        <p:nvSpPr>
          <p:cNvPr id="3" name="Content Placeholder 2"/>
          <p:cNvSpPr>
            <a:spLocks noGrp="1"/>
          </p:cNvSpPr>
          <p:nvPr>
            <p:ph idx="1"/>
          </p:nvPr>
        </p:nvSpPr>
        <p:spPr>
          <a:xfrm>
            <a:off x="685801" y="1714501"/>
            <a:ext cx="9994899" cy="5295900"/>
          </a:xfrm>
        </p:spPr>
        <p:txBody>
          <a:bodyPr>
            <a:noAutofit/>
          </a:bodyPr>
          <a:lstStyle/>
          <a:p>
            <a:pPr marL="0" indent="0">
              <a:buNone/>
            </a:pPr>
            <a:r>
              <a:rPr lang="en-US" dirty="0"/>
              <a:t>class Example {</a:t>
            </a:r>
            <a:r>
              <a:rPr lang="en-US" dirty="0"/>
              <a:t/>
            </a:r>
            <a:br>
              <a:rPr lang="en-US" dirty="0"/>
            </a:br>
            <a:r>
              <a:rPr lang="en-US" dirty="0">
                <a:solidFill>
                  <a:srgbClr val="92D050"/>
                </a:solidFill>
              </a:rPr>
              <a:t>// Your program begins with a call to main().</a:t>
            </a:r>
            <a:r>
              <a:rPr lang="en-US" dirty="0"/>
              <a:t/>
            </a:r>
            <a:br>
              <a:rPr lang="en-US" dirty="0"/>
            </a:br>
            <a:r>
              <a:rPr lang="en-US" dirty="0">
                <a:solidFill>
                  <a:schemeClr val="accent1">
                    <a:lumMod val="60000"/>
                    <a:lumOff val="40000"/>
                  </a:schemeClr>
                </a:solidFill>
              </a:rPr>
              <a:t>public</a:t>
            </a:r>
            <a:r>
              <a:rPr lang="en-US" dirty="0"/>
              <a:t> static void main(</a:t>
            </a:r>
            <a:r>
              <a:rPr lang="en-US" dirty="0">
                <a:solidFill>
                  <a:srgbClr val="FF0000"/>
                </a:solidFill>
              </a:rPr>
              <a:t>String </a:t>
            </a:r>
            <a:r>
              <a:rPr lang="en-US" dirty="0" err="1"/>
              <a:t>args</a:t>
            </a:r>
            <a:r>
              <a:rPr lang="en-US" dirty="0"/>
              <a:t>[]) </a:t>
            </a:r>
            <a:r>
              <a:rPr lang="en-US" dirty="0" smtClean="0"/>
              <a:t>{</a:t>
            </a:r>
            <a:r>
              <a:rPr lang="en-US" dirty="0"/>
              <a:t/>
            </a:r>
            <a:br>
              <a:rPr lang="en-US" dirty="0"/>
            </a:br>
            <a:r>
              <a:rPr lang="en-US" dirty="0" err="1">
                <a:solidFill>
                  <a:schemeClr val="bg2">
                    <a:lumMod val="60000"/>
                    <a:lumOff val="40000"/>
                  </a:schemeClr>
                </a:solidFill>
              </a:rPr>
              <a:t>System.out.println</a:t>
            </a:r>
            <a:r>
              <a:rPr lang="en-US" dirty="0"/>
              <a:t>("This is a simple Java program.");</a:t>
            </a:r>
            <a:r>
              <a:rPr lang="en-US" dirty="0"/>
              <a:t/>
            </a:r>
            <a:br>
              <a:rPr lang="en-US" dirty="0"/>
            </a:br>
            <a:r>
              <a:rPr lang="en-US" dirty="0"/>
              <a:t>}</a:t>
            </a:r>
            <a:r>
              <a:rPr lang="en-US" dirty="0"/>
              <a:t/>
            </a:r>
            <a:br>
              <a:rPr lang="en-US" dirty="0"/>
            </a:br>
            <a:r>
              <a:rPr lang="en-US" dirty="0"/>
              <a:t>}</a:t>
            </a:r>
            <a:endParaRPr lang="en-US" b="1" dirty="0" smtClean="0"/>
          </a:p>
          <a:p>
            <a:pPr marL="0" indent="0">
              <a:buNone/>
            </a:pPr>
            <a:r>
              <a:rPr lang="en-US" b="1" dirty="0" smtClean="0"/>
              <a:t>Compiling </a:t>
            </a:r>
            <a:r>
              <a:rPr lang="en-US" b="1" dirty="0"/>
              <a:t>the </a:t>
            </a:r>
            <a:r>
              <a:rPr lang="en-US" b="1" dirty="0" smtClean="0"/>
              <a:t>Program</a:t>
            </a:r>
          </a:p>
          <a:p>
            <a:pPr marL="0" indent="0">
              <a:buNone/>
            </a:pPr>
            <a:r>
              <a:rPr lang="en-US" dirty="0"/>
              <a:t>To compile the Example program, execute the compiler, </a:t>
            </a:r>
            <a:r>
              <a:rPr lang="en-US" dirty="0" err="1"/>
              <a:t>javac</a:t>
            </a:r>
            <a:r>
              <a:rPr lang="en-US" dirty="0"/>
              <a:t>, specifying the name of the</a:t>
            </a:r>
            <a:r>
              <a:rPr lang="en-US" dirty="0"/>
              <a:t/>
            </a:r>
            <a:br>
              <a:rPr lang="en-US" dirty="0"/>
            </a:br>
            <a:r>
              <a:rPr lang="en-US" dirty="0"/>
              <a:t>source file on the command line, as shown here</a:t>
            </a:r>
            <a:r>
              <a:rPr lang="en-US" dirty="0" smtClean="0"/>
              <a:t>:</a:t>
            </a:r>
          </a:p>
          <a:p>
            <a:pPr marL="0" indent="0">
              <a:buNone/>
            </a:pPr>
            <a:r>
              <a:rPr lang="en-US" dirty="0">
                <a:solidFill>
                  <a:srgbClr val="FFFF00"/>
                </a:solidFill>
                <a:effectLst>
                  <a:outerShdw blurRad="38100" dist="38100" dir="2700000" algn="tl">
                    <a:srgbClr val="000000">
                      <a:alpha val="43137"/>
                    </a:srgbClr>
                  </a:outerShdw>
                </a:effectLst>
              </a:rPr>
              <a:t>C:\&gt;javac </a:t>
            </a:r>
            <a:r>
              <a:rPr lang="en-US" dirty="0" smtClean="0">
                <a:solidFill>
                  <a:srgbClr val="FFFF00"/>
                </a:solidFill>
                <a:effectLst>
                  <a:outerShdw blurRad="38100" dist="38100" dir="2700000" algn="tl">
                    <a:srgbClr val="000000">
                      <a:alpha val="43137"/>
                    </a:srgbClr>
                  </a:outerShdw>
                </a:effectLst>
              </a:rPr>
              <a:t>Example.java</a:t>
            </a:r>
          </a:p>
          <a:p>
            <a:pPr marL="0" indent="0">
              <a:buNone/>
            </a:pPr>
            <a:r>
              <a:rPr lang="en-US" dirty="0"/>
              <a:t>The </a:t>
            </a:r>
            <a:r>
              <a:rPr lang="en-US" dirty="0" err="1"/>
              <a:t>J</a:t>
            </a:r>
            <a:r>
              <a:rPr lang="en-US" dirty="0" err="1" smtClean="0"/>
              <a:t>avac</a:t>
            </a:r>
            <a:r>
              <a:rPr lang="en-US" dirty="0" smtClean="0"/>
              <a:t> </a:t>
            </a:r>
            <a:r>
              <a:rPr lang="en-US" dirty="0"/>
              <a:t>compiler creates a file called </a:t>
            </a:r>
            <a:r>
              <a:rPr lang="en-US" dirty="0" err="1" smtClean="0"/>
              <a:t>Example.class</a:t>
            </a:r>
            <a:r>
              <a:rPr lang="en-US" dirty="0" smtClean="0"/>
              <a:t> </a:t>
            </a:r>
            <a:r>
              <a:rPr lang="en-US" dirty="0"/>
              <a:t>that contains the bytecode version</a:t>
            </a:r>
            <a:r>
              <a:rPr lang="en-US" dirty="0"/>
              <a:t/>
            </a:r>
            <a:br>
              <a:rPr lang="en-US" dirty="0"/>
            </a:br>
            <a:r>
              <a:rPr lang="en-US" dirty="0"/>
              <a:t>of the program</a:t>
            </a:r>
            <a:r>
              <a:rPr lang="en-US" dirty="0" smtClean="0"/>
              <a:t>.</a:t>
            </a:r>
          </a:p>
          <a:p>
            <a:pPr marL="0" indent="0">
              <a:buNone/>
            </a:pPr>
            <a:r>
              <a:rPr lang="en-US" b="1" dirty="0" smtClean="0"/>
              <a:t>Run </a:t>
            </a:r>
            <a:r>
              <a:rPr lang="en-US" b="1" dirty="0"/>
              <a:t>the Program</a:t>
            </a:r>
          </a:p>
          <a:p>
            <a:pPr marL="0" indent="0">
              <a:buNone/>
            </a:pPr>
            <a:r>
              <a:rPr lang="en-US" dirty="0" smtClean="0">
                <a:solidFill>
                  <a:srgbClr val="FFFF00"/>
                </a:solidFill>
                <a:effectLst>
                  <a:outerShdw blurRad="38100" dist="38100" dir="2700000" algn="tl">
                    <a:srgbClr val="000000">
                      <a:alpha val="43137"/>
                    </a:srgbClr>
                  </a:outerShdw>
                </a:effectLst>
              </a:rPr>
              <a:t>C</a:t>
            </a:r>
            <a:r>
              <a:rPr lang="en-US" dirty="0">
                <a:solidFill>
                  <a:srgbClr val="FFFF00"/>
                </a:solidFill>
                <a:effectLst>
                  <a:outerShdw blurRad="38100" dist="38100" dir="2700000" algn="tl">
                    <a:srgbClr val="000000">
                      <a:alpha val="43137"/>
                    </a:srgbClr>
                  </a:outerShdw>
                </a:effectLst>
              </a:rPr>
              <a:t>:\&gt;</a:t>
            </a:r>
            <a:r>
              <a:rPr lang="en-US" dirty="0" smtClean="0">
                <a:solidFill>
                  <a:srgbClr val="FFFF00"/>
                </a:solidFill>
                <a:effectLst>
                  <a:outerShdw blurRad="38100" dist="38100" dir="2700000" algn="tl">
                    <a:srgbClr val="000000">
                      <a:alpha val="43137"/>
                    </a:srgbClr>
                  </a:outerShdw>
                </a:effectLst>
              </a:rPr>
              <a:t>java Example</a:t>
            </a:r>
            <a:endParaRPr lang="en-US" dirty="0">
              <a:solidFill>
                <a:srgbClr val="FFFF00"/>
              </a:solidFill>
              <a:effectLst>
                <a:outerShdw blurRad="38100" dist="38100" dir="2700000" algn="tl">
                  <a:srgbClr val="000000">
                    <a:alpha val="43137"/>
                  </a:srgbClr>
                </a:outerShdw>
              </a:effectLst>
            </a:endParaRPr>
          </a:p>
          <a:p>
            <a:pPr marL="0" indent="0">
              <a:buNone/>
            </a:pP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0497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a:t>
            </a:r>
            <a:r>
              <a:rPr lang="en-US" dirty="0"/>
              <a:t>Short Program</a:t>
            </a:r>
            <a:endParaRPr lang="en-US" dirty="0"/>
          </a:p>
        </p:txBody>
      </p:sp>
      <p:sp>
        <p:nvSpPr>
          <p:cNvPr id="3" name="Content Placeholder 2"/>
          <p:cNvSpPr>
            <a:spLocks noGrp="1"/>
          </p:cNvSpPr>
          <p:nvPr>
            <p:ph idx="1"/>
          </p:nvPr>
        </p:nvSpPr>
        <p:spPr>
          <a:xfrm>
            <a:off x="685801" y="1612899"/>
            <a:ext cx="10756899" cy="4635501"/>
          </a:xfrm>
        </p:spPr>
        <p:txBody>
          <a:bodyPr>
            <a:normAutofit lnSpcReduction="10000"/>
          </a:bodyPr>
          <a:lstStyle/>
          <a:p>
            <a:pPr marL="0" indent="0">
              <a:lnSpc>
                <a:spcPct val="170000"/>
              </a:lnSpc>
              <a:buNone/>
            </a:pPr>
            <a:r>
              <a:rPr lang="en-US" dirty="0"/>
              <a:t>class Example2 {</a:t>
            </a:r>
            <a:r>
              <a:rPr lang="en-US" dirty="0"/>
              <a:t/>
            </a:r>
            <a:br>
              <a:rPr lang="en-US" dirty="0"/>
            </a:br>
            <a:r>
              <a:rPr lang="en-US" dirty="0">
                <a:solidFill>
                  <a:schemeClr val="bg2">
                    <a:lumMod val="20000"/>
                    <a:lumOff val="80000"/>
                  </a:schemeClr>
                </a:solidFill>
              </a:rPr>
              <a:t>public</a:t>
            </a:r>
            <a:r>
              <a:rPr lang="en-US" dirty="0"/>
              <a:t> static void main(</a:t>
            </a:r>
            <a:r>
              <a:rPr lang="en-US" dirty="0">
                <a:solidFill>
                  <a:srgbClr val="FF0000"/>
                </a:solidFill>
              </a:rPr>
              <a:t>String</a:t>
            </a:r>
            <a:r>
              <a:rPr lang="en-US" dirty="0"/>
              <a:t> </a:t>
            </a:r>
            <a:r>
              <a:rPr lang="en-US" dirty="0" err="1"/>
              <a:t>args</a:t>
            </a:r>
            <a:r>
              <a:rPr lang="en-US" dirty="0"/>
              <a:t>[]) {</a:t>
            </a:r>
            <a:r>
              <a:rPr lang="en-US" dirty="0"/>
              <a:t/>
            </a:r>
            <a:br>
              <a:rPr lang="en-US" dirty="0"/>
            </a:br>
            <a:r>
              <a:rPr lang="en-US" dirty="0" err="1"/>
              <a:t>int</a:t>
            </a:r>
            <a:r>
              <a:rPr lang="en-US" dirty="0"/>
              <a:t> </a:t>
            </a:r>
            <a:r>
              <a:rPr lang="en-US" dirty="0" err="1">
                <a:solidFill>
                  <a:srgbClr val="00B0F0"/>
                </a:solidFill>
              </a:rPr>
              <a:t>num</a:t>
            </a:r>
            <a:r>
              <a:rPr lang="en-US" dirty="0">
                <a:solidFill>
                  <a:srgbClr val="00B0F0"/>
                </a:solidFill>
              </a:rPr>
              <a:t>; </a:t>
            </a:r>
            <a:r>
              <a:rPr lang="en-US" dirty="0">
                <a:solidFill>
                  <a:srgbClr val="92D050"/>
                </a:solidFill>
              </a:rPr>
              <a:t>// this declares a variable called </a:t>
            </a:r>
            <a:r>
              <a:rPr lang="en-US" dirty="0" err="1">
                <a:solidFill>
                  <a:srgbClr val="92D050"/>
                </a:solidFill>
              </a:rPr>
              <a:t>num</a:t>
            </a:r>
            <a:r>
              <a:rPr lang="en-US" dirty="0">
                <a:solidFill>
                  <a:srgbClr val="92D050"/>
                </a:solidFill>
              </a:rPr>
              <a:t/>
            </a:r>
            <a:br>
              <a:rPr lang="en-US" dirty="0">
                <a:solidFill>
                  <a:srgbClr val="92D050"/>
                </a:solidFill>
              </a:rPr>
            </a:br>
            <a:r>
              <a:rPr lang="en-US" dirty="0" err="1">
                <a:solidFill>
                  <a:srgbClr val="00B0F0"/>
                </a:solidFill>
              </a:rPr>
              <a:t>num</a:t>
            </a:r>
            <a:r>
              <a:rPr lang="en-US" dirty="0"/>
              <a:t> = 100; </a:t>
            </a:r>
            <a:r>
              <a:rPr lang="en-US" dirty="0">
                <a:solidFill>
                  <a:srgbClr val="92D050"/>
                </a:solidFill>
              </a:rPr>
              <a:t>// this assigns </a:t>
            </a:r>
            <a:r>
              <a:rPr lang="en-US" dirty="0" err="1">
                <a:solidFill>
                  <a:srgbClr val="92D050"/>
                </a:solidFill>
              </a:rPr>
              <a:t>num</a:t>
            </a:r>
            <a:r>
              <a:rPr lang="en-US" dirty="0">
                <a:solidFill>
                  <a:srgbClr val="92D050"/>
                </a:solidFill>
              </a:rPr>
              <a:t> the value 100</a:t>
            </a:r>
            <a:r>
              <a:rPr lang="en-US" dirty="0"/>
              <a:t/>
            </a:r>
            <a:br>
              <a:rPr lang="en-US" dirty="0"/>
            </a:br>
            <a:r>
              <a:rPr lang="en-US" dirty="0" err="1">
                <a:solidFill>
                  <a:schemeClr val="accent1">
                    <a:lumMod val="60000"/>
                    <a:lumOff val="40000"/>
                  </a:schemeClr>
                </a:solidFill>
              </a:rPr>
              <a:t>System.out.println</a:t>
            </a:r>
            <a:r>
              <a:rPr lang="en-US" dirty="0"/>
              <a:t>(</a:t>
            </a:r>
            <a:r>
              <a:rPr lang="en-US" dirty="0">
                <a:solidFill>
                  <a:srgbClr val="00B0F0"/>
                </a:solidFill>
              </a:rPr>
              <a:t>"This is </a:t>
            </a:r>
            <a:r>
              <a:rPr lang="en-US" dirty="0" err="1">
                <a:solidFill>
                  <a:srgbClr val="00B0F0"/>
                </a:solidFill>
              </a:rPr>
              <a:t>num</a:t>
            </a:r>
            <a:r>
              <a:rPr lang="en-US" dirty="0">
                <a:solidFill>
                  <a:srgbClr val="00B0F0"/>
                </a:solidFill>
              </a:rPr>
              <a:t>: " </a:t>
            </a:r>
            <a:r>
              <a:rPr lang="en-US" dirty="0"/>
              <a:t>+</a:t>
            </a:r>
            <a:r>
              <a:rPr lang="en-US" dirty="0">
                <a:solidFill>
                  <a:srgbClr val="00B0F0"/>
                </a:solidFill>
              </a:rPr>
              <a:t> </a:t>
            </a:r>
            <a:r>
              <a:rPr lang="en-US" dirty="0" err="1">
                <a:solidFill>
                  <a:srgbClr val="00B0F0"/>
                </a:solidFill>
              </a:rPr>
              <a:t>num</a:t>
            </a:r>
            <a:r>
              <a:rPr lang="en-US" dirty="0"/>
              <a:t>);</a:t>
            </a:r>
            <a:r>
              <a:rPr lang="en-US" dirty="0"/>
              <a:t/>
            </a:r>
            <a:br>
              <a:rPr lang="en-US" dirty="0"/>
            </a:br>
            <a:r>
              <a:rPr lang="en-US" dirty="0" err="1">
                <a:solidFill>
                  <a:srgbClr val="00B0F0"/>
                </a:solidFill>
              </a:rPr>
              <a:t>num</a:t>
            </a:r>
            <a:r>
              <a:rPr lang="en-US" dirty="0">
                <a:solidFill>
                  <a:srgbClr val="00B0F0"/>
                </a:solidFill>
              </a:rPr>
              <a:t> </a:t>
            </a:r>
            <a:r>
              <a:rPr lang="en-US" dirty="0"/>
              <a:t>= </a:t>
            </a:r>
            <a:r>
              <a:rPr lang="en-US" dirty="0" err="1">
                <a:solidFill>
                  <a:srgbClr val="00B0F0"/>
                </a:solidFill>
              </a:rPr>
              <a:t>num</a:t>
            </a:r>
            <a:r>
              <a:rPr lang="en-US" dirty="0"/>
              <a:t> * 2;</a:t>
            </a:r>
            <a:r>
              <a:rPr lang="en-US" dirty="0"/>
              <a:t/>
            </a:r>
            <a:br>
              <a:rPr lang="en-US" dirty="0"/>
            </a:br>
            <a:r>
              <a:rPr lang="en-US" dirty="0" err="1">
                <a:solidFill>
                  <a:schemeClr val="accent1">
                    <a:lumMod val="60000"/>
                    <a:lumOff val="40000"/>
                  </a:schemeClr>
                </a:solidFill>
              </a:rPr>
              <a:t>System.out.print</a:t>
            </a:r>
            <a:r>
              <a:rPr lang="en-US" dirty="0"/>
              <a:t>(</a:t>
            </a:r>
            <a:r>
              <a:rPr lang="en-US" dirty="0">
                <a:solidFill>
                  <a:srgbClr val="00B0F0"/>
                </a:solidFill>
              </a:rPr>
              <a:t>"The value of </a:t>
            </a:r>
            <a:r>
              <a:rPr lang="en-US" dirty="0" err="1">
                <a:solidFill>
                  <a:srgbClr val="00B0F0"/>
                </a:solidFill>
              </a:rPr>
              <a:t>num</a:t>
            </a:r>
            <a:r>
              <a:rPr lang="en-US" dirty="0">
                <a:solidFill>
                  <a:srgbClr val="00B0F0"/>
                </a:solidFill>
              </a:rPr>
              <a:t> * 2 is "</a:t>
            </a:r>
            <a:r>
              <a:rPr lang="en-US" dirty="0"/>
              <a:t>);</a:t>
            </a:r>
            <a:r>
              <a:rPr lang="en-US" dirty="0"/>
              <a:t/>
            </a:r>
            <a:br>
              <a:rPr lang="en-US" dirty="0"/>
            </a:br>
            <a:r>
              <a:rPr lang="en-US" dirty="0" err="1">
                <a:solidFill>
                  <a:schemeClr val="accent1">
                    <a:lumMod val="60000"/>
                    <a:lumOff val="40000"/>
                  </a:schemeClr>
                </a:solidFill>
              </a:rPr>
              <a:t>System.out.println</a:t>
            </a:r>
            <a:r>
              <a:rPr lang="en-US" dirty="0"/>
              <a:t>(</a:t>
            </a:r>
            <a:r>
              <a:rPr lang="en-US" dirty="0" err="1">
                <a:solidFill>
                  <a:srgbClr val="00B0F0"/>
                </a:solidFill>
              </a:rPr>
              <a:t>num</a:t>
            </a:r>
            <a:r>
              <a:rPr lang="en-US" dirty="0"/>
              <a:t>);</a:t>
            </a:r>
            <a:r>
              <a:rPr lang="en-US" dirty="0"/>
              <a:t/>
            </a:r>
            <a:br>
              <a:rPr lang="en-US" dirty="0"/>
            </a:br>
            <a:r>
              <a:rPr lang="en-US" dirty="0"/>
              <a:t>}</a:t>
            </a:r>
            <a:r>
              <a:rPr lang="en-US" dirty="0"/>
              <a:t/>
            </a:r>
            <a:br>
              <a:rPr lang="en-US" dirty="0"/>
            </a:br>
            <a:r>
              <a:rPr lang="en-US" dirty="0"/>
              <a:t>}</a:t>
            </a:r>
            <a:endParaRPr lang="en-US" dirty="0"/>
          </a:p>
        </p:txBody>
      </p:sp>
    </p:spTree>
    <p:extLst>
      <p:ext uri="{BB962C8B-B14F-4D97-AF65-F5344CB8AC3E}">
        <p14:creationId xmlns:p14="http://schemas.microsoft.com/office/powerpoint/2010/main" val="1840083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pPr marL="0" indent="0">
              <a:buNone/>
            </a:pPr>
            <a:r>
              <a:rPr lang="en-US" dirty="0" smtClean="0"/>
              <a:t>Object-oriented programming is at the core of Java. OOP is so integral to Java that you must understand its basic principle before you can write even simple Java programs.</a:t>
            </a:r>
          </a:p>
          <a:p>
            <a:pPr lvl="1"/>
            <a:r>
              <a:rPr lang="en-US" dirty="0" smtClean="0"/>
              <a:t>Two Paradigms</a:t>
            </a:r>
          </a:p>
          <a:p>
            <a:pPr lvl="1"/>
            <a:r>
              <a:rPr lang="en-US" dirty="0" smtClean="0"/>
              <a:t>Abstraction</a:t>
            </a:r>
          </a:p>
          <a:p>
            <a:pPr lvl="1"/>
            <a:r>
              <a:rPr lang="en-US" dirty="0" smtClean="0"/>
              <a:t>The Three OOP Principles</a:t>
            </a:r>
          </a:p>
          <a:p>
            <a:pPr lvl="2"/>
            <a:r>
              <a:rPr lang="en-US" dirty="0" smtClean="0"/>
              <a:t>Encapsulation</a:t>
            </a:r>
          </a:p>
          <a:p>
            <a:pPr lvl="2"/>
            <a:r>
              <a:rPr lang="en-US" dirty="0" smtClean="0"/>
              <a:t>Inheritance</a:t>
            </a:r>
          </a:p>
          <a:p>
            <a:pPr lvl="2"/>
            <a:r>
              <a:rPr lang="en-US" dirty="0" smtClean="0"/>
              <a:t>Polymorphism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9347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Paradigms</a:t>
            </a:r>
            <a:endParaRPr lang="en-US" dirty="0"/>
          </a:p>
        </p:txBody>
      </p:sp>
      <p:sp>
        <p:nvSpPr>
          <p:cNvPr id="3" name="Content Placeholder 2"/>
          <p:cNvSpPr>
            <a:spLocks noGrp="1"/>
          </p:cNvSpPr>
          <p:nvPr>
            <p:ph idx="1"/>
          </p:nvPr>
        </p:nvSpPr>
        <p:spPr/>
        <p:txBody>
          <a:bodyPr/>
          <a:lstStyle/>
          <a:p>
            <a:r>
              <a:rPr lang="en-US" dirty="0" smtClean="0"/>
              <a:t>As you know, all computer programs consist of two elements: code and data</a:t>
            </a:r>
          </a:p>
          <a:p>
            <a:r>
              <a:rPr lang="en-US" dirty="0" smtClean="0"/>
              <a:t>Furthermore, a program can be conceptually organized around its code or around its data. That is, some programs are written around “what happening” and others are written around “Who is being affected”. These are two paradigms that govern how a program is constructed. The first way is called the process-oriented model.</a:t>
            </a:r>
          </a:p>
          <a:p>
            <a:r>
              <a:rPr lang="en-US" dirty="0" smtClean="0"/>
              <a:t>This approach characterizes a program as a series of linear steps(that is, code). The process-oriented model can be thought of as code acting on data. Procedural language such as C employs this model to considerable success.</a:t>
            </a:r>
          </a:p>
          <a:p>
            <a:r>
              <a:rPr lang="en-US" dirty="0" smtClean="0"/>
              <a:t>Problems with this approach appear as programs grow larger and more complex.</a:t>
            </a:r>
            <a:endParaRPr lang="en-US" dirty="0"/>
          </a:p>
        </p:txBody>
      </p:sp>
    </p:spTree>
    <p:extLst>
      <p:ext uri="{BB962C8B-B14F-4D97-AF65-F5344CB8AC3E}">
        <p14:creationId xmlns:p14="http://schemas.microsoft.com/office/powerpoint/2010/main" val="2725118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r>
              <a:rPr lang="en-US" dirty="0" smtClean="0"/>
              <a:t>To manage increasing complexity, the second approach called object-oriented programming was conceived. Object-oriented programming organizes a program around its data (that is, objects) and a set of well-defined interfaces to the data.</a:t>
            </a:r>
          </a:p>
          <a:p>
            <a:r>
              <a:rPr lang="en-US" dirty="0" smtClean="0"/>
              <a:t> Object-oriented programs can be characterized as data-controlling access to code.</a:t>
            </a:r>
          </a:p>
          <a:p>
            <a:r>
              <a:rPr lang="en-US" dirty="0" smtClean="0"/>
              <a:t> Switching the controlling entity to data can achieve several organizational benefits.</a:t>
            </a:r>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1283762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pPr marL="0" indent="0">
              <a:buNone/>
            </a:pPr>
            <a:r>
              <a:rPr lang="en-US" dirty="0" smtClean="0"/>
              <a:t>An essential element of object-oriented programming is an abstraction. Humans manage complexity through abstraction.</a:t>
            </a:r>
          </a:p>
          <a:p>
            <a:pPr marL="0" indent="0">
              <a:buNone/>
            </a:pPr>
            <a:endParaRPr lang="en-US" dirty="0" smtClean="0"/>
          </a:p>
          <a:p>
            <a:pPr marL="0" indent="0">
              <a:buNone/>
            </a:pPr>
            <a:r>
              <a:rPr lang="en-US" b="1" dirty="0" smtClean="0"/>
              <a:t>Example: </a:t>
            </a:r>
            <a:r>
              <a:rPr lang="en-US" dirty="0" smtClean="0"/>
              <a:t>People do not think of a car as a set of tens of thousands of individual parts. They think of it as a well-defined object with its own unique behavior. This abstraction allows people to use a car to drive to the grocery store without being overwhelmed by the complexity of the parts that form the car.</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b="1" dirty="0"/>
          </a:p>
        </p:txBody>
      </p:sp>
    </p:spTree>
    <p:extLst>
      <p:ext uri="{BB962C8B-B14F-4D97-AF65-F5344CB8AC3E}">
        <p14:creationId xmlns:p14="http://schemas.microsoft.com/office/powerpoint/2010/main" val="2329013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OOP principles</a:t>
            </a:r>
            <a:endParaRPr lang="en-US" dirty="0"/>
          </a:p>
        </p:txBody>
      </p:sp>
      <p:sp>
        <p:nvSpPr>
          <p:cNvPr id="3" name="Content Placeholder 2"/>
          <p:cNvSpPr>
            <a:spLocks noGrp="1"/>
          </p:cNvSpPr>
          <p:nvPr>
            <p:ph idx="1"/>
          </p:nvPr>
        </p:nvSpPr>
        <p:spPr/>
        <p:txBody>
          <a:bodyPr/>
          <a:lstStyle/>
          <a:p>
            <a:r>
              <a:rPr lang="en-US" dirty="0" smtClean="0"/>
              <a:t>All object-oriented programming languages provide mechanisms that help you implement the object-oriented model. They are:</a:t>
            </a:r>
          </a:p>
          <a:p>
            <a:pPr lvl="1"/>
            <a:r>
              <a:rPr lang="en-US" dirty="0" smtClean="0"/>
              <a:t>Encapsulation</a:t>
            </a:r>
          </a:p>
          <a:p>
            <a:pPr lvl="1"/>
            <a:r>
              <a:rPr lang="en-US" dirty="0" smtClean="0"/>
              <a:t>Inheritance</a:t>
            </a:r>
          </a:p>
          <a:p>
            <a:pPr lvl="1"/>
            <a:r>
              <a:rPr lang="en-US" dirty="0" smtClean="0"/>
              <a:t>Polymorphism</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2654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b="1" dirty="0"/>
              <a:t>Encapsulation in Java</a:t>
            </a:r>
            <a:r>
              <a:rPr lang="en-US" dirty="0"/>
              <a:t> is a </a:t>
            </a:r>
            <a:r>
              <a:rPr lang="en-US" i="1" dirty="0"/>
              <a:t>process of wrapping code and data together into a single unit</a:t>
            </a:r>
            <a:r>
              <a:rPr lang="en-US" dirty="0"/>
              <a:t>, for example, a capsule </a:t>
            </a:r>
            <a:r>
              <a:rPr lang="en-US" dirty="0" smtClean="0"/>
              <a:t>that </a:t>
            </a:r>
            <a:r>
              <a:rPr lang="en-US" dirty="0"/>
              <a:t>is mixed </a:t>
            </a:r>
            <a:r>
              <a:rPr lang="en-US" dirty="0" smtClean="0"/>
              <a:t>with </a:t>
            </a:r>
            <a:r>
              <a:rPr lang="en-US" dirty="0"/>
              <a:t>several medicines</a:t>
            </a:r>
            <a:r>
              <a:rPr lang="en-US" dirty="0" smtClean="0"/>
              <a:t>.</a:t>
            </a:r>
          </a:p>
          <a:p>
            <a:r>
              <a:rPr lang="en-US" dirty="0"/>
              <a:t>We can create a fully encapsulated class in Java by making all the data members of the class private. Now we can use setter and getter methods to </a:t>
            </a:r>
            <a:r>
              <a:rPr lang="en-US" dirty="0" smtClean="0"/>
              <a:t>set </a:t>
            </a:r>
            <a:r>
              <a:rPr lang="en-US" dirty="0"/>
              <a:t>and get the </a:t>
            </a:r>
            <a:r>
              <a:rPr lang="en-US" dirty="0" smtClean="0"/>
              <a:t>data </a:t>
            </a:r>
            <a:r>
              <a:rPr lang="en-US" dirty="0"/>
              <a:t>in it</a:t>
            </a:r>
            <a:r>
              <a:rPr lang="en-US" dirty="0" smtClean="0"/>
              <a:t>.</a:t>
            </a:r>
          </a:p>
          <a:p>
            <a:endParaRPr lang="en-US" dirty="0"/>
          </a:p>
          <a:p>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413011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b="1" dirty="0"/>
              <a:t>Inheritance in Java</a:t>
            </a:r>
            <a:r>
              <a:rPr lang="en-US" dirty="0"/>
              <a:t> is a mechanism in which one object acquires all the properties and behaviors of a parent object. It is an important part of </a:t>
            </a:r>
            <a:r>
              <a:rPr lang="en-US" dirty="0" smtClean="0"/>
              <a:t>OOP.</a:t>
            </a:r>
          </a:p>
          <a:p>
            <a:r>
              <a:rPr lang="en-US" dirty="0"/>
              <a:t>Inheritance represents the </a:t>
            </a:r>
            <a:r>
              <a:rPr lang="en-US" b="1" dirty="0"/>
              <a:t>IS-A relationship</a:t>
            </a:r>
            <a:r>
              <a:rPr lang="en-US" dirty="0"/>
              <a:t> which is also known as a </a:t>
            </a:r>
            <a:r>
              <a:rPr lang="en-US" i="1" dirty="0"/>
              <a:t>parent-child</a:t>
            </a:r>
            <a:r>
              <a:rPr lang="en-US" dirty="0"/>
              <a:t> relationship</a:t>
            </a:r>
            <a:r>
              <a:rPr lang="en-US" dirty="0" smtClean="0"/>
              <a:t>.</a:t>
            </a:r>
          </a:p>
          <a:p>
            <a:endParaRPr lang="en-US" dirty="0"/>
          </a:p>
          <a:p>
            <a:endParaRPr lang="en-US" dirty="0" smtClean="0"/>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2051808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0" indent="0">
              <a:buNone/>
            </a:pPr>
            <a:r>
              <a:rPr lang="en-US" dirty="0"/>
              <a:t>The word polymorphism means having many forms. In simple words, we can define polymorphism as the ability of a message to be displayed in more than one form</a:t>
            </a:r>
            <a:r>
              <a:rPr lang="en-US" dirty="0" smtClean="0"/>
              <a:t>.</a:t>
            </a:r>
          </a:p>
          <a:p>
            <a:pPr marL="0" indent="0">
              <a:buNone/>
            </a:pPr>
            <a:r>
              <a:rPr lang="en-US" b="1" dirty="0"/>
              <a:t>Real-life Illustration: </a:t>
            </a:r>
            <a:r>
              <a:rPr lang="en-US" dirty="0" smtClean="0"/>
              <a:t>Polymorphism</a:t>
            </a:r>
          </a:p>
          <a:p>
            <a:pPr marL="0" indent="0">
              <a:buNone/>
            </a:pPr>
            <a:r>
              <a:rPr lang="en-US" dirty="0"/>
              <a:t>A person at the same time can have different characteristics. Like a man at the same time is a father, a husband, </a:t>
            </a:r>
            <a:r>
              <a:rPr lang="en-US" dirty="0" smtClean="0"/>
              <a:t>and an </a:t>
            </a:r>
            <a:r>
              <a:rPr lang="en-US" dirty="0"/>
              <a:t>employee. So the same person possesses different behavior in different situations. This is called polymorphism. </a:t>
            </a:r>
            <a:endParaRPr lang="en-US" dirty="0" smtClean="0"/>
          </a:p>
          <a:p>
            <a:pPr marL="0" indent="0">
              <a:buNone/>
            </a:pPr>
            <a:r>
              <a:rPr lang="en-US" dirty="0"/>
              <a:t>Polymorphism is considered one of the important features of Object-Oriented Programming. Polymorphism allows us to perform a single action in different ways</a:t>
            </a:r>
          </a:p>
        </p:txBody>
      </p:sp>
    </p:spTree>
    <p:extLst>
      <p:ext uri="{BB962C8B-B14F-4D97-AF65-F5344CB8AC3E}">
        <p14:creationId xmlns:p14="http://schemas.microsoft.com/office/powerpoint/2010/main" val="558674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86</TotalTime>
  <Words>839</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Java Training</vt:lpstr>
      <vt:lpstr>Object oriented programming</vt:lpstr>
      <vt:lpstr>Two Paradigms</vt:lpstr>
      <vt:lpstr>Object Oriented Programming</vt:lpstr>
      <vt:lpstr>Abstraction</vt:lpstr>
      <vt:lpstr>Three OOP principles</vt:lpstr>
      <vt:lpstr>Encapsulation</vt:lpstr>
      <vt:lpstr>Inheritance</vt:lpstr>
      <vt:lpstr>polymorphism</vt:lpstr>
      <vt:lpstr>Polymorphism, Encapsulation, and Inheritance Work Together</vt:lpstr>
      <vt:lpstr>Simple Program</vt:lpstr>
      <vt:lpstr>Second Short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dc:creator>Rajan Sharma</dc:creator>
  <cp:lastModifiedBy>Rajan Sharma</cp:lastModifiedBy>
  <cp:revision>15</cp:revision>
  <dcterms:created xsi:type="dcterms:W3CDTF">2023-04-24T06:57:58Z</dcterms:created>
  <dcterms:modified xsi:type="dcterms:W3CDTF">2023-04-24T08:24:06Z</dcterms:modified>
</cp:coreProperties>
</file>