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6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D06291-0556-430A-98A4-0CF7124C4CF1}"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239446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06291-0556-430A-98A4-0CF7124C4CF1}"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307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06291-0556-430A-98A4-0CF7124C4CF1}"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273853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06291-0556-430A-98A4-0CF7124C4CF1}"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5682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D06291-0556-430A-98A4-0CF7124C4CF1}"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330153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D06291-0556-430A-98A4-0CF7124C4CF1}"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224609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D06291-0556-430A-98A4-0CF7124C4CF1}"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72234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D06291-0556-430A-98A4-0CF7124C4CF1}"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29070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06291-0556-430A-98A4-0CF7124C4CF1}"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424235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D06291-0556-430A-98A4-0CF7124C4CF1}"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331950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D06291-0556-430A-98A4-0CF7124C4CF1}"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AD3E-17A5-4BE6-A77B-52382C9D67DB}" type="slidenum">
              <a:rPr lang="en-US" smtClean="0"/>
              <a:t>‹#›</a:t>
            </a:fld>
            <a:endParaRPr lang="en-US"/>
          </a:p>
        </p:txBody>
      </p:sp>
    </p:spTree>
    <p:extLst>
      <p:ext uri="{BB962C8B-B14F-4D97-AF65-F5344CB8AC3E}">
        <p14:creationId xmlns:p14="http://schemas.microsoft.com/office/powerpoint/2010/main" val="109577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06291-0556-430A-98A4-0CF7124C4CF1}" type="datetimeFigureOut">
              <a:rPr lang="en-US" smtClean="0"/>
              <a:t>5/18/2023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4AD3E-17A5-4BE6-A77B-52382C9D67DB}" type="slidenum">
              <a:rPr lang="en-US" smtClean="0"/>
              <a:t>‹#›</a:t>
            </a:fld>
            <a:endParaRPr lang="en-US"/>
          </a:p>
        </p:txBody>
      </p:sp>
    </p:spTree>
    <p:extLst>
      <p:ext uri="{BB962C8B-B14F-4D97-AF65-F5344CB8AC3E}">
        <p14:creationId xmlns:p14="http://schemas.microsoft.com/office/powerpoint/2010/main" val="161618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551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
          <p:cNvSpPr>
            <a:spLocks noGrp="1" noChangeArrowheads="1"/>
          </p:cNvSpPr>
          <p:nvPr>
            <p:ph idx="1"/>
          </p:nvPr>
        </p:nvSpPr>
        <p:spPr bwMode="auto">
          <a:xfrm>
            <a:off x="838200" y="2447023"/>
            <a:ext cx="712406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class Testarray1{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b="0" i="0" u="none" strike="noStrike" cap="none" normalizeH="0" baseline="0" dirty="0" err="1" smtClean="0">
                <a:ln>
                  <a:noFill/>
                </a:ln>
                <a:solidFill>
                  <a:schemeClr val="tx1"/>
                </a:solidFill>
                <a:effectLst/>
                <a:latin typeface="Arial" panose="020B0604020202020204" pitchFamily="34" charset="0"/>
              </a:rPr>
              <a:t>args</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Int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arr</a:t>
            </a:r>
            <a:r>
              <a:rPr kumimoji="0" lang="en-US" altLang="en-US" b="0" i="0" u="none" strike="noStrike" cap="none" normalizeH="0" baseline="0" dirty="0" smtClean="0">
                <a:ln>
                  <a:noFill/>
                </a:ln>
                <a:solidFill>
                  <a:schemeClr val="tx1"/>
                </a:solidFill>
                <a:effectLst/>
                <a:latin typeface="Arial" panose="020B0604020202020204" pitchFamily="34" charset="0"/>
              </a:rPr>
              <a:t>[]={33,3,4,5};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//printing array using for-each loop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for(</a:t>
            </a:r>
            <a:r>
              <a:rPr kumimoji="0" lang="en-US" altLang="en-US" b="0" i="0" u="none" strike="noStrike" cap="none" normalizeH="0" baseline="0" dirty="0" err="1" smtClean="0">
                <a:ln>
                  <a:noFill/>
                </a:ln>
                <a:solidFill>
                  <a:schemeClr val="tx1"/>
                </a:solidFill>
                <a:effectLst/>
                <a:latin typeface="Arial" panose="020B0604020202020204" pitchFamily="34" charset="0"/>
              </a:rPr>
              <a:t>int</a:t>
            </a:r>
            <a:r>
              <a:rPr kumimoji="0" lang="en-US" altLang="en-US" b="0" i="0" u="none" strike="noStrike" cap="none" normalizeH="0" baseline="0" dirty="0" smtClean="0">
                <a:ln>
                  <a:noFill/>
                </a:ln>
                <a:solidFill>
                  <a:schemeClr val="tx1"/>
                </a:solidFill>
                <a:effectLst/>
                <a:latin typeface="Arial" panose="020B0604020202020204" pitchFamily="34" charset="0"/>
              </a:rPr>
              <a:t> i:arr)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b="0"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err="1" smtClean="0">
                <a:ln>
                  <a:noFill/>
                </a:ln>
                <a:solidFill>
                  <a:schemeClr val="tx1"/>
                </a:solidFill>
                <a:effectLst/>
                <a:latin typeface="Arial" panose="020B0604020202020204" pitchFamily="34" charset="0"/>
              </a:rPr>
              <a:t>i</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398377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730"/>
            <a:ext cx="10515600" cy="1325563"/>
          </a:xfrm>
        </p:spPr>
        <p:txBody>
          <a:bodyPr/>
          <a:lstStyle/>
          <a:p>
            <a:r>
              <a:rPr lang="en-US" b="1" dirty="0" smtClean="0"/>
              <a:t>Passing Array to a Method in Java</a:t>
            </a:r>
            <a:endParaRPr lang="en-US" b="1" dirty="0"/>
          </a:p>
        </p:txBody>
      </p:sp>
      <p:sp>
        <p:nvSpPr>
          <p:cNvPr id="3" name="Content Placeholder 2"/>
          <p:cNvSpPr>
            <a:spLocks noGrp="1"/>
          </p:cNvSpPr>
          <p:nvPr>
            <p:ph idx="1"/>
          </p:nvPr>
        </p:nvSpPr>
        <p:spPr>
          <a:xfrm>
            <a:off x="838200" y="1369696"/>
            <a:ext cx="10515600" cy="779323"/>
          </a:xfrm>
        </p:spPr>
        <p:txBody>
          <a:bodyPr>
            <a:normAutofit lnSpcReduction="10000"/>
          </a:bodyPr>
          <a:lstStyle/>
          <a:p>
            <a:r>
              <a:rPr lang="en-US" dirty="0" smtClean="0"/>
              <a:t>We can pass the Java array to the method so that we can reuse the same logic on any array.</a:t>
            </a:r>
          </a:p>
          <a:p>
            <a:endParaRPr lang="en-US" dirty="0"/>
          </a:p>
        </p:txBody>
      </p:sp>
      <p:sp>
        <p:nvSpPr>
          <p:cNvPr id="4" name="Rectangle 1"/>
          <p:cNvSpPr>
            <a:spLocks noChangeArrowheads="1"/>
          </p:cNvSpPr>
          <p:nvPr/>
        </p:nvSpPr>
        <p:spPr bwMode="auto">
          <a:xfrm>
            <a:off x="1097280" y="2149019"/>
            <a:ext cx="88011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class Testarray2{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//creating a method which receives an array as a parameter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static void min(</a:t>
            </a: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r>
              <a:rPr kumimoji="0" lang="en-US" altLang="en-US" sz="2000" b="0" i="0" u="none" strike="noStrike" cap="none" normalizeH="0" baseline="0" dirty="0" smtClean="0">
                <a:ln>
                  <a:noFill/>
                </a:ln>
                <a:solidFill>
                  <a:schemeClr val="tx1"/>
                </a:solidFill>
                <a:effectLst/>
                <a:latin typeface="Arial" panose="020B0604020202020204" pitchFamily="34" charset="0"/>
              </a:rPr>
              <a:t> min=</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t>
            </a:r>
            <a:r>
              <a:rPr kumimoji="0" lang="en-US" altLang="en-US" sz="2000" b="0" i="0" u="none" strike="noStrike" cap="none" normalizeH="0" baseline="0" dirty="0" smtClean="0">
                <a:ln>
                  <a:noFill/>
                </a:ln>
                <a:solidFill>
                  <a:schemeClr val="tx1"/>
                </a:solidFill>
                <a:effectLst/>
                <a:latin typeface="Arial" panose="020B0604020202020204" pitchFamily="34" charset="0"/>
              </a:rPr>
              <a:t>[0];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for(</a:t>
            </a: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a:t>
            </a:r>
            <a:r>
              <a:rPr kumimoji="0" lang="en-US" altLang="en-US" sz="2000" b="0" i="0" u="none" strike="noStrike" cap="none" normalizeH="0" baseline="0" dirty="0" smtClean="0">
                <a:ln>
                  <a:noFill/>
                </a:ln>
                <a:solidFill>
                  <a:schemeClr val="tx1"/>
                </a:solidFill>
                <a:effectLst/>
                <a:latin typeface="Arial" panose="020B0604020202020204" pitchFamily="34" charset="0"/>
              </a:rPr>
              <a:t>=1;i&lt;</a:t>
            </a:r>
            <a:r>
              <a:rPr kumimoji="0" lang="en-US" altLang="en-US" sz="2000" b="0" i="0" u="none" strike="noStrike" cap="none" normalizeH="0" baseline="0" dirty="0" err="1" smtClean="0">
                <a:ln>
                  <a:noFill/>
                </a:ln>
                <a:solidFill>
                  <a:schemeClr val="tx1"/>
                </a:solidFill>
                <a:effectLst/>
                <a:latin typeface="Arial" panose="020B0604020202020204" pitchFamily="34" charset="0"/>
              </a:rPr>
              <a:t>arr.length;i</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if(min&gt;</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err="1" smtClean="0">
                <a:ln>
                  <a:noFill/>
                </a:ln>
                <a:solidFill>
                  <a:schemeClr val="tx1"/>
                </a:solidFill>
                <a:effectLst/>
                <a:latin typeface="Arial" panose="020B0604020202020204" pitchFamily="34" charset="0"/>
              </a:rPr>
              <a:t>i</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min=</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err="1" smtClean="0">
                <a:ln>
                  <a:noFill/>
                </a:ln>
                <a:solidFill>
                  <a:schemeClr val="tx1"/>
                </a:solidFill>
                <a:effectLst/>
                <a:latin typeface="Arial" panose="020B0604020202020204" pitchFamily="34" charset="0"/>
              </a:rPr>
              <a:t>i</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000" b="0" i="0" u="none" strike="noStrike" cap="none" normalizeH="0" baseline="0" dirty="0" smtClean="0">
                <a:ln>
                  <a:noFill/>
                </a:ln>
                <a:solidFill>
                  <a:schemeClr val="tx1"/>
                </a:solidFill>
                <a:effectLst/>
                <a:latin typeface="Arial" panose="020B0604020202020204" pitchFamily="34" charset="0"/>
              </a:rPr>
              <a:t>(min);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public static void main(String </a:t>
            </a:r>
            <a:r>
              <a:rPr kumimoji="0" lang="en-US" altLang="en-US" sz="2000" b="0" i="0" u="none" strike="noStrike" cap="none" normalizeH="0" baseline="0" dirty="0" err="1" smtClean="0">
                <a:ln>
                  <a:noFill/>
                </a:ln>
                <a:solidFill>
                  <a:schemeClr val="tx1"/>
                </a:solidFill>
                <a:effectLst/>
                <a:latin typeface="Arial" panose="020B0604020202020204" pitchFamily="34" charset="0"/>
              </a:rPr>
              <a:t>args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r>
              <a:rPr kumimoji="0" lang="en-US" altLang="en-US" sz="2000" b="0" i="0" u="none" strike="noStrike" cap="none" normalizeH="0" baseline="0" dirty="0" smtClean="0">
                <a:ln>
                  <a:noFill/>
                </a:ln>
                <a:solidFill>
                  <a:schemeClr val="tx1"/>
                </a:solidFill>
                <a:effectLst/>
                <a:latin typeface="Arial" panose="020B0604020202020204" pitchFamily="34" charset="0"/>
              </a:rPr>
              <a:t> a[]={33,3,4,5};//declaring and initializing an array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min(a);//passing array to method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7230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Anonymous Array in Java</a:t>
            </a:r>
            <a:br>
              <a:rPr lang="en-US" b="1" dirty="0" smtClean="0"/>
            </a:br>
            <a:endParaRPr lang="en-US" dirty="0"/>
          </a:p>
        </p:txBody>
      </p:sp>
      <p:sp>
        <p:nvSpPr>
          <p:cNvPr id="3" name="Content Placeholder 2"/>
          <p:cNvSpPr>
            <a:spLocks noGrp="1"/>
          </p:cNvSpPr>
          <p:nvPr>
            <p:ph idx="1"/>
          </p:nvPr>
        </p:nvSpPr>
        <p:spPr>
          <a:xfrm>
            <a:off x="838200" y="1441038"/>
            <a:ext cx="10515600" cy="1054735"/>
          </a:xfrm>
        </p:spPr>
        <p:txBody>
          <a:bodyPr/>
          <a:lstStyle/>
          <a:p>
            <a:r>
              <a:rPr lang="en-US" dirty="0" smtClean="0"/>
              <a:t>Java supports the feature of an anonymous array, so you don't need to declare the array while passing an array to the method.</a:t>
            </a:r>
          </a:p>
          <a:p>
            <a:endParaRPr lang="en-US" dirty="0"/>
          </a:p>
        </p:txBody>
      </p:sp>
      <p:sp>
        <p:nvSpPr>
          <p:cNvPr id="4" name="Rectangle 1"/>
          <p:cNvSpPr>
            <a:spLocks noChangeArrowheads="1"/>
          </p:cNvSpPr>
          <p:nvPr/>
        </p:nvSpPr>
        <p:spPr bwMode="auto">
          <a:xfrm>
            <a:off x="1043940" y="2495773"/>
            <a:ext cx="929453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public class </a:t>
            </a:r>
            <a:r>
              <a:rPr kumimoji="0" lang="en-US" altLang="en-US" sz="2200" b="0" i="0" u="none" strike="noStrike" cap="none" normalizeH="0" baseline="0" dirty="0" err="1" smtClean="0">
                <a:ln>
                  <a:noFill/>
                </a:ln>
                <a:solidFill>
                  <a:schemeClr val="tx1"/>
                </a:solidFill>
                <a:effectLst/>
                <a:latin typeface="Arial" panose="020B0604020202020204" pitchFamily="34" charset="0"/>
              </a:rPr>
              <a:t>TestAnonymousArray</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//creating a method which receives an array as a parameter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static void </a:t>
            </a:r>
            <a:r>
              <a:rPr kumimoji="0" lang="en-US" altLang="en-US" sz="2200" b="0" i="0" u="none" strike="noStrike" cap="none" normalizeH="0" baseline="0" dirty="0" err="1" smtClean="0">
                <a:ln>
                  <a:noFill/>
                </a:ln>
                <a:solidFill>
                  <a:schemeClr val="tx1"/>
                </a:solidFill>
                <a:effectLst/>
                <a:latin typeface="Arial" panose="020B0604020202020204" pitchFamily="34" charset="0"/>
              </a:rPr>
              <a:t>printArray</a:t>
            </a: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int</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arr</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for(</a:t>
            </a:r>
            <a:r>
              <a:rPr kumimoji="0" lang="en-US" altLang="en-US" sz="2200" b="0" i="0" u="none" strike="noStrike" cap="none" normalizeH="0" baseline="0" dirty="0" err="1" smtClean="0">
                <a:ln>
                  <a:noFill/>
                </a:ln>
                <a:solidFill>
                  <a:schemeClr val="tx1"/>
                </a:solidFill>
                <a:effectLst/>
                <a:latin typeface="Arial" panose="020B0604020202020204" pitchFamily="34" charset="0"/>
              </a:rPr>
              <a:t>int</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i</a:t>
            </a:r>
            <a:r>
              <a:rPr kumimoji="0" lang="en-US" altLang="en-US" sz="2200" b="0" i="0" u="none" strike="noStrike" cap="none" normalizeH="0" baseline="0" dirty="0" smtClean="0">
                <a:ln>
                  <a:noFill/>
                </a:ln>
                <a:solidFill>
                  <a:schemeClr val="tx1"/>
                </a:solidFill>
                <a:effectLst/>
                <a:latin typeface="Arial" panose="020B0604020202020204" pitchFamily="34" charset="0"/>
              </a:rPr>
              <a:t>=0;i&lt;</a:t>
            </a:r>
            <a:r>
              <a:rPr kumimoji="0" lang="en-US" altLang="en-US" sz="2200" b="0" i="0" u="none" strike="noStrike" cap="none" normalizeH="0" baseline="0" dirty="0" err="1" smtClean="0">
                <a:ln>
                  <a:noFill/>
                </a:ln>
                <a:solidFill>
                  <a:schemeClr val="tx1"/>
                </a:solidFill>
                <a:effectLst/>
                <a:latin typeface="Arial" panose="020B0604020202020204" pitchFamily="34" charset="0"/>
              </a:rPr>
              <a:t>arr.length;i</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arr</a:t>
            </a: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i</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public static void main(String </a:t>
            </a:r>
            <a:r>
              <a:rPr kumimoji="0" lang="en-US" altLang="en-US" sz="2200" b="0" i="0" u="none" strike="noStrike" cap="none" normalizeH="0" baseline="0" dirty="0" err="1" smtClean="0">
                <a:ln>
                  <a:noFill/>
                </a:ln>
                <a:solidFill>
                  <a:schemeClr val="tx1"/>
                </a:solidFill>
                <a:effectLst/>
                <a:latin typeface="Arial" panose="020B0604020202020204" pitchFamily="34" charset="0"/>
              </a:rPr>
              <a:t>args</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err="1" smtClean="0">
                <a:ln>
                  <a:noFill/>
                </a:ln>
                <a:solidFill>
                  <a:schemeClr val="tx1"/>
                </a:solidFill>
                <a:effectLst/>
                <a:latin typeface="Arial" panose="020B0604020202020204" pitchFamily="34" charset="0"/>
              </a:rPr>
              <a:t>printArray</a:t>
            </a:r>
            <a:r>
              <a:rPr kumimoji="0" lang="en-US" altLang="en-US" sz="2200" b="0" i="0" u="none" strike="noStrike" cap="none" normalizeH="0" baseline="0" dirty="0" smtClean="0">
                <a:ln>
                  <a:noFill/>
                </a:ln>
                <a:solidFill>
                  <a:schemeClr val="tx1"/>
                </a:solidFill>
                <a:effectLst/>
                <a:latin typeface="Arial" panose="020B0604020202020204" pitchFamily="34" charset="0"/>
              </a:rPr>
              <a:t>(new </a:t>
            </a:r>
            <a:r>
              <a:rPr kumimoji="0" lang="en-US" altLang="en-US" sz="2200" b="0" i="0" u="none" strike="noStrike" cap="none" normalizeH="0" baseline="0" dirty="0" err="1" smtClean="0">
                <a:ln>
                  <a:noFill/>
                </a:ln>
                <a:solidFill>
                  <a:schemeClr val="tx1"/>
                </a:solidFill>
                <a:effectLst/>
                <a:latin typeface="Arial" panose="020B0604020202020204" pitchFamily="34" charset="0"/>
              </a:rPr>
              <a:t>int</a:t>
            </a:r>
            <a:r>
              <a:rPr kumimoji="0" lang="en-US" altLang="en-US" sz="2200" b="0" i="0" u="none" strike="noStrike" cap="none" normalizeH="0" baseline="0" dirty="0" smtClean="0">
                <a:ln>
                  <a:noFill/>
                </a:ln>
                <a:solidFill>
                  <a:schemeClr val="tx1"/>
                </a:solidFill>
                <a:effectLst/>
                <a:latin typeface="Arial" panose="020B0604020202020204" pitchFamily="34" charset="0"/>
              </a:rPr>
              <a:t>[]{10,22,44,66});//passing anonymous array to method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8396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2135"/>
          </a:xfrm>
        </p:spPr>
        <p:txBody>
          <a:bodyPr>
            <a:normAutofit fontScale="90000"/>
          </a:bodyPr>
          <a:lstStyle/>
          <a:p>
            <a:r>
              <a:rPr lang="en-US" b="1" dirty="0" smtClean="0"/>
              <a:t>Returning Array from the Method</a:t>
            </a:r>
            <a:endParaRPr lang="en-US" dirty="0"/>
          </a:p>
        </p:txBody>
      </p:sp>
      <p:sp>
        <p:nvSpPr>
          <p:cNvPr id="3" name="Content Placeholder 2"/>
          <p:cNvSpPr>
            <a:spLocks noGrp="1"/>
          </p:cNvSpPr>
          <p:nvPr>
            <p:ph idx="1"/>
          </p:nvPr>
        </p:nvSpPr>
        <p:spPr>
          <a:xfrm>
            <a:off x="762000" y="1165860"/>
            <a:ext cx="11430000" cy="5532120"/>
          </a:xfrm>
        </p:spPr>
        <p:txBody>
          <a:bodyPr>
            <a:normAutofit fontScale="55000" lnSpcReduction="20000"/>
          </a:bodyPr>
          <a:lstStyle/>
          <a:p>
            <a:r>
              <a:rPr lang="en-US" sz="4400" dirty="0" smtClean="0"/>
              <a:t>We can also return an array from the method in Java</a:t>
            </a:r>
            <a:r>
              <a:rPr lang="en-US" sz="3800" dirty="0" smtClean="0"/>
              <a:t>.</a:t>
            </a:r>
          </a:p>
          <a:p>
            <a:pPr marL="0" indent="0">
              <a:buNone/>
            </a:pPr>
            <a:endParaRPr lang="en-US" sz="3600" dirty="0" smtClean="0"/>
          </a:p>
          <a:p>
            <a:pPr marL="0" indent="0">
              <a:buNone/>
            </a:pPr>
            <a:r>
              <a:rPr lang="en-US" sz="3600" dirty="0" smtClean="0"/>
              <a:t>//Java Program to return an array from the method  </a:t>
            </a:r>
          </a:p>
          <a:p>
            <a:pPr marL="0" indent="0">
              <a:buNone/>
            </a:pPr>
            <a:r>
              <a:rPr lang="en-US" sz="3600" dirty="0" smtClean="0"/>
              <a:t>class </a:t>
            </a:r>
            <a:r>
              <a:rPr lang="en-US" sz="3600" dirty="0" err="1" smtClean="0"/>
              <a:t>TestReturnArray</a:t>
            </a:r>
            <a:r>
              <a:rPr lang="en-US" sz="3600" dirty="0" smtClean="0"/>
              <a:t>{  </a:t>
            </a:r>
          </a:p>
          <a:p>
            <a:pPr marL="0" indent="0">
              <a:buNone/>
            </a:pPr>
            <a:r>
              <a:rPr lang="en-US" sz="3600" dirty="0" smtClean="0"/>
              <a:t>//creating method which returns an array  </a:t>
            </a:r>
          </a:p>
          <a:p>
            <a:pPr marL="0" indent="0">
              <a:buNone/>
            </a:pPr>
            <a:r>
              <a:rPr lang="en-US" sz="3600" dirty="0" smtClean="0"/>
              <a:t>static </a:t>
            </a:r>
            <a:r>
              <a:rPr lang="en-US" sz="3600" dirty="0" err="1" smtClean="0"/>
              <a:t>int</a:t>
            </a:r>
            <a:r>
              <a:rPr lang="en-US" sz="3600" dirty="0" smtClean="0"/>
              <a:t>[] get(){  </a:t>
            </a:r>
          </a:p>
          <a:p>
            <a:pPr marL="0" indent="0">
              <a:buNone/>
            </a:pPr>
            <a:r>
              <a:rPr lang="en-US" sz="3600" dirty="0" smtClean="0"/>
              <a:t>return new </a:t>
            </a:r>
            <a:r>
              <a:rPr lang="en-US" sz="3600" dirty="0" err="1" smtClean="0"/>
              <a:t>int</a:t>
            </a:r>
            <a:r>
              <a:rPr lang="en-US" sz="3600" dirty="0" smtClean="0"/>
              <a:t>[]{10,30,50,90,60};  </a:t>
            </a:r>
          </a:p>
          <a:p>
            <a:pPr marL="0" indent="0">
              <a:buNone/>
            </a:pPr>
            <a:r>
              <a:rPr lang="en-US" sz="3600" dirty="0" smtClean="0"/>
              <a:t>}  </a:t>
            </a:r>
          </a:p>
          <a:p>
            <a:pPr marL="0" indent="0">
              <a:buNone/>
            </a:pPr>
            <a:r>
              <a:rPr lang="en-US" sz="3600" dirty="0" smtClean="0"/>
              <a:t>  </a:t>
            </a:r>
          </a:p>
          <a:p>
            <a:pPr marL="0" indent="0">
              <a:buNone/>
            </a:pPr>
            <a:r>
              <a:rPr lang="en-US" sz="3600" dirty="0" smtClean="0"/>
              <a:t>public static void main(String </a:t>
            </a:r>
            <a:r>
              <a:rPr lang="en-US" sz="3600" dirty="0" err="1" smtClean="0"/>
              <a:t>args</a:t>
            </a:r>
            <a:r>
              <a:rPr lang="en-US" sz="3600" dirty="0" smtClean="0"/>
              <a:t>[]){  </a:t>
            </a:r>
          </a:p>
          <a:p>
            <a:pPr marL="0" indent="0">
              <a:buNone/>
            </a:pPr>
            <a:r>
              <a:rPr lang="en-US" sz="3600" dirty="0" smtClean="0"/>
              <a:t>//calling method which returns an array  </a:t>
            </a:r>
          </a:p>
          <a:p>
            <a:pPr marL="0" indent="0">
              <a:buNone/>
            </a:pPr>
            <a:r>
              <a:rPr lang="en-US" sz="3600" dirty="0" err="1" smtClean="0"/>
              <a:t>int</a:t>
            </a:r>
            <a:r>
              <a:rPr lang="en-US" sz="3600" dirty="0" smtClean="0"/>
              <a:t> </a:t>
            </a:r>
            <a:r>
              <a:rPr lang="en-US" sz="3600" dirty="0" err="1" smtClean="0"/>
              <a:t>arr</a:t>
            </a:r>
            <a:r>
              <a:rPr lang="en-US" sz="3600" dirty="0" smtClean="0"/>
              <a:t>[]=get();  </a:t>
            </a:r>
          </a:p>
          <a:p>
            <a:pPr marL="0" indent="0">
              <a:buNone/>
            </a:pPr>
            <a:r>
              <a:rPr lang="en-US" sz="3600" dirty="0" smtClean="0"/>
              <a:t>//printing the values of an array  </a:t>
            </a:r>
          </a:p>
          <a:p>
            <a:pPr marL="0" indent="0">
              <a:buNone/>
            </a:pPr>
            <a:r>
              <a:rPr lang="en-US" sz="3600" dirty="0" smtClean="0"/>
              <a:t>for(</a:t>
            </a:r>
            <a:r>
              <a:rPr lang="en-US" sz="3600" dirty="0" err="1" smtClean="0"/>
              <a:t>int</a:t>
            </a:r>
            <a:r>
              <a:rPr lang="en-US" sz="3600" dirty="0" smtClean="0"/>
              <a:t> </a:t>
            </a:r>
            <a:r>
              <a:rPr lang="en-US" sz="3600" dirty="0" err="1" smtClean="0"/>
              <a:t>i</a:t>
            </a:r>
            <a:r>
              <a:rPr lang="en-US" sz="3600" dirty="0" smtClean="0"/>
              <a:t>=0;i&lt;</a:t>
            </a:r>
            <a:r>
              <a:rPr lang="en-US" sz="3600" dirty="0" err="1" smtClean="0"/>
              <a:t>arr.length;i</a:t>
            </a:r>
            <a:r>
              <a:rPr lang="en-US" sz="3600" dirty="0" smtClean="0"/>
              <a:t>++)  </a:t>
            </a:r>
          </a:p>
          <a:p>
            <a:pPr marL="0" indent="0">
              <a:buNone/>
            </a:pPr>
            <a:r>
              <a:rPr lang="en-US" sz="3600" dirty="0" err="1" smtClean="0"/>
              <a:t>System.out.println</a:t>
            </a:r>
            <a:r>
              <a:rPr lang="en-US" sz="3600" dirty="0" smtClean="0"/>
              <a:t>(</a:t>
            </a:r>
            <a:r>
              <a:rPr lang="en-US" sz="3600" dirty="0" err="1" smtClean="0"/>
              <a:t>arr</a:t>
            </a:r>
            <a:r>
              <a:rPr lang="en-US" sz="3600" dirty="0" smtClean="0"/>
              <a:t>[</a:t>
            </a:r>
            <a:r>
              <a:rPr lang="en-US" sz="3600" dirty="0" err="1" smtClean="0"/>
              <a:t>i</a:t>
            </a:r>
            <a:r>
              <a:rPr lang="en-US" sz="3600" dirty="0" smtClean="0"/>
              <a:t>]);  </a:t>
            </a:r>
          </a:p>
          <a:p>
            <a:pPr marL="0" indent="0">
              <a:buNone/>
            </a:pPr>
            <a:r>
              <a:rPr lang="en-US" sz="3600" dirty="0" smtClean="0"/>
              <a:t>}}</a:t>
            </a:r>
            <a:r>
              <a:rPr lang="en-US" dirty="0" smtClean="0"/>
              <a:t>  </a:t>
            </a:r>
          </a:p>
          <a:p>
            <a:endParaRPr lang="en-US" dirty="0"/>
          </a:p>
        </p:txBody>
      </p:sp>
    </p:spTree>
    <p:extLst>
      <p:ext uri="{BB962C8B-B14F-4D97-AF65-F5344CB8AC3E}">
        <p14:creationId xmlns:p14="http://schemas.microsoft.com/office/powerpoint/2010/main" val="2131044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ArrayIndexOutOfBoundsException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The Java Virtual Machine (JVM) throws an </a:t>
            </a:r>
            <a:r>
              <a:rPr lang="en-US" dirty="0" err="1" smtClean="0"/>
              <a:t>ArrayIndexException</a:t>
            </a:r>
            <a:r>
              <a:rPr lang="en-US" dirty="0" smtClean="0"/>
              <a:t> if length of the array in negative, equal to the array size or greater than the array size while traversing the array.</a:t>
            </a:r>
          </a:p>
          <a:p>
            <a:pPr algn="just"/>
            <a:endParaRPr lang="en-US" dirty="0"/>
          </a:p>
        </p:txBody>
      </p:sp>
      <p:sp>
        <p:nvSpPr>
          <p:cNvPr id="4" name="Rectangle 1"/>
          <p:cNvSpPr>
            <a:spLocks noChangeArrowheads="1"/>
          </p:cNvSpPr>
          <p:nvPr/>
        </p:nvSpPr>
        <p:spPr bwMode="auto">
          <a:xfrm>
            <a:off x="1143000" y="3172579"/>
            <a:ext cx="68182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//Java Program to demonstrate the case of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ArrayIndexOutOfBoundsException</a:t>
            </a:r>
            <a:r>
              <a:rPr kumimoji="0" lang="en-US" altLang="en-US" sz="2200" b="0" i="0" u="none" strike="noStrike" cap="none" normalizeH="0" baseline="0" dirty="0" smtClean="0">
                <a:ln>
                  <a:noFill/>
                </a:ln>
                <a:solidFill>
                  <a:schemeClr val="tx1"/>
                </a:solidFill>
                <a:effectLst/>
                <a:latin typeface="Arial" panose="020B0604020202020204" pitchFamily="34" charset="0"/>
              </a:rPr>
              <a:t> in a Java Array.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public class </a:t>
            </a:r>
            <a:r>
              <a:rPr kumimoji="0" lang="en-US" altLang="en-US" sz="2200" b="0" i="0" u="none" strike="noStrike" cap="none" normalizeH="0" baseline="0" dirty="0" err="1" smtClean="0">
                <a:ln>
                  <a:noFill/>
                </a:ln>
                <a:solidFill>
                  <a:schemeClr val="tx1"/>
                </a:solidFill>
                <a:effectLst/>
                <a:latin typeface="Arial" panose="020B0604020202020204" pitchFamily="34" charset="0"/>
              </a:rPr>
              <a:t>TestArrayException</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public static void main(String </a:t>
            </a:r>
            <a:r>
              <a:rPr kumimoji="0" lang="en-US" altLang="en-US" sz="2200" b="0" i="0" u="none" strike="noStrike" cap="none" normalizeH="0" baseline="0" dirty="0" err="1" smtClean="0">
                <a:ln>
                  <a:noFill/>
                </a:ln>
                <a:solidFill>
                  <a:schemeClr val="tx1"/>
                </a:solidFill>
                <a:effectLst/>
                <a:latin typeface="Arial" panose="020B0604020202020204" pitchFamily="34" charset="0"/>
              </a:rPr>
              <a:t>args</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err="1" smtClean="0">
                <a:ln>
                  <a:noFill/>
                </a:ln>
                <a:solidFill>
                  <a:schemeClr val="tx1"/>
                </a:solidFill>
                <a:effectLst/>
                <a:latin typeface="Arial" panose="020B0604020202020204" pitchFamily="34" charset="0"/>
              </a:rPr>
              <a:t>int</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arr</a:t>
            </a:r>
            <a:r>
              <a:rPr kumimoji="0" lang="en-US" altLang="en-US" sz="2200" b="0" i="0" u="none" strike="noStrike" cap="none" normalizeH="0" baseline="0" dirty="0" smtClean="0">
                <a:ln>
                  <a:noFill/>
                </a:ln>
                <a:solidFill>
                  <a:schemeClr val="tx1"/>
                </a:solidFill>
                <a:effectLst/>
                <a:latin typeface="Arial" panose="020B0604020202020204" pitchFamily="34" charset="0"/>
              </a:rPr>
              <a:t>[]={50,60,70,80};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for(</a:t>
            </a:r>
            <a:r>
              <a:rPr kumimoji="0" lang="en-US" altLang="en-US" sz="2200" b="0" i="0" u="none" strike="noStrike" cap="none" normalizeH="0" baseline="0" dirty="0" err="1" smtClean="0">
                <a:ln>
                  <a:noFill/>
                </a:ln>
                <a:solidFill>
                  <a:schemeClr val="tx1"/>
                </a:solidFill>
                <a:effectLst/>
                <a:latin typeface="Arial" panose="020B0604020202020204" pitchFamily="34" charset="0"/>
              </a:rPr>
              <a:t>int</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i</a:t>
            </a:r>
            <a:r>
              <a:rPr kumimoji="0" lang="en-US" altLang="en-US" sz="2200" b="0" i="0" u="none" strike="noStrike" cap="none" normalizeH="0" baseline="0" dirty="0" smtClean="0">
                <a:ln>
                  <a:noFill/>
                </a:ln>
                <a:solidFill>
                  <a:schemeClr val="tx1"/>
                </a:solidFill>
                <a:effectLst/>
                <a:latin typeface="Arial" panose="020B0604020202020204" pitchFamily="34" charset="0"/>
              </a:rPr>
              <a:t>=0;i&lt;=</a:t>
            </a:r>
            <a:r>
              <a:rPr kumimoji="0" lang="en-US" altLang="en-US" sz="2200" b="0" i="0" u="none" strike="noStrike" cap="none" normalizeH="0" baseline="0" dirty="0" err="1" smtClean="0">
                <a:ln>
                  <a:noFill/>
                </a:ln>
                <a:solidFill>
                  <a:schemeClr val="tx1"/>
                </a:solidFill>
                <a:effectLst/>
                <a:latin typeface="Arial" panose="020B0604020202020204" pitchFamily="34" charset="0"/>
              </a:rPr>
              <a:t>arr.length;i</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arr</a:t>
            </a:r>
            <a:r>
              <a:rPr kumimoji="0" lang="en-US" altLang="en-US" sz="2200" b="0"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err="1" smtClean="0">
                <a:ln>
                  <a:noFill/>
                </a:ln>
                <a:solidFill>
                  <a:schemeClr val="tx1"/>
                </a:solidFill>
                <a:effectLst/>
                <a:latin typeface="Arial" panose="020B0604020202020204" pitchFamily="34" charset="0"/>
              </a:rPr>
              <a:t>i</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90965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974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A</a:t>
            </a:r>
            <a:r>
              <a:rPr lang="en-US" dirty="0" smtClean="0"/>
              <a:t>n array is a collection of similar type of elements which has contiguous memory location.</a:t>
            </a:r>
          </a:p>
          <a:p>
            <a:r>
              <a:rPr lang="en-US" b="1" dirty="0" smtClean="0"/>
              <a:t>Java array</a:t>
            </a:r>
            <a:r>
              <a:rPr lang="en-US" dirty="0" smtClean="0"/>
              <a:t> is an object which contains elements of a similar data type. Additionally, The elements of an array are stored in a contiguous memory location. </a:t>
            </a:r>
          </a:p>
          <a:p>
            <a:r>
              <a:rPr lang="en-US" dirty="0" smtClean="0"/>
              <a:t>It is a data structure where we store similar elements. We can store only a fixed set of elements in a Java array.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5087302"/>
            <a:ext cx="8267630" cy="1542097"/>
          </a:xfrm>
          <a:prstGeom prst="rect">
            <a:avLst/>
          </a:prstGeom>
        </p:spPr>
      </p:pic>
    </p:spTree>
    <p:extLst>
      <p:ext uri="{BB962C8B-B14F-4D97-AF65-F5344CB8AC3E}">
        <p14:creationId xmlns:p14="http://schemas.microsoft.com/office/powerpoint/2010/main" val="120793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b="1" dirty="0" smtClean="0"/>
              <a:t>Code Optimization:</a:t>
            </a:r>
            <a:r>
              <a:rPr lang="en-US" dirty="0" smtClean="0"/>
              <a:t> It makes the code optimized, we can retrieve or sort the data efficiently.</a:t>
            </a:r>
          </a:p>
          <a:p>
            <a:r>
              <a:rPr lang="en-US" b="1" dirty="0" smtClean="0"/>
              <a:t>Random access: </a:t>
            </a:r>
            <a:r>
              <a:rPr lang="en-US" dirty="0" smtClean="0"/>
              <a:t>We can get any data located at an index position.</a:t>
            </a:r>
            <a:endParaRPr lang="en-US" b="1" dirty="0"/>
          </a:p>
        </p:txBody>
      </p:sp>
    </p:spTree>
    <p:extLst>
      <p:ext uri="{BB962C8B-B14F-4D97-AF65-F5344CB8AC3E}">
        <p14:creationId xmlns:p14="http://schemas.microsoft.com/office/powerpoint/2010/main" val="272853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lstStyle/>
          <a:p>
            <a:r>
              <a:rPr lang="en-US" b="1" dirty="0" smtClean="0"/>
              <a:t>Size Limit:</a:t>
            </a:r>
            <a:r>
              <a:rPr lang="en-US" dirty="0" smtClean="0"/>
              <a:t> We can store only the fixed size of elements in the array. It doesn't grow its size at runtime. To solve this problem, collection framework is used in Java which grows automatically.</a:t>
            </a:r>
            <a:endParaRPr lang="en-US" dirty="0"/>
          </a:p>
        </p:txBody>
      </p:sp>
    </p:spTree>
    <p:extLst>
      <p:ext uri="{BB962C8B-B14F-4D97-AF65-F5344CB8AC3E}">
        <p14:creationId xmlns:p14="http://schemas.microsoft.com/office/powerpoint/2010/main" val="280432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Array</a:t>
            </a:r>
            <a:endParaRPr lang="en-US" dirty="0"/>
          </a:p>
        </p:txBody>
      </p:sp>
      <p:sp>
        <p:nvSpPr>
          <p:cNvPr id="3" name="Content Placeholder 2"/>
          <p:cNvSpPr>
            <a:spLocks noGrp="1"/>
          </p:cNvSpPr>
          <p:nvPr>
            <p:ph idx="1"/>
          </p:nvPr>
        </p:nvSpPr>
        <p:spPr/>
        <p:txBody>
          <a:bodyPr/>
          <a:lstStyle/>
          <a:p>
            <a:r>
              <a:rPr lang="en-US" dirty="0" smtClean="0"/>
              <a:t>There are two types of array:</a:t>
            </a:r>
          </a:p>
          <a:p>
            <a:pPr marL="971550" lvl="1" indent="-514350">
              <a:buFont typeface="+mj-lt"/>
              <a:buAutoNum type="arabicPeriod"/>
            </a:pPr>
            <a:r>
              <a:rPr lang="en-US" dirty="0" smtClean="0"/>
              <a:t>Single Dimensional Array</a:t>
            </a:r>
          </a:p>
          <a:p>
            <a:pPr marL="971550" lvl="1" indent="-514350">
              <a:buFont typeface="+mj-lt"/>
              <a:buAutoNum type="arabicPeriod"/>
            </a:pPr>
            <a:r>
              <a:rPr lang="en-US" dirty="0" smtClean="0"/>
              <a:t>Multidimensional Array</a:t>
            </a:r>
            <a:endParaRPr lang="en-US" dirty="0"/>
          </a:p>
        </p:txBody>
      </p:sp>
    </p:spTree>
    <p:extLst>
      <p:ext uri="{BB962C8B-B14F-4D97-AF65-F5344CB8AC3E}">
        <p14:creationId xmlns:p14="http://schemas.microsoft.com/office/powerpoint/2010/main" val="538419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Dimension Array in Java</a:t>
            </a:r>
            <a:endParaRPr lang="en-US" dirty="0"/>
          </a:p>
        </p:txBody>
      </p:sp>
      <p:sp>
        <p:nvSpPr>
          <p:cNvPr id="3" name="Content Placeholder 2"/>
          <p:cNvSpPr>
            <a:spLocks noGrp="1"/>
          </p:cNvSpPr>
          <p:nvPr>
            <p:ph idx="1"/>
          </p:nvPr>
        </p:nvSpPr>
        <p:spPr/>
        <p:txBody>
          <a:bodyPr/>
          <a:lstStyle/>
          <a:p>
            <a:r>
              <a:rPr lang="en-US" dirty="0" smtClean="0"/>
              <a:t>Syntax to Declare an Array in Java</a:t>
            </a:r>
          </a:p>
          <a:p>
            <a:pPr marL="457200" lvl="1" indent="0">
              <a:buNone/>
            </a:pPr>
            <a:r>
              <a:rPr lang="en-US" dirty="0" err="1"/>
              <a:t>d</a:t>
            </a:r>
            <a:r>
              <a:rPr lang="en-US" dirty="0" err="1" smtClean="0"/>
              <a:t>ataType</a:t>
            </a:r>
            <a:r>
              <a:rPr lang="en-US" dirty="0" smtClean="0"/>
              <a:t>[] </a:t>
            </a:r>
            <a:r>
              <a:rPr lang="en-US" dirty="0" err="1" smtClean="0"/>
              <a:t>arr</a:t>
            </a:r>
            <a:r>
              <a:rPr lang="en-US" dirty="0" smtClean="0"/>
              <a:t>;</a:t>
            </a:r>
          </a:p>
          <a:p>
            <a:pPr marL="457200" lvl="1" indent="0">
              <a:buNone/>
            </a:pPr>
            <a:r>
              <a:rPr lang="en-US" dirty="0" err="1" smtClean="0"/>
              <a:t>dataType</a:t>
            </a:r>
            <a:r>
              <a:rPr lang="en-US" dirty="0" smtClean="0"/>
              <a:t> []</a:t>
            </a:r>
            <a:r>
              <a:rPr lang="en-US" dirty="0" err="1" smtClean="0"/>
              <a:t>arr</a:t>
            </a:r>
            <a:r>
              <a:rPr lang="en-US" dirty="0" smtClean="0"/>
              <a:t>;</a:t>
            </a:r>
          </a:p>
          <a:p>
            <a:pPr marL="457200" lvl="1" indent="0">
              <a:buNone/>
            </a:pPr>
            <a:r>
              <a:rPr lang="en-US" dirty="0" err="1" smtClean="0"/>
              <a:t>dataType</a:t>
            </a:r>
            <a:r>
              <a:rPr lang="en-US" dirty="0" smtClean="0"/>
              <a:t> </a:t>
            </a:r>
            <a:r>
              <a:rPr lang="en-US" dirty="0" err="1" smtClean="0"/>
              <a:t>arr</a:t>
            </a:r>
            <a:r>
              <a:rPr lang="en-US" dirty="0" smtClean="0"/>
              <a:t>[]; </a:t>
            </a:r>
          </a:p>
          <a:p>
            <a:r>
              <a:rPr lang="en-US" dirty="0" smtClean="0"/>
              <a:t>Instantiation of an Array in Java</a:t>
            </a:r>
          </a:p>
          <a:p>
            <a:pPr marL="457200" lvl="1" indent="0">
              <a:buNone/>
            </a:pPr>
            <a:r>
              <a:rPr lang="en-US" dirty="0" err="1" smtClean="0"/>
              <a:t>ArrayRefVar</a:t>
            </a:r>
            <a:r>
              <a:rPr lang="en-US" dirty="0" smtClean="0"/>
              <a:t> = new datatype[size];</a:t>
            </a:r>
            <a:endParaRPr lang="en-US" dirty="0"/>
          </a:p>
        </p:txBody>
      </p:sp>
    </p:spTree>
    <p:extLst>
      <p:ext uri="{BB962C8B-B14F-4D97-AF65-F5344CB8AC3E}">
        <p14:creationId xmlns:p14="http://schemas.microsoft.com/office/powerpoint/2010/main" val="593541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Java Array</a:t>
            </a:r>
            <a:endParaRPr lang="en-US" dirty="0"/>
          </a:p>
        </p:txBody>
      </p:sp>
      <p:sp>
        <p:nvSpPr>
          <p:cNvPr id="4" name="Rectangle 1"/>
          <p:cNvSpPr>
            <a:spLocks noGrp="1" noChangeArrowheads="1"/>
          </p:cNvSpPr>
          <p:nvPr>
            <p:ph idx="1"/>
          </p:nvPr>
        </p:nvSpPr>
        <p:spPr bwMode="auto">
          <a:xfrm>
            <a:off x="838200" y="1739137"/>
            <a:ext cx="87895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class </a:t>
            </a:r>
            <a:r>
              <a:rPr kumimoji="0" lang="en-US" altLang="en-US" sz="2400" b="0" i="0" u="none" strike="noStrike" cap="none" normalizeH="0" baseline="0" dirty="0" err="1" smtClean="0">
                <a:ln>
                  <a:noFill/>
                </a:ln>
                <a:solidFill>
                  <a:schemeClr val="tx1"/>
                </a:solidFill>
                <a:effectLst/>
                <a:latin typeface="Arial" panose="020B0604020202020204" pitchFamily="34" charset="0"/>
              </a:rPr>
              <a:t>Testarray</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2400" b="0" i="0" u="none" strike="noStrike" cap="none" normalizeH="0" baseline="0" dirty="0" err="1" smtClean="0">
                <a:ln>
                  <a:noFill/>
                </a:ln>
                <a:solidFill>
                  <a:schemeClr val="tx1"/>
                </a:solidFill>
                <a:effectLst/>
                <a:latin typeface="Arial" panose="020B0604020202020204" pitchFamily="34" charset="0"/>
              </a:rPr>
              <a:t>args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a:t>
            </a:r>
            <a:r>
              <a:rPr kumimoji="0" lang="en-US" altLang="en-US" sz="2400" b="0" i="0" u="none" strike="noStrike" cap="none" normalizeH="0" baseline="0" dirty="0" smtClean="0">
                <a:ln>
                  <a:noFill/>
                </a:ln>
                <a:solidFill>
                  <a:schemeClr val="tx1"/>
                </a:solidFill>
                <a:effectLst/>
                <a:latin typeface="Arial" panose="020B0604020202020204" pitchFamily="34" charset="0"/>
              </a:rPr>
              <a:t> a[]=new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a:t>
            </a:r>
            <a:r>
              <a:rPr kumimoji="0" lang="en-US" altLang="en-US" sz="2400" b="0" i="0" u="none" strike="noStrike" cap="none" normalizeH="0" baseline="0" dirty="0" smtClean="0">
                <a:ln>
                  <a:noFill/>
                </a:ln>
                <a:solidFill>
                  <a:schemeClr val="tx1"/>
                </a:solidFill>
                <a:effectLst/>
                <a:latin typeface="Arial" panose="020B0604020202020204" pitchFamily="34" charset="0"/>
              </a:rPr>
              <a:t>[5];//declaration and instantiation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a[0]=10;//initialization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a[1]=20;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a[2]=70;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a[3]=40;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a[4]=50;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//traversing array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for(</a:t>
            </a:r>
            <a:r>
              <a:rPr kumimoji="0" lang="en-US" altLang="en-US" sz="2400" b="0" i="0" u="none" strike="noStrike" cap="none" normalizeH="0" baseline="0" dirty="0" err="1" smtClean="0">
                <a:ln>
                  <a:noFill/>
                </a:ln>
                <a:solidFill>
                  <a:schemeClr val="tx1"/>
                </a:solidFill>
                <a:effectLst/>
                <a:latin typeface="Arial" panose="020B0604020202020204" pitchFamily="34" charset="0"/>
              </a:rPr>
              <a:t>int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a:t>
            </a:r>
            <a:r>
              <a:rPr kumimoji="0" lang="en-US" altLang="en-US" sz="2400" b="0" i="0" u="none" strike="noStrike" cap="none" normalizeH="0" baseline="0" dirty="0" smtClean="0">
                <a:ln>
                  <a:noFill/>
                </a:ln>
                <a:solidFill>
                  <a:schemeClr val="tx1"/>
                </a:solidFill>
                <a:effectLst/>
                <a:latin typeface="Arial" panose="020B0604020202020204" pitchFamily="34" charset="0"/>
              </a:rPr>
              <a:t>=0;i&lt;</a:t>
            </a:r>
            <a:r>
              <a:rPr kumimoji="0" lang="en-US" altLang="en-US" sz="2400" b="0" i="0" u="none" strike="noStrike" cap="none" normalizeH="0" baseline="0" dirty="0" err="1" smtClean="0">
                <a:ln>
                  <a:noFill/>
                </a:ln>
                <a:solidFill>
                  <a:schemeClr val="tx1"/>
                </a:solidFill>
                <a:effectLst/>
                <a:latin typeface="Arial" panose="020B0604020202020204" pitchFamily="34" charset="0"/>
              </a:rPr>
              <a:t>a.length;i</a:t>
            </a:r>
            <a:r>
              <a:rPr kumimoji="0" lang="en-US" altLang="en-US" sz="2400" b="0" i="0" u="none" strike="noStrike" cap="none" normalizeH="0" baseline="0" dirty="0" smtClean="0">
                <a:ln>
                  <a:noFill/>
                </a:ln>
                <a:solidFill>
                  <a:schemeClr val="tx1"/>
                </a:solidFill>
                <a:effectLst/>
                <a:latin typeface="Arial" panose="020B0604020202020204" pitchFamily="34" charset="0"/>
              </a:rPr>
              <a:t>++)//length is the property of array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2400" b="0" i="0" u="none" strike="noStrike" cap="none" normalizeH="0" baseline="0" dirty="0" smtClean="0">
                <a:ln>
                  <a:noFill/>
                </a:ln>
                <a:solidFill>
                  <a:schemeClr val="tx1"/>
                </a:solidFill>
                <a:effectLst/>
                <a:latin typeface="Arial" panose="020B0604020202020204" pitchFamily="34" charset="0"/>
              </a:rPr>
              <a:t>(a[</a:t>
            </a:r>
            <a:r>
              <a:rPr kumimoji="0" lang="en-US" altLang="en-US" sz="2400" b="0" i="0" u="none" strike="noStrike" cap="none" normalizeH="0" baseline="0" dirty="0" err="1" smtClean="0">
                <a:ln>
                  <a:noFill/>
                </a:ln>
                <a:solidFill>
                  <a:schemeClr val="tx1"/>
                </a:solidFill>
                <a:effectLst/>
                <a:latin typeface="Arial" panose="020B0604020202020204" pitchFamily="34" charset="0"/>
              </a:rPr>
              <a:t>i</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19492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Declaration, Instantiation and Initialization of Java Array</a:t>
            </a:r>
            <a:endParaRPr lang="en-US" dirty="0"/>
          </a:p>
        </p:txBody>
      </p:sp>
      <p:sp>
        <p:nvSpPr>
          <p:cNvPr id="3" name="Content Placeholder 2"/>
          <p:cNvSpPr>
            <a:spLocks noGrp="1"/>
          </p:cNvSpPr>
          <p:nvPr>
            <p:ph idx="1"/>
          </p:nvPr>
        </p:nvSpPr>
        <p:spPr/>
        <p:txBody>
          <a:bodyPr/>
          <a:lstStyle/>
          <a:p>
            <a:r>
              <a:rPr lang="en-US" dirty="0" smtClean="0"/>
              <a:t>We can declare, instantiate and initialize the java array together by:</a:t>
            </a:r>
          </a:p>
          <a:p>
            <a:pPr marL="0" indent="0">
              <a:buNone/>
            </a:pPr>
            <a:r>
              <a:rPr lang="en-US" dirty="0"/>
              <a:t>	</a:t>
            </a:r>
            <a:r>
              <a:rPr lang="en-US" dirty="0" err="1" smtClean="0"/>
              <a:t>int</a:t>
            </a:r>
            <a:r>
              <a:rPr lang="en-US" dirty="0" smtClean="0"/>
              <a:t> a[] = {44,2,4,6}; //declaration, instantiation and initialization</a:t>
            </a:r>
            <a:endParaRPr lang="en-US" dirty="0"/>
          </a:p>
        </p:txBody>
      </p:sp>
    </p:spTree>
    <p:extLst>
      <p:ext uri="{BB962C8B-B14F-4D97-AF65-F5344CB8AC3E}">
        <p14:creationId xmlns:p14="http://schemas.microsoft.com/office/powerpoint/2010/main" val="341189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For-each Loop for Array</a:t>
            </a:r>
            <a:br>
              <a:rPr lang="en-US" b="1" dirty="0" smtClean="0"/>
            </a:br>
            <a:endParaRPr lang="en-US" dirty="0"/>
          </a:p>
        </p:txBody>
      </p:sp>
      <p:sp>
        <p:nvSpPr>
          <p:cNvPr id="3" name="Content Placeholder 2"/>
          <p:cNvSpPr>
            <a:spLocks noGrp="1"/>
          </p:cNvSpPr>
          <p:nvPr>
            <p:ph idx="1"/>
          </p:nvPr>
        </p:nvSpPr>
        <p:spPr/>
        <p:txBody>
          <a:bodyPr/>
          <a:lstStyle/>
          <a:p>
            <a:r>
              <a:rPr lang="en-US" dirty="0" smtClean="0"/>
              <a:t>We can also print the Java array using </a:t>
            </a:r>
            <a:r>
              <a:rPr lang="en-US" b="1" dirty="0" smtClean="0"/>
              <a:t>for-each loop</a:t>
            </a:r>
            <a:r>
              <a:rPr lang="en-US" dirty="0" smtClean="0"/>
              <a:t> . </a:t>
            </a:r>
          </a:p>
          <a:p>
            <a:r>
              <a:rPr lang="en-US" dirty="0" smtClean="0"/>
              <a:t>The Java </a:t>
            </a:r>
            <a:r>
              <a:rPr lang="en-US" b="1" dirty="0" smtClean="0"/>
              <a:t>for-each</a:t>
            </a:r>
            <a:r>
              <a:rPr lang="en-US" dirty="0" smtClean="0"/>
              <a:t> loop prints the array elements one by one. It holds an array element in a variable, then executes the body of the loop.</a:t>
            </a:r>
          </a:p>
          <a:p>
            <a:endParaRPr lang="en-US" dirty="0"/>
          </a:p>
          <a:p>
            <a:r>
              <a:rPr lang="en-US" dirty="0" smtClean="0"/>
              <a:t>The syntax of the for-each loop is:</a:t>
            </a:r>
          </a:p>
          <a:p>
            <a:pPr marL="457200" lvl="1" indent="0">
              <a:buNone/>
            </a:pPr>
            <a:r>
              <a:rPr lang="en-US" sz="2600" dirty="0" smtClean="0"/>
              <a:t>for(</a:t>
            </a:r>
            <a:r>
              <a:rPr lang="en-US" sz="2600" dirty="0" err="1" smtClean="0"/>
              <a:t>data_type</a:t>
            </a:r>
            <a:r>
              <a:rPr lang="en-US" sz="2600" dirty="0" smtClean="0"/>
              <a:t> </a:t>
            </a:r>
            <a:r>
              <a:rPr lang="en-US" sz="2600" dirty="0" err="1" smtClean="0"/>
              <a:t>variable:array</a:t>
            </a:r>
            <a:r>
              <a:rPr lang="en-US" sz="2600" dirty="0" smtClean="0"/>
              <a:t>){  </a:t>
            </a:r>
          </a:p>
          <a:p>
            <a:pPr marL="457200" lvl="1" indent="0">
              <a:buNone/>
            </a:pPr>
            <a:r>
              <a:rPr lang="en-US" sz="2600" dirty="0" smtClean="0"/>
              <a:t>//body of the loop  </a:t>
            </a:r>
          </a:p>
          <a:p>
            <a:pPr marL="457200" lvl="1" indent="0">
              <a:buNone/>
            </a:pPr>
            <a:r>
              <a:rPr lang="en-US" sz="2600" dirty="0" smtClean="0"/>
              <a:t>}  </a:t>
            </a:r>
          </a:p>
          <a:p>
            <a:endParaRPr lang="en-US" dirty="0"/>
          </a:p>
        </p:txBody>
      </p:sp>
    </p:spTree>
    <p:extLst>
      <p:ext uri="{BB962C8B-B14F-4D97-AF65-F5344CB8AC3E}">
        <p14:creationId xmlns:p14="http://schemas.microsoft.com/office/powerpoint/2010/main" val="129556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990</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Array</vt:lpstr>
      <vt:lpstr>Arrays</vt:lpstr>
      <vt:lpstr>Advantages</vt:lpstr>
      <vt:lpstr>Disadvantage</vt:lpstr>
      <vt:lpstr>Type of Array</vt:lpstr>
      <vt:lpstr>Single Dimension Array in Java</vt:lpstr>
      <vt:lpstr>Example of Java Array</vt:lpstr>
      <vt:lpstr>Declaration, Instantiation and Initialization of Java Array</vt:lpstr>
      <vt:lpstr>For-each Loop for Array </vt:lpstr>
      <vt:lpstr>Example</vt:lpstr>
      <vt:lpstr>Passing Array to a Method in Java</vt:lpstr>
      <vt:lpstr>Anonymous Array in Java </vt:lpstr>
      <vt:lpstr>Returning Array from the Method</vt:lpstr>
      <vt:lpstr>ArrayIndexOutOfBoundsException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Rajan Sharma</dc:creator>
  <cp:lastModifiedBy>Rajan Sharma</cp:lastModifiedBy>
  <cp:revision>5</cp:revision>
  <dcterms:created xsi:type="dcterms:W3CDTF">2023-05-18T13:58:52Z</dcterms:created>
  <dcterms:modified xsi:type="dcterms:W3CDTF">2023-05-18T14:21:35Z</dcterms:modified>
</cp:coreProperties>
</file>