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9CD154-4838-4EFE-977F-6BD8864E9D79}"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210427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CD154-4838-4EFE-977F-6BD8864E9D79}"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404292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CD154-4838-4EFE-977F-6BD8864E9D79}"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75004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CD154-4838-4EFE-977F-6BD8864E9D79}"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208546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9CD154-4838-4EFE-977F-6BD8864E9D79}"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312721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9CD154-4838-4EFE-977F-6BD8864E9D79}"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332394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9CD154-4838-4EFE-977F-6BD8864E9D79}"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232643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9CD154-4838-4EFE-977F-6BD8864E9D79}"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383677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CD154-4838-4EFE-977F-6BD8864E9D79}"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216908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9CD154-4838-4EFE-977F-6BD8864E9D79}"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398167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9CD154-4838-4EFE-977F-6BD8864E9D79}"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D44EF-C734-48D7-92E4-42FA7266AECF}" type="slidenum">
              <a:rPr lang="en-US" smtClean="0"/>
              <a:t>‹#›</a:t>
            </a:fld>
            <a:endParaRPr lang="en-US"/>
          </a:p>
        </p:txBody>
      </p:sp>
    </p:spTree>
    <p:extLst>
      <p:ext uri="{BB962C8B-B14F-4D97-AF65-F5344CB8AC3E}">
        <p14:creationId xmlns:p14="http://schemas.microsoft.com/office/powerpoint/2010/main" val="35936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CD154-4838-4EFE-977F-6BD8864E9D79}" type="datetimeFigureOut">
              <a:rPr lang="en-US" smtClean="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D44EF-C734-48D7-92E4-42FA7266AECF}" type="slidenum">
              <a:rPr lang="en-US" smtClean="0"/>
              <a:t>‹#›</a:t>
            </a:fld>
            <a:endParaRPr lang="en-US"/>
          </a:p>
        </p:txBody>
      </p:sp>
    </p:spTree>
    <p:extLst>
      <p:ext uri="{BB962C8B-B14F-4D97-AF65-F5344CB8AC3E}">
        <p14:creationId xmlns:p14="http://schemas.microsoft.com/office/powerpoint/2010/main" val="2431523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Inner Class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7321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instantiate Member Inner class in Java?</a:t>
            </a:r>
            <a:br>
              <a:rPr lang="en-US" b="1" dirty="0" smtClean="0"/>
            </a:br>
            <a:endParaRPr lang="en-US" dirty="0"/>
          </a:p>
        </p:txBody>
      </p:sp>
      <p:sp>
        <p:nvSpPr>
          <p:cNvPr id="3" name="Content Placeholder 2"/>
          <p:cNvSpPr>
            <a:spLocks noGrp="1"/>
          </p:cNvSpPr>
          <p:nvPr>
            <p:ph idx="1"/>
          </p:nvPr>
        </p:nvSpPr>
        <p:spPr/>
        <p:txBody>
          <a:bodyPr/>
          <a:lstStyle/>
          <a:p>
            <a:r>
              <a:rPr lang="en-US" dirty="0" smtClean="0"/>
              <a:t>An object or instance of a member's inner class always exists within an object of its outer class. The new operator is used to create the object of member inner class with slightly different syntax.</a:t>
            </a:r>
          </a:p>
          <a:p>
            <a:r>
              <a:rPr lang="en-US" dirty="0" smtClean="0"/>
              <a:t>The general form of syntax to create an object of the member inner class is as follows:</a:t>
            </a:r>
          </a:p>
          <a:p>
            <a:pPr marL="457200" lvl="1" indent="0">
              <a:buNone/>
            </a:pPr>
            <a:endParaRPr lang="en-US" dirty="0"/>
          </a:p>
          <a:p>
            <a:pPr marL="457200" lvl="1" indent="0">
              <a:buNone/>
            </a:pPr>
            <a:r>
              <a:rPr lang="en-US" b="1" i="1" dirty="0" err="1" smtClean="0"/>
              <a:t>OuterClassReference.new</a:t>
            </a:r>
            <a:r>
              <a:rPr lang="en-US" b="1" i="1" dirty="0" smtClean="0"/>
              <a:t> </a:t>
            </a:r>
            <a:r>
              <a:rPr lang="en-US" b="1" i="1" dirty="0" err="1" smtClean="0"/>
              <a:t>MemberInnerClassConstructor</a:t>
            </a:r>
            <a:r>
              <a:rPr lang="en-US" b="1" i="1" dirty="0" smtClean="0"/>
              <a:t>();</a:t>
            </a:r>
          </a:p>
          <a:p>
            <a:pPr marL="457200" lvl="1" indent="0">
              <a:buNone/>
            </a:pPr>
            <a:endParaRPr lang="en-US" b="1" i="1" dirty="0"/>
          </a:p>
          <a:p>
            <a:pPr marL="457200" lvl="1" indent="0">
              <a:buNone/>
            </a:pPr>
            <a:r>
              <a:rPr lang="en-US" b="1" dirty="0" smtClean="0"/>
              <a:t>Example:</a:t>
            </a:r>
            <a:r>
              <a:rPr lang="en-US" b="1" i="1" dirty="0" smtClean="0"/>
              <a:t> </a:t>
            </a:r>
            <a:r>
              <a:rPr lang="en-US" b="1" i="1" dirty="0" err="1" smtClean="0"/>
              <a:t>obj.new</a:t>
            </a:r>
            <a:r>
              <a:rPr lang="en-US" b="1" i="1" dirty="0" smtClean="0"/>
              <a:t> Inner();</a:t>
            </a:r>
            <a:r>
              <a:rPr lang="en-US" i="1" dirty="0" smtClean="0"/>
              <a:t> </a:t>
            </a:r>
            <a:endParaRPr lang="en-US" b="1" i="1" dirty="0"/>
          </a:p>
        </p:txBody>
      </p:sp>
    </p:spTree>
    <p:extLst>
      <p:ext uri="{BB962C8B-B14F-4D97-AF65-F5344CB8AC3E}">
        <p14:creationId xmlns:p14="http://schemas.microsoft.com/office/powerpoint/2010/main" val="3130442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working of Java member inner class</a:t>
            </a:r>
            <a:endParaRPr lang="en-US" dirty="0"/>
          </a:p>
        </p:txBody>
      </p:sp>
      <p:sp>
        <p:nvSpPr>
          <p:cNvPr id="3" name="Content Placeholder 2"/>
          <p:cNvSpPr>
            <a:spLocks noGrp="1"/>
          </p:cNvSpPr>
          <p:nvPr>
            <p:ph idx="1"/>
          </p:nvPr>
        </p:nvSpPr>
        <p:spPr/>
        <p:txBody>
          <a:bodyPr/>
          <a:lstStyle/>
          <a:p>
            <a:r>
              <a:rPr lang="en-US" dirty="0" smtClean="0"/>
              <a:t>The java compiler creates two class files in the case of the inner class. </a:t>
            </a:r>
          </a:p>
          <a:p>
            <a:r>
              <a:rPr lang="en-US" dirty="0" smtClean="0"/>
              <a:t>The class file name of the inner class is "</a:t>
            </a:r>
            <a:r>
              <a:rPr lang="en-US" dirty="0" err="1" smtClean="0"/>
              <a:t>Outer$Inner</a:t>
            </a:r>
            <a:r>
              <a:rPr lang="en-US" dirty="0" smtClean="0"/>
              <a:t>".</a:t>
            </a:r>
          </a:p>
          <a:p>
            <a:r>
              <a:rPr lang="en-US" dirty="0" smtClean="0"/>
              <a:t> If you want to instantiate the inner class, you must have to create the instance of the outer class. </a:t>
            </a:r>
          </a:p>
          <a:p>
            <a:r>
              <a:rPr lang="en-US" dirty="0" smtClean="0"/>
              <a:t>In such a case, an instance of the inner class is created inside the instance of the outer class.</a:t>
            </a:r>
            <a:endParaRPr lang="en-US" dirty="0"/>
          </a:p>
        </p:txBody>
      </p:sp>
    </p:spTree>
    <p:extLst>
      <p:ext uri="{BB962C8B-B14F-4D97-AF65-F5344CB8AC3E}">
        <p14:creationId xmlns:p14="http://schemas.microsoft.com/office/powerpoint/2010/main" val="1763213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code generated by the compiler</a:t>
            </a:r>
            <a:br>
              <a:rPr lang="en-US" b="1" dirty="0" smtClean="0"/>
            </a:br>
            <a:endParaRPr lang="en-US" dirty="0"/>
          </a:p>
        </p:txBody>
      </p:sp>
      <p:sp>
        <p:nvSpPr>
          <p:cNvPr id="3" name="Content Placeholder 2"/>
          <p:cNvSpPr>
            <a:spLocks noGrp="1"/>
          </p:cNvSpPr>
          <p:nvPr>
            <p:ph idx="1"/>
          </p:nvPr>
        </p:nvSpPr>
        <p:spPr>
          <a:xfrm>
            <a:off x="838200" y="1308792"/>
            <a:ext cx="10515600" cy="1248878"/>
          </a:xfrm>
        </p:spPr>
        <p:txBody>
          <a:bodyPr>
            <a:normAutofit/>
          </a:bodyPr>
          <a:lstStyle/>
          <a:p>
            <a:r>
              <a:rPr lang="en-US" dirty="0" smtClean="0"/>
              <a:t>The Java compiler creates a class file named </a:t>
            </a:r>
            <a:r>
              <a:rPr lang="en-US" dirty="0" err="1" smtClean="0"/>
              <a:t>Outer$Inner</a:t>
            </a:r>
            <a:r>
              <a:rPr lang="en-US" dirty="0" smtClean="0"/>
              <a:t> in this case. The Member inner class has the reference of Outer class that is why it can access all the data members of Outer class including private.</a:t>
            </a:r>
          </a:p>
          <a:p>
            <a:endParaRPr lang="en-US" dirty="0"/>
          </a:p>
        </p:txBody>
      </p:sp>
      <p:sp>
        <p:nvSpPr>
          <p:cNvPr id="4" name="Rectangle 3"/>
          <p:cNvSpPr/>
          <p:nvPr/>
        </p:nvSpPr>
        <p:spPr>
          <a:xfrm>
            <a:off x="967409" y="2557670"/>
            <a:ext cx="9422295" cy="4401205"/>
          </a:xfrm>
          <a:prstGeom prst="rect">
            <a:avLst/>
          </a:prstGeom>
        </p:spPr>
        <p:txBody>
          <a:bodyPr wrap="square">
            <a:spAutoFit/>
          </a:bodyPr>
          <a:lstStyle/>
          <a:p>
            <a:r>
              <a:rPr lang="en-US" sz="2000" dirty="0" smtClean="0"/>
              <a:t>// Example</a:t>
            </a:r>
          </a:p>
          <a:p>
            <a:r>
              <a:rPr lang="en-US" sz="2000" dirty="0" smtClean="0"/>
              <a:t>import </a:t>
            </a:r>
            <a:r>
              <a:rPr lang="en-US" sz="2000" dirty="0" err="1" smtClean="0"/>
              <a:t>java.io.PrintStream</a:t>
            </a:r>
            <a:r>
              <a:rPr lang="en-US" sz="2000" dirty="0" smtClean="0"/>
              <a:t>;  </a:t>
            </a:r>
          </a:p>
          <a:p>
            <a:r>
              <a:rPr lang="en-US" sz="2000" dirty="0" smtClean="0"/>
              <a:t>class </a:t>
            </a:r>
            <a:r>
              <a:rPr lang="en-US" sz="2000" dirty="0" err="1" smtClean="0"/>
              <a:t>Outer$Inner</a:t>
            </a:r>
            <a:r>
              <a:rPr lang="en-US" sz="2000" dirty="0" smtClean="0"/>
              <a:t>  </a:t>
            </a:r>
          </a:p>
          <a:p>
            <a:r>
              <a:rPr lang="en-US" sz="2000" dirty="0" smtClean="0"/>
              <a:t>{  </a:t>
            </a:r>
          </a:p>
          <a:p>
            <a:r>
              <a:rPr lang="en-US" sz="2000" dirty="0" smtClean="0"/>
              <a:t>    final Outer this$0;  </a:t>
            </a:r>
          </a:p>
          <a:p>
            <a:r>
              <a:rPr lang="en-US" sz="2000" dirty="0" smtClean="0"/>
              <a:t>    </a:t>
            </a:r>
            <a:r>
              <a:rPr lang="en-US" sz="2000" dirty="0" err="1" smtClean="0"/>
              <a:t>Outer$Inner</a:t>
            </a:r>
            <a:r>
              <a:rPr lang="en-US" sz="2000" dirty="0" smtClean="0"/>
              <a:t>()  </a:t>
            </a:r>
          </a:p>
          <a:p>
            <a:r>
              <a:rPr lang="en-US" sz="2000" dirty="0" smtClean="0"/>
              <a:t>    {   super();  </a:t>
            </a:r>
          </a:p>
          <a:p>
            <a:r>
              <a:rPr lang="en-US" sz="2000" dirty="0" smtClean="0"/>
              <a:t>        this$0 = </a:t>
            </a:r>
            <a:r>
              <a:rPr lang="en-US" sz="2000" dirty="0" err="1" smtClean="0"/>
              <a:t>Outer.this</a:t>
            </a:r>
            <a:r>
              <a:rPr lang="en-US" sz="2000" dirty="0" smtClean="0"/>
              <a:t>;  </a:t>
            </a:r>
          </a:p>
          <a:p>
            <a:r>
              <a:rPr lang="en-US" sz="2000" dirty="0" smtClean="0"/>
              <a:t>    }  </a:t>
            </a:r>
          </a:p>
          <a:p>
            <a:r>
              <a:rPr lang="en-US" sz="2000" dirty="0" smtClean="0"/>
              <a:t>    void </a:t>
            </a:r>
            <a:r>
              <a:rPr lang="en-US" sz="2000" dirty="0" err="1" smtClean="0"/>
              <a:t>msg</a:t>
            </a:r>
            <a:r>
              <a:rPr lang="en-US" sz="2000" dirty="0" smtClean="0"/>
              <a:t>()  </a:t>
            </a:r>
          </a:p>
          <a:p>
            <a:r>
              <a:rPr lang="en-US" sz="2000" dirty="0" smtClean="0"/>
              <a:t>    {  </a:t>
            </a:r>
          </a:p>
          <a:p>
            <a:r>
              <a:rPr lang="en-US" sz="2000" dirty="0" smtClean="0"/>
              <a:t>        </a:t>
            </a:r>
            <a:r>
              <a:rPr lang="en-US" sz="2000" dirty="0" err="1" smtClean="0"/>
              <a:t>System.out.println</a:t>
            </a:r>
            <a:r>
              <a:rPr lang="en-US" sz="2000" dirty="0" smtClean="0"/>
              <a:t>((new </a:t>
            </a:r>
            <a:r>
              <a:rPr lang="en-US" sz="2000" dirty="0" err="1" smtClean="0"/>
              <a:t>StringBuilder</a:t>
            </a:r>
            <a:r>
              <a:rPr lang="en-US" sz="2000" dirty="0" smtClean="0"/>
              <a:t>()).append("data is ")  </a:t>
            </a:r>
          </a:p>
          <a:p>
            <a:r>
              <a:rPr lang="en-US" sz="2000" dirty="0" smtClean="0"/>
              <a:t>                    .append(Outer.access$000(</a:t>
            </a:r>
            <a:r>
              <a:rPr lang="en-US" sz="2000" dirty="0" err="1" smtClean="0"/>
              <a:t>Outer.this</a:t>
            </a:r>
            <a:r>
              <a:rPr lang="en-US" sz="2000" dirty="0" smtClean="0"/>
              <a:t>)).</a:t>
            </a:r>
            <a:r>
              <a:rPr lang="en-US" sz="2000" dirty="0" err="1" smtClean="0"/>
              <a:t>toString</a:t>
            </a:r>
            <a:r>
              <a:rPr lang="en-US" sz="2000" dirty="0" smtClean="0"/>
              <a:t>());  </a:t>
            </a:r>
          </a:p>
          <a:p>
            <a:r>
              <a:rPr lang="en-US" sz="2000" dirty="0" smtClean="0"/>
              <a:t>    } }  </a:t>
            </a:r>
          </a:p>
        </p:txBody>
      </p:sp>
    </p:spTree>
    <p:extLst>
      <p:ext uri="{BB962C8B-B14F-4D97-AF65-F5344CB8AC3E}">
        <p14:creationId xmlns:p14="http://schemas.microsoft.com/office/powerpoint/2010/main" val="2923569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Anonymous inner class</a:t>
            </a:r>
            <a:endParaRPr lang="en-US" dirty="0"/>
          </a:p>
        </p:txBody>
      </p:sp>
      <p:sp>
        <p:nvSpPr>
          <p:cNvPr id="3" name="Content Placeholder 2"/>
          <p:cNvSpPr>
            <a:spLocks noGrp="1"/>
          </p:cNvSpPr>
          <p:nvPr>
            <p:ph idx="1"/>
          </p:nvPr>
        </p:nvSpPr>
        <p:spPr/>
        <p:txBody>
          <a:bodyPr/>
          <a:lstStyle/>
          <a:p>
            <a:r>
              <a:rPr lang="en-US" dirty="0" smtClean="0"/>
              <a:t>Java anonymous inner class is an inner class without a name and for which only a single object is created. </a:t>
            </a:r>
          </a:p>
          <a:p>
            <a:r>
              <a:rPr lang="en-US" dirty="0" smtClean="0"/>
              <a:t>An anonymous inner class can be useful when making an instance of an object with certain "extras" such as overloading methods of a class or interface, without having to actually subclass a class.</a:t>
            </a:r>
          </a:p>
          <a:p>
            <a:r>
              <a:rPr lang="en-US" dirty="0" smtClean="0"/>
              <a:t>In simple words, a class that has no name is known as an anonymous inner class in Java. It should be used if you have to override a method of class or interface. </a:t>
            </a:r>
            <a:endParaRPr lang="en-US" dirty="0"/>
          </a:p>
        </p:txBody>
      </p:sp>
    </p:spTree>
    <p:extLst>
      <p:ext uri="{BB962C8B-B14F-4D97-AF65-F5344CB8AC3E}">
        <p14:creationId xmlns:p14="http://schemas.microsoft.com/office/powerpoint/2010/main" val="3225299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Java Anonymous inner class can be created in two ways:</a:t>
            </a:r>
          </a:p>
          <a:p>
            <a:pPr marL="914400" lvl="1" indent="-457200">
              <a:buFont typeface="+mj-lt"/>
              <a:buAutoNum type="arabicPeriod"/>
            </a:pPr>
            <a:r>
              <a:rPr lang="en-US" dirty="0" smtClean="0"/>
              <a:t>Class (may be abstract or concrete).</a:t>
            </a:r>
          </a:p>
          <a:p>
            <a:pPr marL="914400" lvl="1" indent="-457200">
              <a:buFont typeface="+mj-lt"/>
              <a:buAutoNum type="arabicPeriod"/>
            </a:pPr>
            <a:r>
              <a:rPr lang="en-US" dirty="0" smtClean="0"/>
              <a:t>Interface</a:t>
            </a:r>
          </a:p>
          <a:p>
            <a:endParaRPr lang="en-US" dirty="0"/>
          </a:p>
        </p:txBody>
      </p:sp>
    </p:spTree>
    <p:extLst>
      <p:ext uri="{BB962C8B-B14F-4D97-AF65-F5344CB8AC3E}">
        <p14:creationId xmlns:p14="http://schemas.microsoft.com/office/powerpoint/2010/main" val="371719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a:t>
            </a:r>
            <a:r>
              <a:rPr lang="en-US" b="1" dirty="0" smtClean="0"/>
              <a:t>nonymous inner class example using class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pPr marL="0" indent="0">
              <a:buNone/>
            </a:pPr>
            <a:r>
              <a:rPr lang="en-US" dirty="0" smtClean="0"/>
              <a:t>abstract class Person{  </a:t>
            </a:r>
          </a:p>
          <a:p>
            <a:pPr marL="0" indent="0">
              <a:buNone/>
            </a:pPr>
            <a:r>
              <a:rPr lang="en-US" dirty="0" smtClean="0"/>
              <a:t>  abstract void eat();  </a:t>
            </a:r>
          </a:p>
          <a:p>
            <a:pPr marL="0" indent="0">
              <a:buNone/>
            </a:pPr>
            <a:r>
              <a:rPr lang="en-US" dirty="0" smtClean="0"/>
              <a:t>}  </a:t>
            </a:r>
          </a:p>
          <a:p>
            <a:pPr marL="0" indent="0">
              <a:buNone/>
            </a:pPr>
            <a:r>
              <a:rPr lang="en-US" dirty="0" smtClean="0"/>
              <a:t>class </a:t>
            </a:r>
            <a:r>
              <a:rPr lang="en-US" dirty="0" err="1" smtClean="0"/>
              <a:t>TestAnonymousInner</a:t>
            </a:r>
            <a:r>
              <a:rPr lang="en-US" dirty="0" smtClean="0"/>
              <a:t>{  </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Person p=new Person(){  </a:t>
            </a:r>
          </a:p>
          <a:p>
            <a:pPr marL="0" indent="0">
              <a:buNone/>
            </a:pPr>
            <a:r>
              <a:rPr lang="en-US" dirty="0" smtClean="0"/>
              <a:t>  void eat(){</a:t>
            </a:r>
            <a:r>
              <a:rPr lang="en-US" dirty="0" err="1" smtClean="0"/>
              <a:t>System.out.println</a:t>
            </a:r>
            <a:r>
              <a:rPr lang="en-US" dirty="0" smtClean="0"/>
              <a:t>("nice fruits");}  </a:t>
            </a:r>
          </a:p>
          <a:p>
            <a:pPr marL="0" indent="0">
              <a:buNone/>
            </a:pPr>
            <a:r>
              <a:rPr lang="en-US" dirty="0" smtClean="0"/>
              <a:t>  };  </a:t>
            </a:r>
          </a:p>
          <a:p>
            <a:pPr marL="0" indent="0">
              <a:buNone/>
            </a:pPr>
            <a:r>
              <a:rPr lang="en-US" dirty="0" smtClean="0"/>
              <a:t>  </a:t>
            </a:r>
            <a:r>
              <a:rPr lang="en-US" dirty="0" err="1" smtClean="0"/>
              <a:t>p.eat</a:t>
            </a:r>
            <a:r>
              <a:rPr lang="en-US" dirty="0" smtClean="0"/>
              <a:t>();  </a:t>
            </a:r>
          </a:p>
          <a:p>
            <a:pPr marL="0" indent="0">
              <a:buNone/>
            </a:pPr>
            <a:r>
              <a:rPr lang="en-US" dirty="0" smtClean="0"/>
              <a:t> }  </a:t>
            </a:r>
          </a:p>
          <a:p>
            <a:pPr marL="0" indent="0">
              <a:buNone/>
            </a:pPr>
            <a:r>
              <a:rPr lang="en-US" dirty="0" smtClean="0"/>
              <a:t>}  </a:t>
            </a:r>
          </a:p>
          <a:p>
            <a:endParaRPr lang="en-US" dirty="0"/>
          </a:p>
        </p:txBody>
      </p:sp>
    </p:spTree>
    <p:extLst>
      <p:ext uri="{BB962C8B-B14F-4D97-AF65-F5344CB8AC3E}">
        <p14:creationId xmlns:p14="http://schemas.microsoft.com/office/powerpoint/2010/main" val="1655380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working of given code</a:t>
            </a:r>
            <a:endParaRPr lang="en-US" dirty="0"/>
          </a:p>
        </p:txBody>
      </p:sp>
      <p:sp>
        <p:nvSpPr>
          <p:cNvPr id="3" name="Content Placeholder 2"/>
          <p:cNvSpPr>
            <a:spLocks noGrp="1"/>
          </p:cNvSpPr>
          <p:nvPr>
            <p:ph idx="1"/>
          </p:nvPr>
        </p:nvSpPr>
        <p:spPr/>
        <p:txBody>
          <a:bodyPr/>
          <a:lstStyle/>
          <a:p>
            <a:pPr marL="457200" lvl="1" indent="0">
              <a:buNone/>
            </a:pPr>
            <a:r>
              <a:rPr lang="en-US" sz="2000" dirty="0" smtClean="0"/>
              <a:t>		</a:t>
            </a:r>
            <a:r>
              <a:rPr lang="en-US" dirty="0" smtClean="0"/>
              <a:t>Person p=new Person(){  </a:t>
            </a:r>
          </a:p>
          <a:p>
            <a:pPr marL="457200" lvl="1" indent="0">
              <a:buNone/>
            </a:pPr>
            <a:r>
              <a:rPr lang="en-US" dirty="0" smtClean="0"/>
              <a:t>		void eat(){</a:t>
            </a:r>
            <a:r>
              <a:rPr lang="en-US" dirty="0" err="1" smtClean="0"/>
              <a:t>System.out.println</a:t>
            </a:r>
            <a:r>
              <a:rPr lang="en-US" dirty="0" smtClean="0"/>
              <a:t>("nice fruits");}  </a:t>
            </a:r>
          </a:p>
          <a:p>
            <a:pPr marL="457200" lvl="1" indent="0">
              <a:buNone/>
            </a:pPr>
            <a:r>
              <a:rPr lang="en-US" dirty="0" smtClean="0"/>
              <a:t>		};  </a:t>
            </a:r>
          </a:p>
          <a:p>
            <a:pPr marL="457200" lvl="1" indent="0">
              <a:buNone/>
            </a:pPr>
            <a:endParaRPr lang="en-US" dirty="0" smtClean="0"/>
          </a:p>
          <a:p>
            <a:r>
              <a:rPr lang="en-US" dirty="0" smtClean="0"/>
              <a:t>A class is created, but its name is decided by the compiler, which extends the Person class and provides the implementation of the eat() method.</a:t>
            </a:r>
          </a:p>
          <a:p>
            <a:r>
              <a:rPr lang="en-US" dirty="0" smtClean="0"/>
              <a:t>An object of the Anonymous class is created that is referred to by 'p,' a reference variable of Person type.</a:t>
            </a:r>
          </a:p>
          <a:p>
            <a:pPr marL="0" indent="0">
              <a:buNone/>
            </a:pPr>
            <a:endParaRPr lang="en-US" dirty="0"/>
          </a:p>
        </p:txBody>
      </p:sp>
    </p:spTree>
    <p:extLst>
      <p:ext uri="{BB962C8B-B14F-4D97-AF65-F5344CB8AC3E}">
        <p14:creationId xmlns:p14="http://schemas.microsoft.com/office/powerpoint/2010/main" val="2585049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class generated by the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import </a:t>
            </a:r>
            <a:r>
              <a:rPr lang="en-US" dirty="0" err="1" smtClean="0"/>
              <a:t>java.io.PrintStream</a:t>
            </a:r>
            <a:r>
              <a:rPr lang="en-US" dirty="0" smtClean="0"/>
              <a:t>;  </a:t>
            </a:r>
          </a:p>
          <a:p>
            <a:pPr marL="0" indent="0">
              <a:buNone/>
            </a:pPr>
            <a:r>
              <a:rPr lang="en-US" dirty="0" smtClean="0"/>
              <a:t>static class TestAnonymousInner$1 extends Person  </a:t>
            </a:r>
          </a:p>
          <a:p>
            <a:pPr marL="0" indent="0">
              <a:buNone/>
            </a:pPr>
            <a:r>
              <a:rPr lang="en-US" dirty="0" smtClean="0"/>
              <a:t>{  </a:t>
            </a:r>
          </a:p>
          <a:p>
            <a:pPr marL="0" indent="0">
              <a:buNone/>
            </a:pPr>
            <a:r>
              <a:rPr lang="en-US" dirty="0" smtClean="0"/>
              <a:t>   TestAnonymousInner$1(){}  </a:t>
            </a:r>
          </a:p>
          <a:p>
            <a:pPr marL="0" indent="0">
              <a:buNone/>
            </a:pPr>
            <a:r>
              <a:rPr lang="en-US" dirty="0" smtClean="0"/>
              <a:t>   void eat()  </a:t>
            </a:r>
          </a:p>
          <a:p>
            <a:pPr marL="0" indent="0">
              <a:buNone/>
            </a:pPr>
            <a:r>
              <a:rPr lang="en-US" dirty="0" smtClean="0"/>
              <a:t>    {  </a:t>
            </a:r>
          </a:p>
          <a:p>
            <a:pPr marL="0" indent="0">
              <a:buNone/>
            </a:pPr>
            <a:r>
              <a:rPr lang="en-US" dirty="0" smtClean="0"/>
              <a:t>        </a:t>
            </a:r>
            <a:r>
              <a:rPr lang="en-US" dirty="0" err="1" smtClean="0"/>
              <a:t>System.out.println</a:t>
            </a:r>
            <a:r>
              <a:rPr lang="en-US" dirty="0" smtClean="0"/>
              <a:t>("nice fruits");  </a:t>
            </a:r>
          </a:p>
          <a:p>
            <a:pPr marL="0" indent="0">
              <a:buNone/>
            </a:pPr>
            <a:r>
              <a:rPr lang="en-US" dirty="0" smtClean="0"/>
              <a:t>    }  </a:t>
            </a:r>
          </a:p>
          <a:p>
            <a:pPr marL="0" indent="0">
              <a:buNone/>
            </a:pPr>
            <a:r>
              <a:rPr lang="en-US" dirty="0" smtClean="0"/>
              <a:t>}  </a:t>
            </a:r>
          </a:p>
          <a:p>
            <a:endParaRPr lang="en-US" dirty="0"/>
          </a:p>
        </p:txBody>
      </p:sp>
    </p:spTree>
    <p:extLst>
      <p:ext uri="{BB962C8B-B14F-4D97-AF65-F5344CB8AC3E}">
        <p14:creationId xmlns:p14="http://schemas.microsoft.com/office/powerpoint/2010/main" val="39093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anonymous inner class example using interface</a:t>
            </a:r>
            <a:endParaRPr lang="en-US" dirty="0"/>
          </a:p>
        </p:txBody>
      </p:sp>
      <p:sp>
        <p:nvSpPr>
          <p:cNvPr id="4" name="Rectangle 1"/>
          <p:cNvSpPr>
            <a:spLocks noGrp="1" noChangeArrowheads="1"/>
          </p:cNvSpPr>
          <p:nvPr>
            <p:ph idx="1"/>
          </p:nvPr>
        </p:nvSpPr>
        <p:spPr bwMode="auto">
          <a:xfrm>
            <a:off x="749300" y="1975813"/>
            <a:ext cx="85598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interface Eatable{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void eat();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class TestAnnonymousInner1{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2200" b="0" i="0" u="none" strike="noStrike" cap="none" normalizeH="0" baseline="0" dirty="0" err="1" smtClean="0">
                <a:ln>
                  <a:noFill/>
                </a:ln>
                <a:solidFill>
                  <a:schemeClr val="tx1"/>
                </a:solidFill>
                <a:effectLst/>
                <a:latin typeface="Arial" panose="020B0604020202020204" pitchFamily="34" charset="0"/>
              </a:rPr>
              <a:t>args</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Eatable e=new Eatable(){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public void eat(){</a:t>
            </a:r>
            <a:r>
              <a:rPr kumimoji="0" lang="en-US" altLang="en-US" sz="22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2200" b="0" i="0" u="none" strike="noStrike" cap="none" normalizeH="0" baseline="0" dirty="0" smtClean="0">
                <a:ln>
                  <a:noFill/>
                </a:ln>
                <a:solidFill>
                  <a:schemeClr val="tx1"/>
                </a:solidFill>
                <a:effectLst/>
                <a:latin typeface="Arial" panose="020B0604020202020204" pitchFamily="34" charset="0"/>
              </a:rPr>
              <a:t>("nice fruits");}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e.eat</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78643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working of given code</a:t>
            </a:r>
            <a:br>
              <a:rPr lang="en-US" b="1" dirty="0" smtClean="0"/>
            </a:br>
            <a:endParaRPr lang="en-US" dirty="0"/>
          </a:p>
        </p:txBody>
      </p:sp>
      <p:sp>
        <p:nvSpPr>
          <p:cNvPr id="3" name="Content Placeholder 2"/>
          <p:cNvSpPr>
            <a:spLocks noGrp="1"/>
          </p:cNvSpPr>
          <p:nvPr>
            <p:ph idx="1"/>
          </p:nvPr>
        </p:nvSpPr>
        <p:spPr/>
        <p:txBody>
          <a:bodyPr/>
          <a:lstStyle/>
          <a:p>
            <a:r>
              <a:rPr lang="en-US" dirty="0" smtClean="0"/>
              <a:t>It performs two main tasks behind this code:</a:t>
            </a:r>
          </a:p>
          <a:p>
            <a:pPr marL="0" indent="0">
              <a:buNone/>
            </a:pPr>
            <a:r>
              <a:rPr lang="en-US" dirty="0" smtClean="0"/>
              <a:t>	Eatable p=new Eatable(){  </a:t>
            </a:r>
          </a:p>
          <a:p>
            <a:pPr marL="0" indent="0">
              <a:buNone/>
            </a:pPr>
            <a:r>
              <a:rPr lang="en-US" dirty="0" smtClean="0"/>
              <a:t>	void eat(){</a:t>
            </a:r>
            <a:r>
              <a:rPr lang="en-US" dirty="0" err="1" smtClean="0"/>
              <a:t>System.out.println</a:t>
            </a:r>
            <a:r>
              <a:rPr lang="en-US" dirty="0" smtClean="0"/>
              <a:t>("nice fruits");}  </a:t>
            </a:r>
          </a:p>
          <a:p>
            <a:pPr marL="0" indent="0">
              <a:buNone/>
            </a:pPr>
            <a:r>
              <a:rPr lang="en-US" dirty="0" smtClean="0"/>
              <a:t>	};  </a:t>
            </a:r>
          </a:p>
          <a:p>
            <a:r>
              <a:rPr lang="en-US" dirty="0" smtClean="0"/>
              <a:t>A class is created, but its name is decided by the compiler, which implements the Eatable interface and provides the implementation of the eat() method.</a:t>
            </a:r>
          </a:p>
          <a:p>
            <a:r>
              <a:rPr lang="en-US" dirty="0" smtClean="0"/>
              <a:t>An object of the Anonymous class is created that is referred to by 'p', a reference variable of the Eatable type.</a:t>
            </a:r>
            <a:endParaRPr lang="en-US" dirty="0"/>
          </a:p>
        </p:txBody>
      </p:sp>
    </p:spTree>
    <p:extLst>
      <p:ext uri="{BB962C8B-B14F-4D97-AF65-F5344CB8AC3E}">
        <p14:creationId xmlns:p14="http://schemas.microsoft.com/office/powerpoint/2010/main" val="2101446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a:t>
            </a:r>
            <a:endParaRPr lang="en-US" dirty="0"/>
          </a:p>
        </p:txBody>
      </p:sp>
      <p:sp>
        <p:nvSpPr>
          <p:cNvPr id="3" name="Content Placeholder 2"/>
          <p:cNvSpPr>
            <a:spLocks noGrp="1"/>
          </p:cNvSpPr>
          <p:nvPr>
            <p:ph idx="1"/>
          </p:nvPr>
        </p:nvSpPr>
        <p:spPr/>
        <p:txBody>
          <a:bodyPr/>
          <a:lstStyle/>
          <a:p>
            <a:r>
              <a:rPr lang="en-US" b="1" dirty="0" smtClean="0"/>
              <a:t>Java inner class</a:t>
            </a:r>
            <a:r>
              <a:rPr lang="en-US" dirty="0" smtClean="0"/>
              <a:t> or nested class is a class that is declared inside the class or interface.</a:t>
            </a:r>
          </a:p>
          <a:p>
            <a:r>
              <a:rPr lang="en-US" dirty="0" smtClean="0"/>
              <a:t>We use inner classes to logically group classes and interfaces in one place to be more readable and maintainable.</a:t>
            </a:r>
          </a:p>
          <a:p>
            <a:r>
              <a:rPr lang="en-US" dirty="0" smtClean="0"/>
              <a:t>Additionally, it can access all the members of the outer class, including private data members and methods.</a:t>
            </a:r>
          </a:p>
          <a:p>
            <a:endParaRPr lang="en-US" dirty="0"/>
          </a:p>
        </p:txBody>
      </p:sp>
    </p:spTree>
    <p:extLst>
      <p:ext uri="{BB962C8B-B14F-4D97-AF65-F5344CB8AC3E}">
        <p14:creationId xmlns:p14="http://schemas.microsoft.com/office/powerpoint/2010/main" val="576088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class generated by the compiler</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import </a:t>
            </a:r>
            <a:r>
              <a:rPr lang="en-US" dirty="0" err="1" smtClean="0"/>
              <a:t>java.io.PrintStream</a:t>
            </a:r>
            <a:r>
              <a:rPr lang="en-US" dirty="0" smtClean="0"/>
              <a:t>;  </a:t>
            </a:r>
          </a:p>
          <a:p>
            <a:pPr marL="0" indent="0">
              <a:buNone/>
            </a:pPr>
            <a:r>
              <a:rPr lang="en-US" dirty="0" smtClean="0"/>
              <a:t>static class TestAnonymousInner1$1 implements Eatable  </a:t>
            </a:r>
          </a:p>
          <a:p>
            <a:pPr marL="0" indent="0">
              <a:buNone/>
            </a:pPr>
            <a:r>
              <a:rPr lang="en-US" dirty="0" smtClean="0"/>
              <a:t>{  </a:t>
            </a:r>
          </a:p>
          <a:p>
            <a:pPr marL="0" indent="0">
              <a:buNone/>
            </a:pPr>
            <a:r>
              <a:rPr lang="en-US" dirty="0" smtClean="0"/>
              <a:t>TestAnonymousInner1$1(){}  </a:t>
            </a:r>
          </a:p>
          <a:p>
            <a:pPr marL="0" indent="0">
              <a:buNone/>
            </a:pPr>
            <a:r>
              <a:rPr lang="en-US" dirty="0" smtClean="0"/>
              <a:t>void eat(){</a:t>
            </a:r>
            <a:r>
              <a:rPr lang="en-US" dirty="0" err="1" smtClean="0"/>
              <a:t>System.out.println</a:t>
            </a:r>
            <a:r>
              <a:rPr lang="en-US" dirty="0" smtClean="0"/>
              <a:t>("nice fruits");}  </a:t>
            </a:r>
          </a:p>
          <a:p>
            <a:pPr marL="0" indent="0">
              <a:buNone/>
            </a:pPr>
            <a:r>
              <a:rPr lang="en-US" dirty="0" smtClean="0"/>
              <a:t>}  </a:t>
            </a:r>
          </a:p>
          <a:p>
            <a:endParaRPr lang="en-US" dirty="0"/>
          </a:p>
        </p:txBody>
      </p:sp>
    </p:spTree>
    <p:extLst>
      <p:ext uri="{BB962C8B-B14F-4D97-AF65-F5344CB8AC3E}">
        <p14:creationId xmlns:p14="http://schemas.microsoft.com/office/powerpoint/2010/main" val="3915781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inner class</a:t>
            </a:r>
            <a:br>
              <a:rPr lang="en-US" b="1" dirty="0" smtClean="0"/>
            </a:br>
            <a:endParaRPr lang="en-US" dirty="0"/>
          </a:p>
        </p:txBody>
      </p:sp>
      <p:sp>
        <p:nvSpPr>
          <p:cNvPr id="3" name="Content Placeholder 2"/>
          <p:cNvSpPr>
            <a:spLocks noGrp="1"/>
          </p:cNvSpPr>
          <p:nvPr>
            <p:ph idx="1"/>
          </p:nvPr>
        </p:nvSpPr>
        <p:spPr>
          <a:xfrm>
            <a:off x="685800" y="1409700"/>
            <a:ext cx="10668000" cy="4767263"/>
          </a:xfrm>
        </p:spPr>
        <p:txBody>
          <a:bodyPr>
            <a:normAutofit fontScale="92500" lnSpcReduction="20000"/>
          </a:bodyPr>
          <a:lstStyle/>
          <a:p>
            <a:pPr algn="just">
              <a:lnSpc>
                <a:spcPct val="110000"/>
              </a:lnSpc>
            </a:pPr>
            <a:r>
              <a:rPr lang="en-US" dirty="0" smtClean="0"/>
              <a:t>A class i.e., created inside a method, is called local inner class in java. </a:t>
            </a:r>
          </a:p>
          <a:p>
            <a:pPr algn="just">
              <a:lnSpc>
                <a:spcPct val="110000"/>
              </a:lnSpc>
            </a:pPr>
            <a:r>
              <a:rPr lang="en-US" dirty="0" smtClean="0"/>
              <a:t>Local Inner Classes are the inner classes that are defined inside a block. </a:t>
            </a:r>
          </a:p>
          <a:p>
            <a:pPr algn="just">
              <a:lnSpc>
                <a:spcPct val="110000"/>
              </a:lnSpc>
            </a:pPr>
            <a:r>
              <a:rPr lang="en-US" dirty="0" smtClean="0"/>
              <a:t>Generally, this block is a method body. Sometimes this block can be a for loop, or an if clause. </a:t>
            </a:r>
          </a:p>
          <a:p>
            <a:pPr algn="just">
              <a:lnSpc>
                <a:spcPct val="110000"/>
              </a:lnSpc>
            </a:pPr>
            <a:r>
              <a:rPr lang="en-US" dirty="0" smtClean="0"/>
              <a:t>Local Inner classes are not a member of any enclosing classes. They belong to the block they are defined within, due to which local inner classes cannot have any access modifiers associated with them. </a:t>
            </a:r>
          </a:p>
          <a:p>
            <a:pPr algn="just">
              <a:lnSpc>
                <a:spcPct val="110000"/>
              </a:lnSpc>
            </a:pPr>
            <a:r>
              <a:rPr lang="en-US" dirty="0" smtClean="0"/>
              <a:t>However, they can be marked as final or abstract. These classes have access to the fields of the class enclosing it.</a:t>
            </a:r>
          </a:p>
          <a:p>
            <a:pPr algn="just">
              <a:lnSpc>
                <a:spcPct val="110000"/>
              </a:lnSpc>
            </a:pPr>
            <a:r>
              <a:rPr lang="en-US" dirty="0" smtClean="0"/>
              <a:t>If you want to invoke the methods of the local inner class, you must instantiate this class inside the method.</a:t>
            </a:r>
          </a:p>
          <a:p>
            <a:pPr algn="just">
              <a:lnSpc>
                <a:spcPct val="110000"/>
              </a:lnSpc>
            </a:pPr>
            <a:endParaRPr lang="en-US" dirty="0"/>
          </a:p>
        </p:txBody>
      </p:sp>
    </p:spTree>
    <p:extLst>
      <p:ext uri="{BB962C8B-B14F-4D97-AF65-F5344CB8AC3E}">
        <p14:creationId xmlns:p14="http://schemas.microsoft.com/office/powerpoint/2010/main" val="1816774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90688"/>
            <a:ext cx="10668000" cy="4691063"/>
          </a:xfrm>
        </p:spPr>
        <p:txBody>
          <a:bodyPr>
            <a:normAutofit fontScale="77500" lnSpcReduction="20000"/>
          </a:bodyPr>
          <a:lstStyle/>
          <a:p>
            <a:pPr marL="0" indent="0">
              <a:buNone/>
            </a:pPr>
            <a:r>
              <a:rPr lang="en-US" dirty="0" smtClean="0"/>
              <a:t>public class localInner1{  </a:t>
            </a:r>
          </a:p>
          <a:p>
            <a:pPr marL="0" indent="0">
              <a:buNone/>
            </a:pPr>
            <a:r>
              <a:rPr lang="en-US" dirty="0" smtClean="0"/>
              <a:t> private </a:t>
            </a:r>
            <a:r>
              <a:rPr lang="en-US" dirty="0" err="1" smtClean="0"/>
              <a:t>int</a:t>
            </a:r>
            <a:r>
              <a:rPr lang="en-US" dirty="0" smtClean="0"/>
              <a:t> data=30;//instance variable  </a:t>
            </a:r>
          </a:p>
          <a:p>
            <a:pPr marL="0" indent="0">
              <a:buNone/>
            </a:pPr>
            <a:r>
              <a:rPr lang="en-US" dirty="0" smtClean="0"/>
              <a:t> void display(){  </a:t>
            </a:r>
          </a:p>
          <a:p>
            <a:pPr marL="0" indent="0">
              <a:buNone/>
            </a:pPr>
            <a:r>
              <a:rPr lang="en-US" dirty="0" smtClean="0"/>
              <a:t>  class Local{  </a:t>
            </a:r>
          </a:p>
          <a:p>
            <a:pPr marL="0" indent="0">
              <a:buNone/>
            </a:pPr>
            <a:r>
              <a:rPr lang="en-US" dirty="0" smtClean="0"/>
              <a:t>   void </a:t>
            </a:r>
            <a:r>
              <a:rPr lang="en-US" dirty="0" err="1" smtClean="0"/>
              <a:t>msg</a:t>
            </a:r>
            <a:r>
              <a:rPr lang="en-US" dirty="0" smtClean="0"/>
              <a:t>(){</a:t>
            </a:r>
            <a:r>
              <a:rPr lang="en-US" dirty="0" err="1" smtClean="0"/>
              <a:t>System.out.println</a:t>
            </a:r>
            <a:r>
              <a:rPr lang="en-US" dirty="0" smtClean="0"/>
              <a:t>(data);}  </a:t>
            </a:r>
          </a:p>
          <a:p>
            <a:pPr marL="0" indent="0">
              <a:buNone/>
            </a:pPr>
            <a:r>
              <a:rPr lang="en-US" dirty="0" smtClean="0"/>
              <a:t>  }  </a:t>
            </a:r>
          </a:p>
          <a:p>
            <a:pPr marL="0" indent="0">
              <a:buNone/>
            </a:pPr>
            <a:r>
              <a:rPr lang="en-US" dirty="0" smtClean="0"/>
              <a:t>  Local l=new Local();  </a:t>
            </a:r>
          </a:p>
          <a:p>
            <a:pPr marL="0" indent="0">
              <a:buNone/>
            </a:pPr>
            <a:r>
              <a:rPr lang="en-US" dirty="0" smtClean="0"/>
              <a:t>  l.msg();  </a:t>
            </a:r>
          </a:p>
          <a:p>
            <a:pPr marL="0" indent="0">
              <a:buNone/>
            </a:pPr>
            <a:r>
              <a:rPr lang="en-US" dirty="0" smtClean="0"/>
              <a:t> }  </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localInner1 </a:t>
            </a:r>
            <a:r>
              <a:rPr lang="en-US" dirty="0" err="1" smtClean="0"/>
              <a:t>obj</a:t>
            </a:r>
            <a:r>
              <a:rPr lang="en-US" dirty="0" smtClean="0"/>
              <a:t>=new localInner1();  </a:t>
            </a:r>
          </a:p>
          <a:p>
            <a:pPr marL="0" indent="0">
              <a:buNone/>
            </a:pPr>
            <a:r>
              <a:rPr lang="en-US" dirty="0" smtClean="0"/>
              <a:t>  </a:t>
            </a:r>
            <a:r>
              <a:rPr lang="en-US" dirty="0" err="1" smtClean="0"/>
              <a:t>obj.display</a:t>
            </a:r>
            <a:r>
              <a:rPr lang="en-US" dirty="0" smtClean="0"/>
              <a:t>();  </a:t>
            </a:r>
          </a:p>
          <a:p>
            <a:pPr marL="0" indent="0">
              <a:buNone/>
            </a:pPr>
            <a:r>
              <a:rPr lang="en-US" dirty="0" smtClean="0"/>
              <a:t> }}  </a:t>
            </a:r>
          </a:p>
          <a:p>
            <a:endParaRPr lang="en-US" dirty="0"/>
          </a:p>
        </p:txBody>
      </p:sp>
      <p:sp>
        <p:nvSpPr>
          <p:cNvPr id="4" name="Title 3"/>
          <p:cNvSpPr>
            <a:spLocks noGrp="1"/>
          </p:cNvSpPr>
          <p:nvPr>
            <p:ph type="title"/>
          </p:nvPr>
        </p:nvSpPr>
        <p:spPr/>
        <p:txBody>
          <a:bodyPr/>
          <a:lstStyle/>
          <a:p>
            <a:r>
              <a:rPr lang="en-US" b="1" dirty="0"/>
              <a:t>E</a:t>
            </a:r>
            <a:r>
              <a:rPr lang="en-US" b="1" dirty="0" smtClean="0"/>
              <a:t>xample</a:t>
            </a:r>
            <a:endParaRPr lang="en-US" dirty="0"/>
          </a:p>
        </p:txBody>
      </p:sp>
    </p:spTree>
    <p:extLst>
      <p:ext uri="{BB962C8B-B14F-4D97-AF65-F5344CB8AC3E}">
        <p14:creationId xmlns:p14="http://schemas.microsoft.com/office/powerpoint/2010/main" val="1489721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class generated by the compiler</a:t>
            </a:r>
            <a:endParaRPr lang="en-US" dirty="0"/>
          </a:p>
        </p:txBody>
      </p:sp>
      <p:sp>
        <p:nvSpPr>
          <p:cNvPr id="3" name="Content Placeholder 2"/>
          <p:cNvSpPr>
            <a:spLocks noGrp="1"/>
          </p:cNvSpPr>
          <p:nvPr>
            <p:ph idx="1"/>
          </p:nvPr>
        </p:nvSpPr>
        <p:spPr>
          <a:xfrm>
            <a:off x="838200" y="1825625"/>
            <a:ext cx="10515600" cy="1026715"/>
          </a:xfrm>
        </p:spPr>
        <p:txBody>
          <a:bodyPr/>
          <a:lstStyle/>
          <a:p>
            <a:r>
              <a:rPr lang="en-US" dirty="0" smtClean="0"/>
              <a:t>In such a case, the compiler creates a class named Simple$1Local that has the reference of the outer class.</a:t>
            </a:r>
          </a:p>
          <a:p>
            <a:endParaRPr lang="en-US" dirty="0"/>
          </a:p>
        </p:txBody>
      </p:sp>
      <p:sp>
        <p:nvSpPr>
          <p:cNvPr id="4" name="Rectangle 1"/>
          <p:cNvSpPr>
            <a:spLocks noChangeArrowheads="1"/>
          </p:cNvSpPr>
          <p:nvPr/>
        </p:nvSpPr>
        <p:spPr bwMode="auto">
          <a:xfrm>
            <a:off x="1079500" y="2852340"/>
            <a:ext cx="8788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import </a:t>
            </a:r>
            <a:r>
              <a:rPr kumimoji="0" lang="en-US" altLang="en-US" sz="1800" b="0" i="0" u="none" strike="noStrike" cap="none" normalizeH="0" baseline="0" dirty="0" err="1" smtClean="0">
                <a:ln>
                  <a:noFill/>
                </a:ln>
                <a:solidFill>
                  <a:schemeClr val="tx1"/>
                </a:solidFill>
                <a:effectLst/>
                <a:latin typeface="Arial" panose="020B0604020202020204" pitchFamily="34" charset="0"/>
              </a:rPr>
              <a:t>java.io.PrintStream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localInner1$Local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final localInner1 this$0;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localInner1$Local()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super();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this$0 = </a:t>
            </a:r>
            <a:r>
              <a:rPr kumimoji="0" lang="en-US" altLang="en-US" sz="1800" b="0" i="0" u="none" strike="noStrike" cap="none" normalizeH="0" baseline="0" dirty="0" err="1" smtClean="0">
                <a:ln>
                  <a:noFill/>
                </a:ln>
                <a:solidFill>
                  <a:schemeClr val="tx1"/>
                </a:solidFill>
                <a:effectLst/>
                <a:latin typeface="Arial" panose="020B0604020202020204" pitchFamily="34" charset="0"/>
              </a:rPr>
              <a:t>Simple.this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a:t>
            </a:r>
            <a:r>
              <a:rPr kumimoji="0" lang="en-US" altLang="en-US" sz="1800" b="0" i="0" u="none" strike="noStrike" cap="none" normalizeH="0" baseline="0" dirty="0" err="1" smtClean="0">
                <a:ln>
                  <a:noFill/>
                </a:ln>
                <a:solidFill>
                  <a:schemeClr val="tx1"/>
                </a:solidFill>
                <a:effectLst/>
                <a:latin typeface="Arial" panose="020B0604020202020204" pitchFamily="34" charset="0"/>
              </a:rPr>
              <a:t>msg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(localInner1.access$000(localInner1.this));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p:txBody>
      </p:sp>
    </p:spTree>
    <p:extLst>
      <p:ext uri="{BB962C8B-B14F-4D97-AF65-F5344CB8AC3E}">
        <p14:creationId xmlns:p14="http://schemas.microsoft.com/office/powerpoint/2010/main" val="1766882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Rules for Java Local Inner class</a:t>
            </a:r>
            <a:endParaRPr lang="en-US" dirty="0"/>
          </a:p>
        </p:txBody>
      </p:sp>
      <p:sp>
        <p:nvSpPr>
          <p:cNvPr id="3" name="Content Placeholder 2"/>
          <p:cNvSpPr>
            <a:spLocks noGrp="1"/>
          </p:cNvSpPr>
          <p:nvPr>
            <p:ph idx="1"/>
          </p:nvPr>
        </p:nvSpPr>
        <p:spPr/>
        <p:txBody>
          <a:bodyPr/>
          <a:lstStyle/>
          <a:p>
            <a:r>
              <a:rPr lang="en-US" dirty="0" smtClean="0"/>
              <a:t>Local variables can't be private, public, or protected.</a:t>
            </a:r>
          </a:p>
          <a:p>
            <a:r>
              <a:rPr lang="en-US" dirty="0" smtClean="0"/>
              <a:t>Local inner class cannot be invoked from outside the method.</a:t>
            </a:r>
          </a:p>
          <a:p>
            <a:r>
              <a:rPr lang="en-US" dirty="0" smtClean="0"/>
              <a:t>Local inner class cannot access non-final local variable till JDK 1.7. Since JDK 1.8, it is possible to access the non-final local variable in the local inner class.</a:t>
            </a:r>
          </a:p>
          <a:p>
            <a:pPr marL="0" indent="0">
              <a:buNone/>
            </a:pPr>
            <a:endParaRPr lang="en-US" dirty="0"/>
          </a:p>
        </p:txBody>
      </p:sp>
    </p:spTree>
    <p:extLst>
      <p:ext uri="{BB962C8B-B14F-4D97-AF65-F5344CB8AC3E}">
        <p14:creationId xmlns:p14="http://schemas.microsoft.com/office/powerpoint/2010/main" val="3789090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local inner class with local variable</a:t>
            </a:r>
            <a:endParaRPr lang="en-US" dirty="0"/>
          </a:p>
        </p:txBody>
      </p:sp>
      <p:sp>
        <p:nvSpPr>
          <p:cNvPr id="4" name="Rectangle 1"/>
          <p:cNvSpPr>
            <a:spLocks noGrp="1" noChangeArrowheads="1"/>
          </p:cNvSpPr>
          <p:nvPr>
            <p:ph idx="1"/>
          </p:nvPr>
        </p:nvSpPr>
        <p:spPr bwMode="auto">
          <a:xfrm>
            <a:off x="838200" y="2016134"/>
            <a:ext cx="81915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localInner2{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private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data=30;//instance variable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value=50;//local variable must be final till </a:t>
            </a:r>
            <a:r>
              <a:rPr kumimoji="0" lang="en-US" altLang="en-US" sz="1800" b="0" i="0" u="none" strike="noStrike" cap="none" normalizeH="0" baseline="0" dirty="0" err="1" smtClean="0">
                <a:ln>
                  <a:noFill/>
                </a:ln>
                <a:solidFill>
                  <a:schemeClr val="tx1"/>
                </a:solidFill>
                <a:effectLst/>
                <a:latin typeface="Arial" panose="020B0604020202020204" pitchFamily="34" charset="0"/>
              </a:rPr>
              <a:t>jdk</a:t>
            </a:r>
            <a:r>
              <a:rPr kumimoji="0" lang="en-US" altLang="en-US" sz="1800" b="0" i="0" u="none" strike="noStrike" cap="none" normalizeH="0" baseline="0" dirty="0" smtClean="0">
                <a:ln>
                  <a:noFill/>
                </a:ln>
                <a:solidFill>
                  <a:schemeClr val="tx1"/>
                </a:solidFill>
                <a:effectLst/>
                <a:latin typeface="Arial" panose="020B0604020202020204" pitchFamily="34" charset="0"/>
              </a:rPr>
              <a:t> 1.7 only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class Local{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a:t>
            </a:r>
            <a:r>
              <a:rPr kumimoji="0" lang="en-US" altLang="en-US" sz="1800" b="0" i="0" u="none" strike="noStrike" cap="none" normalizeH="0" baseline="0" dirty="0" err="1" smtClean="0">
                <a:ln>
                  <a:noFill/>
                </a:ln>
                <a:solidFill>
                  <a:schemeClr val="tx1"/>
                </a:solidFill>
                <a:effectLst/>
                <a:latin typeface="Arial" panose="020B0604020202020204" pitchFamily="34" charset="0"/>
              </a:rPr>
              <a:t>msg</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(value);}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Local l=new Local();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l.msg();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localInner2 </a:t>
            </a:r>
            <a:r>
              <a:rPr kumimoji="0" lang="en-US" altLang="en-US" sz="1800" b="0" i="0" u="none" strike="noStrike" cap="none" normalizeH="0" baseline="0" dirty="0" err="1" smtClean="0">
                <a:ln>
                  <a:noFill/>
                </a:ln>
                <a:solidFill>
                  <a:schemeClr val="tx1"/>
                </a:solidFill>
                <a:effectLst/>
                <a:latin typeface="Arial" panose="020B0604020202020204" pitchFamily="34" charset="0"/>
              </a:rPr>
              <a:t>obj</a:t>
            </a:r>
            <a:r>
              <a:rPr kumimoji="0" lang="en-US" altLang="en-US" sz="1800" b="0" i="0" u="none" strike="noStrike" cap="none" normalizeH="0" baseline="0" dirty="0" smtClean="0">
                <a:ln>
                  <a:noFill/>
                </a:ln>
                <a:solidFill>
                  <a:schemeClr val="tx1"/>
                </a:solidFill>
                <a:effectLst/>
                <a:latin typeface="Arial" panose="020B0604020202020204" pitchFamily="34" charset="0"/>
              </a:rPr>
              <a:t>=new localInner2();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obj.display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p:txBody>
      </p:sp>
    </p:spTree>
    <p:extLst>
      <p:ext uri="{BB962C8B-B14F-4D97-AF65-F5344CB8AC3E}">
        <p14:creationId xmlns:p14="http://schemas.microsoft.com/office/powerpoint/2010/main" val="3621029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tatic nested class</a:t>
            </a:r>
            <a:endParaRPr lang="en-US" dirty="0"/>
          </a:p>
        </p:txBody>
      </p:sp>
      <p:sp>
        <p:nvSpPr>
          <p:cNvPr id="3" name="Content Placeholder 2"/>
          <p:cNvSpPr>
            <a:spLocks noGrp="1"/>
          </p:cNvSpPr>
          <p:nvPr>
            <p:ph idx="1"/>
          </p:nvPr>
        </p:nvSpPr>
        <p:spPr/>
        <p:txBody>
          <a:bodyPr/>
          <a:lstStyle/>
          <a:p>
            <a:r>
              <a:rPr lang="en-US" dirty="0" smtClean="0"/>
              <a:t>A static class is a class that is created inside a class, is called a static nested class in Java.</a:t>
            </a:r>
          </a:p>
          <a:p>
            <a:r>
              <a:rPr lang="en-US" dirty="0" smtClean="0"/>
              <a:t> It cannot access non-static data members and methods. It can be accessed by outer class name.</a:t>
            </a:r>
          </a:p>
          <a:p>
            <a:r>
              <a:rPr lang="en-US" dirty="0" smtClean="0"/>
              <a:t>It can access static data members of the outer class, including private.</a:t>
            </a:r>
          </a:p>
          <a:p>
            <a:r>
              <a:rPr lang="en-US" dirty="0" smtClean="0"/>
              <a:t>The static nested class cannot access non-static (instance) data members or methods.</a:t>
            </a:r>
          </a:p>
        </p:txBody>
      </p:sp>
    </p:spTree>
    <p:extLst>
      <p:ext uri="{BB962C8B-B14F-4D97-AF65-F5344CB8AC3E}">
        <p14:creationId xmlns:p14="http://schemas.microsoft.com/office/powerpoint/2010/main" val="569475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a:t>
            </a:r>
            <a:r>
              <a:rPr lang="en-US" b="1" dirty="0" smtClean="0"/>
              <a:t>tatic nested class example with instance method</a:t>
            </a:r>
            <a:endParaRPr lang="en-US" dirty="0"/>
          </a:p>
        </p:txBody>
      </p:sp>
      <p:sp>
        <p:nvSpPr>
          <p:cNvPr id="4" name="Rectangle 1"/>
          <p:cNvSpPr>
            <a:spLocks noGrp="1" noChangeArrowheads="1"/>
          </p:cNvSpPr>
          <p:nvPr>
            <p:ph idx="1"/>
          </p:nvPr>
        </p:nvSpPr>
        <p:spPr bwMode="auto">
          <a:xfrm>
            <a:off x="838200" y="1905268"/>
            <a:ext cx="69958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class TestOuter1{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static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a:t>
            </a:r>
            <a:r>
              <a:rPr kumimoji="0" lang="en-US" altLang="en-US" sz="2400" b="0" i="0" u="none" strike="noStrike" cap="none" normalizeH="0" baseline="0" dirty="0" smtClean="0">
                <a:ln>
                  <a:noFill/>
                </a:ln>
                <a:solidFill>
                  <a:schemeClr val="tx1"/>
                </a:solidFill>
                <a:effectLst/>
                <a:latin typeface="Arial" panose="020B0604020202020204" pitchFamily="34" charset="0"/>
              </a:rPr>
              <a:t> data=30;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static class Inner{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void </a:t>
            </a:r>
            <a:r>
              <a:rPr kumimoji="0" lang="en-US" altLang="en-US" sz="2400" b="0" i="0" u="none" strike="noStrike" cap="none" normalizeH="0" baseline="0" dirty="0" err="1" smtClean="0">
                <a:ln>
                  <a:noFill/>
                </a:ln>
                <a:solidFill>
                  <a:schemeClr val="tx1"/>
                </a:solidFill>
                <a:effectLst/>
                <a:latin typeface="Arial" panose="020B0604020202020204" pitchFamily="34" charset="0"/>
              </a:rPr>
              <a:t>msg</a:t>
            </a:r>
            <a:r>
              <a:rPr kumimoji="0" lang="en-US" altLang="en-US" sz="2400" b="0" i="0" u="none" strike="noStrike" cap="none" normalizeH="0" baseline="0" dirty="0" smtClean="0">
                <a:ln>
                  <a:noFill/>
                </a:ln>
                <a:solidFill>
                  <a:schemeClr val="tx1"/>
                </a:solidFill>
                <a:effectLst/>
                <a:latin typeface="Arial" panose="020B0604020202020204" pitchFamily="34" charset="0"/>
              </a:rPr>
              <a:t>(){</a:t>
            </a:r>
            <a:r>
              <a:rPr kumimoji="0" lang="en-US" altLang="en-US" sz="24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2400" b="0" i="0" u="none" strike="noStrike" cap="none" normalizeH="0" baseline="0" dirty="0" smtClean="0">
                <a:ln>
                  <a:noFill/>
                </a:ln>
                <a:solidFill>
                  <a:schemeClr val="tx1"/>
                </a:solidFill>
                <a:effectLst/>
                <a:latin typeface="Arial" panose="020B0604020202020204" pitchFamily="34" charset="0"/>
              </a:rPr>
              <a:t>("data is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2400" b="0" i="0" u="none" strike="noStrike" cap="none" normalizeH="0" baseline="0" dirty="0" err="1" smtClean="0">
                <a:ln>
                  <a:noFill/>
                </a:ln>
                <a:solidFill>
                  <a:schemeClr val="tx1"/>
                </a:solidFill>
                <a:effectLst/>
                <a:latin typeface="Arial" panose="020B0604020202020204" pitchFamily="34" charset="0"/>
              </a:rPr>
              <a:t>args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TestOuter1.Inner </a:t>
            </a:r>
            <a:r>
              <a:rPr kumimoji="0" lang="en-US" altLang="en-US" sz="2400" b="0" i="0" u="none" strike="noStrike" cap="none" normalizeH="0" baseline="0" dirty="0" err="1" smtClean="0">
                <a:ln>
                  <a:noFill/>
                </a:ln>
                <a:solidFill>
                  <a:schemeClr val="tx1"/>
                </a:solidFill>
                <a:effectLst/>
                <a:latin typeface="Arial" panose="020B0604020202020204" pitchFamily="34" charset="0"/>
              </a:rPr>
              <a:t>obj</a:t>
            </a:r>
            <a:r>
              <a:rPr kumimoji="0" lang="en-US" altLang="en-US" sz="2400" b="0" i="0" u="none" strike="noStrike" cap="none" normalizeH="0" baseline="0" dirty="0" smtClean="0">
                <a:ln>
                  <a:noFill/>
                </a:ln>
                <a:solidFill>
                  <a:schemeClr val="tx1"/>
                </a:solidFill>
                <a:effectLst/>
                <a:latin typeface="Arial" panose="020B0604020202020204" pitchFamily="34" charset="0"/>
              </a:rPr>
              <a:t>=new TestOuter1.Inner();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obj.msg();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72906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class generated by the compiler</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import </a:t>
            </a:r>
            <a:r>
              <a:rPr lang="en-US" dirty="0" err="1" smtClean="0"/>
              <a:t>java.io.PrintStream</a:t>
            </a:r>
            <a:r>
              <a:rPr lang="en-US" dirty="0" smtClean="0"/>
              <a:t>;  </a:t>
            </a:r>
          </a:p>
          <a:p>
            <a:pPr marL="0" indent="0">
              <a:buNone/>
            </a:pPr>
            <a:r>
              <a:rPr lang="en-US" dirty="0" smtClean="0"/>
              <a:t>static class TestOuter1$Inner  </a:t>
            </a:r>
          </a:p>
          <a:p>
            <a:pPr marL="0" indent="0">
              <a:buNone/>
            </a:pPr>
            <a:r>
              <a:rPr lang="en-US" dirty="0" smtClean="0"/>
              <a:t>{  </a:t>
            </a:r>
          </a:p>
          <a:p>
            <a:pPr marL="0" indent="0">
              <a:buNone/>
            </a:pPr>
            <a:r>
              <a:rPr lang="en-US" dirty="0" smtClean="0"/>
              <a:t>TestOuter1$Inner(){}  </a:t>
            </a:r>
          </a:p>
          <a:p>
            <a:pPr marL="0" indent="0">
              <a:buNone/>
            </a:pPr>
            <a:r>
              <a:rPr lang="en-US" dirty="0" smtClean="0"/>
              <a:t>void </a:t>
            </a:r>
            <a:r>
              <a:rPr lang="en-US" dirty="0" err="1" smtClean="0"/>
              <a:t>msg</a:t>
            </a:r>
            <a:r>
              <a:rPr lang="en-US" dirty="0" smtClean="0"/>
              <a:t>(){  </a:t>
            </a:r>
          </a:p>
          <a:p>
            <a:pPr marL="0" indent="0">
              <a:buNone/>
            </a:pPr>
            <a:r>
              <a:rPr lang="en-US" dirty="0" err="1" smtClean="0"/>
              <a:t>System.out.println</a:t>
            </a:r>
            <a:r>
              <a:rPr lang="en-US" dirty="0" smtClean="0"/>
              <a:t>((new </a:t>
            </a:r>
            <a:r>
              <a:rPr lang="en-US" dirty="0" err="1" smtClean="0"/>
              <a:t>StringBuilder</a:t>
            </a:r>
            <a:r>
              <a:rPr lang="en-US" dirty="0" smtClean="0"/>
              <a:t>()).append("data is ")  </a:t>
            </a:r>
          </a:p>
          <a:p>
            <a:pPr marL="0" indent="0">
              <a:buNone/>
            </a:pPr>
            <a:r>
              <a:rPr lang="en-US" dirty="0" smtClean="0"/>
              <a:t>.append(TestOuter1.data).</a:t>
            </a:r>
            <a:r>
              <a:rPr lang="en-US" dirty="0" err="1" smtClean="0"/>
              <a:t>toString</a:t>
            </a:r>
            <a:r>
              <a:rPr lang="en-US" dirty="0" smtClean="0"/>
              <a:t>());  </a:t>
            </a:r>
          </a:p>
          <a:p>
            <a:pPr marL="0" indent="0">
              <a:buNone/>
            </a:pPr>
            <a:r>
              <a:rPr lang="en-US" dirty="0" smtClean="0"/>
              <a:t>}    </a:t>
            </a:r>
          </a:p>
          <a:p>
            <a:pPr marL="0" indent="0">
              <a:buNone/>
            </a:pPr>
            <a:r>
              <a:rPr lang="en-US" dirty="0" smtClean="0"/>
              <a:t>}  </a:t>
            </a:r>
          </a:p>
          <a:p>
            <a:endParaRPr lang="en-US" dirty="0"/>
          </a:p>
        </p:txBody>
      </p:sp>
    </p:spTree>
    <p:extLst>
      <p:ext uri="{BB962C8B-B14F-4D97-AF65-F5344CB8AC3E}">
        <p14:creationId xmlns:p14="http://schemas.microsoft.com/office/powerpoint/2010/main" val="2170804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a:t>
            </a:r>
            <a:r>
              <a:rPr lang="en-US" b="1" dirty="0" smtClean="0"/>
              <a:t>tatic nested class example with a static method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public class TestOuter2{  </a:t>
            </a:r>
          </a:p>
          <a:p>
            <a:pPr marL="0" indent="0">
              <a:buNone/>
            </a:pPr>
            <a:r>
              <a:rPr lang="en-US" dirty="0" smtClean="0"/>
              <a:t>  static </a:t>
            </a:r>
            <a:r>
              <a:rPr lang="en-US" dirty="0" err="1" smtClean="0"/>
              <a:t>int</a:t>
            </a:r>
            <a:r>
              <a:rPr lang="en-US" dirty="0" smtClean="0"/>
              <a:t> data=30;  </a:t>
            </a:r>
          </a:p>
          <a:p>
            <a:pPr marL="0" indent="0">
              <a:buNone/>
            </a:pPr>
            <a:r>
              <a:rPr lang="en-US" dirty="0" smtClean="0"/>
              <a:t>  static class Inner{  </a:t>
            </a:r>
          </a:p>
          <a:p>
            <a:pPr marL="0" indent="0">
              <a:buNone/>
            </a:pPr>
            <a:r>
              <a:rPr lang="en-US" dirty="0" smtClean="0"/>
              <a:t>   static void </a:t>
            </a:r>
            <a:r>
              <a:rPr lang="en-US" dirty="0" err="1" smtClean="0"/>
              <a:t>msg</a:t>
            </a:r>
            <a:r>
              <a:rPr lang="en-US" dirty="0" smtClean="0"/>
              <a:t>(){</a:t>
            </a:r>
            <a:r>
              <a:rPr lang="en-US" dirty="0" err="1" smtClean="0"/>
              <a:t>System.out.println</a:t>
            </a:r>
            <a:r>
              <a:rPr lang="en-US" dirty="0" smtClean="0"/>
              <a:t>("data is "+data);}  </a:t>
            </a:r>
          </a:p>
          <a:p>
            <a:pPr marL="0" indent="0">
              <a:buNone/>
            </a:pPr>
            <a:r>
              <a:rPr lang="en-US" dirty="0" smtClean="0"/>
              <a:t>  }  </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TestOuter2.Inner.msg();//no need to create the instance of static nested class  </a:t>
            </a:r>
          </a:p>
          <a:p>
            <a:pPr marL="0" indent="0">
              <a:buNone/>
            </a:pPr>
            <a:r>
              <a:rPr lang="en-US" dirty="0" smtClean="0"/>
              <a:t>  }  </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972235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 of Inner class</a:t>
            </a:r>
            <a:br>
              <a:rPr lang="en-US" b="1" dirty="0" smtClean="0"/>
            </a:br>
            <a:endParaRPr lang="en-US" dirty="0"/>
          </a:p>
        </p:txBody>
      </p:sp>
      <p:sp>
        <p:nvSpPr>
          <p:cNvPr id="4" name="Rectangle 1"/>
          <p:cNvSpPr>
            <a:spLocks noGrp="1" noChangeArrowheads="1"/>
          </p:cNvSpPr>
          <p:nvPr>
            <p:ph idx="1"/>
          </p:nvPr>
        </p:nvSpPr>
        <p:spPr bwMode="auto">
          <a:xfrm>
            <a:off x="838200" y="1585537"/>
            <a:ext cx="10185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class </a:t>
            </a:r>
            <a:r>
              <a:rPr kumimoji="0" lang="en-US" altLang="en-US" b="0" i="0" u="none" strike="noStrike" cap="none" normalizeH="0" baseline="0" dirty="0" err="1" smtClean="0">
                <a:ln>
                  <a:noFill/>
                </a:ln>
                <a:solidFill>
                  <a:schemeClr val="accent1"/>
                </a:solidFill>
                <a:effectLst/>
                <a:latin typeface="Arial" panose="020B0604020202020204" pitchFamily="34" charset="0"/>
              </a:rPr>
              <a:t>Java_Outer_class</a:t>
            </a:r>
            <a:r>
              <a:rPr kumimoji="0" lang="en-US" altLang="en-US" b="0" i="0" u="none" strike="noStrike" cap="none" normalizeH="0" baseline="0" dirty="0" smtClean="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 	</a:t>
            </a:r>
            <a:r>
              <a:rPr kumimoji="0" lang="en-US" altLang="en-US" b="0" i="0" u="none" strike="noStrike" cap="none" normalizeH="0" baseline="0" dirty="0" smtClean="0">
                <a:ln>
                  <a:noFill/>
                </a:ln>
                <a:solidFill>
                  <a:srgbClr val="00B050"/>
                </a:solidFill>
                <a:effectLst/>
                <a:latin typeface="Arial" panose="020B0604020202020204" pitchFamily="34" charset="0"/>
              </a:rPr>
              <a:t>//code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 	class </a:t>
            </a:r>
            <a:r>
              <a:rPr kumimoji="0" lang="en-US" altLang="en-US" b="0" i="0" u="none" strike="noStrike" cap="none" normalizeH="0" baseline="0" dirty="0" err="1" smtClean="0">
                <a:ln>
                  <a:noFill/>
                </a:ln>
                <a:solidFill>
                  <a:schemeClr val="accent1"/>
                </a:solidFill>
                <a:effectLst/>
                <a:latin typeface="Arial" panose="020B0604020202020204" pitchFamily="34" charset="0"/>
              </a:rPr>
              <a:t>Java_Inner_class</a:t>
            </a:r>
            <a:r>
              <a:rPr kumimoji="0" lang="en-US" altLang="en-US" b="0" i="0" u="none" strike="noStrike" cap="none" normalizeH="0" baseline="0" dirty="0" smtClean="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 	</a:t>
            </a:r>
            <a:r>
              <a:rPr kumimoji="0" lang="en-US" altLang="en-US" b="0" i="0" u="none" strike="noStrike" cap="none" normalizeH="0" baseline="0" dirty="0" smtClean="0">
                <a:ln>
                  <a:noFill/>
                </a:ln>
                <a:solidFill>
                  <a:srgbClr val="00B050"/>
                </a:solidFill>
                <a:effectLst/>
                <a:latin typeface="Arial" panose="020B0604020202020204" pitchFamily="34" charset="0"/>
              </a:rPr>
              <a:t> //code </a:t>
            </a:r>
            <a:r>
              <a:rPr kumimoji="0" lang="en-US" altLang="en-US" b="0" i="0" u="none" strike="noStrike" cap="none" normalizeH="0" baseline="0" dirty="0" smtClean="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accent1"/>
                </a:solidFill>
                <a:effectLst/>
                <a:latin typeface="Arial" panose="020B0604020202020204" pitchFamily="34" charset="0"/>
              </a:rPr>
              <a:t>}  </a:t>
            </a:r>
          </a:p>
        </p:txBody>
      </p:sp>
    </p:spTree>
    <p:extLst>
      <p:ext uri="{BB962C8B-B14F-4D97-AF65-F5344CB8AC3E}">
        <p14:creationId xmlns:p14="http://schemas.microsoft.com/office/powerpoint/2010/main" val="144717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 of Java inner classes</a:t>
            </a:r>
            <a:br>
              <a:rPr lang="en-US" b="1" dirty="0" smtClean="0"/>
            </a:br>
            <a:endParaRPr lang="en-US" dirty="0"/>
          </a:p>
        </p:txBody>
      </p:sp>
      <p:sp>
        <p:nvSpPr>
          <p:cNvPr id="3" name="Content Placeholder 2"/>
          <p:cNvSpPr>
            <a:spLocks noGrp="1"/>
          </p:cNvSpPr>
          <p:nvPr>
            <p:ph idx="1"/>
          </p:nvPr>
        </p:nvSpPr>
        <p:spPr/>
        <p:txBody>
          <a:bodyPr/>
          <a:lstStyle/>
          <a:p>
            <a:r>
              <a:rPr lang="en-US" dirty="0" smtClean="0"/>
              <a:t>Nested classes represent a particular type of relationship that is </a:t>
            </a:r>
            <a:r>
              <a:rPr lang="en-US" b="1" dirty="0" smtClean="0"/>
              <a:t>it can access all the members (data members and methods) of the outer class,</a:t>
            </a:r>
            <a:r>
              <a:rPr lang="en-US" dirty="0" smtClean="0"/>
              <a:t> including private ones.</a:t>
            </a:r>
          </a:p>
          <a:p>
            <a:r>
              <a:rPr lang="en-US" dirty="0" smtClean="0"/>
              <a:t>Nested classes are used </a:t>
            </a:r>
            <a:r>
              <a:rPr lang="en-US" b="1" dirty="0" smtClean="0"/>
              <a:t>to develop more readable and maintainable code</a:t>
            </a:r>
            <a:r>
              <a:rPr lang="en-US" dirty="0" smtClean="0"/>
              <a:t> because it logically groups classes and interfaces in one place only.</a:t>
            </a:r>
          </a:p>
          <a:p>
            <a:r>
              <a:rPr lang="en-US" b="1" dirty="0" smtClean="0"/>
              <a:t>Code Optimization</a:t>
            </a:r>
            <a:r>
              <a:rPr lang="en-US" dirty="0" smtClean="0"/>
              <a:t>: It requires less code to write.</a:t>
            </a:r>
          </a:p>
          <a:p>
            <a:endParaRPr lang="en-US" dirty="0"/>
          </a:p>
        </p:txBody>
      </p:sp>
    </p:spTree>
    <p:extLst>
      <p:ext uri="{BB962C8B-B14F-4D97-AF65-F5344CB8AC3E}">
        <p14:creationId xmlns:p14="http://schemas.microsoft.com/office/powerpoint/2010/main" val="1204647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Need of Java Inner class</a:t>
            </a:r>
            <a:endParaRPr lang="en-US" b="1"/>
          </a:p>
        </p:txBody>
      </p:sp>
      <p:sp>
        <p:nvSpPr>
          <p:cNvPr id="3" name="Content Placeholder 2"/>
          <p:cNvSpPr>
            <a:spLocks noGrp="1"/>
          </p:cNvSpPr>
          <p:nvPr>
            <p:ph idx="1"/>
          </p:nvPr>
        </p:nvSpPr>
        <p:spPr/>
        <p:txBody>
          <a:bodyPr/>
          <a:lstStyle/>
          <a:p>
            <a:r>
              <a:rPr lang="en-US" dirty="0" smtClean="0"/>
              <a:t>Sometimes users need to program a class in such a way so that no other class can access it. Therefore, it would be better if you include it within other classes.</a:t>
            </a:r>
          </a:p>
          <a:p>
            <a:r>
              <a:rPr lang="en-US" dirty="0" smtClean="0"/>
              <a:t>If all the class objects are a part of the outer object then it is easier to nest that class inside the outer class. That way all the outer class can access all the objects of the inner class.</a:t>
            </a:r>
          </a:p>
          <a:p>
            <a:endParaRPr lang="en-US" dirty="0"/>
          </a:p>
        </p:txBody>
      </p:sp>
    </p:spTree>
    <p:extLst>
      <p:ext uri="{BB962C8B-B14F-4D97-AF65-F5344CB8AC3E}">
        <p14:creationId xmlns:p14="http://schemas.microsoft.com/office/powerpoint/2010/main" val="226542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Difference between nested class and inner class in Java</a:t>
            </a:r>
            <a:br>
              <a:rPr lang="en-US" b="1" dirty="0" smtClean="0"/>
            </a:br>
            <a:endParaRPr lang="en-US" dirty="0"/>
          </a:p>
        </p:txBody>
      </p:sp>
      <p:sp>
        <p:nvSpPr>
          <p:cNvPr id="3" name="Content Placeholder 2"/>
          <p:cNvSpPr>
            <a:spLocks noGrp="1"/>
          </p:cNvSpPr>
          <p:nvPr>
            <p:ph idx="1"/>
          </p:nvPr>
        </p:nvSpPr>
        <p:spPr/>
        <p:txBody>
          <a:bodyPr/>
          <a:lstStyle/>
          <a:p>
            <a:r>
              <a:rPr lang="en-US" dirty="0" smtClean="0"/>
              <a:t>An inner class is a part of a nested class. </a:t>
            </a:r>
          </a:p>
          <a:p>
            <a:r>
              <a:rPr lang="en-US" dirty="0" smtClean="0"/>
              <a:t>Non-static nested classes are known as inner classes.</a:t>
            </a:r>
            <a:endParaRPr lang="en-US" dirty="0"/>
          </a:p>
        </p:txBody>
      </p:sp>
    </p:spTree>
    <p:extLst>
      <p:ext uri="{BB962C8B-B14F-4D97-AF65-F5344CB8AC3E}">
        <p14:creationId xmlns:p14="http://schemas.microsoft.com/office/powerpoint/2010/main" val="270737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Nested classes</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two types of nested classes non-static and static nested classes. </a:t>
            </a:r>
          </a:p>
          <a:p>
            <a:pPr marL="514350" indent="-514350">
              <a:buFont typeface="+mj-lt"/>
              <a:buAutoNum type="arabicPeriod"/>
            </a:pPr>
            <a:r>
              <a:rPr lang="en-US" dirty="0" smtClean="0"/>
              <a:t>Non-static nested class (inner class)</a:t>
            </a:r>
          </a:p>
          <a:p>
            <a:pPr marL="971550" lvl="1" indent="-514350">
              <a:buFont typeface="+mj-lt"/>
              <a:buAutoNum type="romanLcPeriod"/>
            </a:pPr>
            <a:r>
              <a:rPr lang="en-US" dirty="0" smtClean="0"/>
              <a:t>Member inner class</a:t>
            </a:r>
          </a:p>
          <a:p>
            <a:pPr marL="971550" lvl="1" indent="-514350">
              <a:buFont typeface="+mj-lt"/>
              <a:buAutoNum type="romanLcPeriod"/>
            </a:pPr>
            <a:r>
              <a:rPr lang="en-US" dirty="0" smtClean="0"/>
              <a:t>Anonymous inner class</a:t>
            </a:r>
          </a:p>
          <a:p>
            <a:pPr marL="971550" lvl="1" indent="-514350">
              <a:buFont typeface="+mj-lt"/>
              <a:buAutoNum type="romanLcPeriod"/>
            </a:pPr>
            <a:r>
              <a:rPr lang="en-US" dirty="0" smtClean="0"/>
              <a:t>Local inner class</a:t>
            </a:r>
          </a:p>
          <a:p>
            <a:pPr marL="514350" indent="-514350">
              <a:buFont typeface="+mj-lt"/>
              <a:buAutoNum type="arabicPeriod"/>
            </a:pPr>
            <a:r>
              <a:rPr lang="en-US" dirty="0" smtClean="0"/>
              <a:t>Static nested class</a:t>
            </a:r>
          </a:p>
        </p:txBody>
      </p:sp>
    </p:spTree>
    <p:extLst>
      <p:ext uri="{BB962C8B-B14F-4D97-AF65-F5344CB8AC3E}">
        <p14:creationId xmlns:p14="http://schemas.microsoft.com/office/powerpoint/2010/main" val="1016910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inner class</a:t>
            </a:r>
            <a:endParaRPr lang="en-US" dirty="0"/>
          </a:p>
        </p:txBody>
      </p:sp>
      <p:sp>
        <p:nvSpPr>
          <p:cNvPr id="3" name="Content Placeholder 2"/>
          <p:cNvSpPr>
            <a:spLocks noGrp="1"/>
          </p:cNvSpPr>
          <p:nvPr>
            <p:ph idx="1"/>
          </p:nvPr>
        </p:nvSpPr>
        <p:spPr/>
        <p:txBody>
          <a:bodyPr>
            <a:normAutofit lnSpcReduction="10000"/>
          </a:bodyPr>
          <a:lstStyle/>
          <a:p>
            <a:r>
              <a:rPr lang="en-US" dirty="0" smtClean="0"/>
              <a:t>A non-static class that is created inside a class but outside a method is called a </a:t>
            </a:r>
            <a:r>
              <a:rPr lang="en-US" b="1" dirty="0" smtClean="0"/>
              <a:t>member inner class</a:t>
            </a:r>
            <a:r>
              <a:rPr lang="en-US" dirty="0" smtClean="0"/>
              <a:t>. It is also known as a </a:t>
            </a:r>
            <a:r>
              <a:rPr lang="en-US" b="1" dirty="0" smtClean="0"/>
              <a:t>regular inner class</a:t>
            </a:r>
            <a:r>
              <a:rPr lang="en-US" dirty="0" smtClean="0"/>
              <a:t>. It can be declared with access modifiers like public, default, private, and protected.</a:t>
            </a:r>
          </a:p>
          <a:p>
            <a:r>
              <a:rPr lang="en-US" dirty="0" smtClean="0"/>
              <a:t>Syntax: </a:t>
            </a:r>
          </a:p>
          <a:p>
            <a:pPr marL="457200" lvl="1" indent="0">
              <a:buNone/>
            </a:pPr>
            <a:r>
              <a:rPr lang="en-US" dirty="0" smtClean="0"/>
              <a:t>class Outer{  </a:t>
            </a:r>
          </a:p>
          <a:p>
            <a:pPr marL="457200" lvl="1" indent="0">
              <a:buNone/>
            </a:pPr>
            <a:r>
              <a:rPr lang="en-US" dirty="0" smtClean="0"/>
              <a:t> 	//code  </a:t>
            </a:r>
          </a:p>
          <a:p>
            <a:pPr marL="457200" lvl="1" indent="0">
              <a:buNone/>
            </a:pPr>
            <a:r>
              <a:rPr lang="en-US" dirty="0" smtClean="0"/>
              <a:t> 	class Inner{  </a:t>
            </a:r>
          </a:p>
          <a:p>
            <a:pPr marL="457200" lvl="1" indent="0">
              <a:buNone/>
            </a:pPr>
            <a:r>
              <a:rPr lang="en-US" dirty="0" smtClean="0"/>
              <a:t>  	//code  </a:t>
            </a:r>
          </a:p>
          <a:p>
            <a:pPr marL="457200" lvl="1" indent="0">
              <a:buNone/>
            </a:pPr>
            <a:r>
              <a:rPr lang="en-US" dirty="0" smtClean="0"/>
              <a:t>	 }  </a:t>
            </a:r>
          </a:p>
          <a:p>
            <a:pPr marL="457200" lvl="1" indent="0">
              <a:buNone/>
            </a:pPr>
            <a:r>
              <a:rPr lang="en-US" dirty="0" smtClean="0"/>
              <a:t>}  </a:t>
            </a:r>
          </a:p>
          <a:p>
            <a:endParaRPr lang="en-US" dirty="0"/>
          </a:p>
        </p:txBody>
      </p:sp>
    </p:spTree>
    <p:extLst>
      <p:ext uri="{BB962C8B-B14F-4D97-AF65-F5344CB8AC3E}">
        <p14:creationId xmlns:p14="http://schemas.microsoft.com/office/powerpoint/2010/main" val="3445119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In this example, we are creating a </a:t>
            </a:r>
            <a:r>
              <a:rPr lang="en-US" dirty="0" err="1" smtClean="0"/>
              <a:t>msg</a:t>
            </a:r>
            <a:r>
              <a:rPr lang="en-US" dirty="0" smtClean="0"/>
              <a:t>() method in the member inner class that is accessing the private data member of the outer class.</a:t>
            </a:r>
          </a:p>
          <a:p>
            <a:endParaRPr lang="en-US" dirty="0"/>
          </a:p>
        </p:txBody>
      </p:sp>
      <p:sp>
        <p:nvSpPr>
          <p:cNvPr id="4" name="Rectangle 1"/>
          <p:cNvSpPr>
            <a:spLocks noChangeArrowheads="1"/>
          </p:cNvSpPr>
          <p:nvPr/>
        </p:nvSpPr>
        <p:spPr bwMode="auto">
          <a:xfrm>
            <a:off x="1409700" y="2813730"/>
            <a:ext cx="8458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TestMemberOuter1{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private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data=30;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class Inner{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a:t>
            </a:r>
            <a:r>
              <a:rPr kumimoji="0" lang="en-US" altLang="en-US" sz="1800" b="0" i="0" u="none" strike="noStrike" cap="none" normalizeH="0" baseline="0" dirty="0" err="1" smtClean="0">
                <a:ln>
                  <a:noFill/>
                </a:ln>
                <a:solidFill>
                  <a:schemeClr val="tx1"/>
                </a:solidFill>
                <a:effectLst/>
                <a:latin typeface="Arial" panose="020B0604020202020204" pitchFamily="34" charset="0"/>
              </a:rPr>
              <a:t>msg</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("data is "+data);}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TestMemberOuter1 </a:t>
            </a:r>
            <a:r>
              <a:rPr kumimoji="0" lang="en-US" altLang="en-US" sz="1800" b="0" i="0" u="none" strike="noStrike" cap="none" normalizeH="0" baseline="0" dirty="0" err="1" smtClean="0">
                <a:ln>
                  <a:noFill/>
                </a:ln>
                <a:solidFill>
                  <a:schemeClr val="tx1"/>
                </a:solidFill>
                <a:effectLst/>
                <a:latin typeface="Arial" panose="020B0604020202020204" pitchFamily="34" charset="0"/>
              </a:rPr>
              <a:t>obj</a:t>
            </a:r>
            <a:r>
              <a:rPr kumimoji="0" lang="en-US" altLang="en-US" sz="1800" b="0" i="0" u="none" strike="noStrike" cap="none" normalizeH="0" baseline="0" dirty="0" smtClean="0">
                <a:ln>
                  <a:noFill/>
                </a:ln>
                <a:solidFill>
                  <a:schemeClr val="tx1"/>
                </a:solidFill>
                <a:effectLst/>
                <a:latin typeface="Arial" panose="020B0604020202020204" pitchFamily="34" charset="0"/>
              </a:rPr>
              <a:t>=new TestMemberOuter1();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TestMemberOuter1.Inner in=</a:t>
            </a:r>
            <a:r>
              <a:rPr kumimoji="0" lang="en-US" altLang="en-US" sz="1800" b="0" i="0" u="none" strike="noStrike" cap="none" normalizeH="0" baseline="0" dirty="0" err="1" smtClean="0">
                <a:ln>
                  <a:noFill/>
                </a:ln>
                <a:solidFill>
                  <a:schemeClr val="tx1"/>
                </a:solidFill>
                <a:effectLst/>
                <a:latin typeface="Arial" panose="020B0604020202020204" pitchFamily="34" charset="0"/>
              </a:rPr>
              <a:t>obj.new</a:t>
            </a:r>
            <a:r>
              <a:rPr kumimoji="0" lang="en-US" altLang="en-US" sz="1800" b="0" i="0" u="none" strike="noStrike" cap="none" normalizeH="0" baseline="0" dirty="0" smtClean="0">
                <a:ln>
                  <a:noFill/>
                </a:ln>
                <a:solidFill>
                  <a:schemeClr val="tx1"/>
                </a:solidFill>
                <a:effectLst/>
                <a:latin typeface="Arial" panose="020B0604020202020204" pitchFamily="34" charset="0"/>
              </a:rPr>
              <a:t> Inner();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in.msg();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34149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2385</Words>
  <Application>Microsoft Office PowerPoint</Application>
  <PresentationFormat>Widescreen</PresentationFormat>
  <Paragraphs>235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Inner Class</vt:lpstr>
      <vt:lpstr>Inner Class</vt:lpstr>
      <vt:lpstr>Syntax of Inner class </vt:lpstr>
      <vt:lpstr>Advantage of Java inner classes </vt:lpstr>
      <vt:lpstr>Need of Java Inner class</vt:lpstr>
      <vt:lpstr> Difference between nested class and inner class in Java </vt:lpstr>
      <vt:lpstr>Types of Nested classes </vt:lpstr>
      <vt:lpstr>Member inner class</vt:lpstr>
      <vt:lpstr>Example</vt:lpstr>
      <vt:lpstr>How to instantiate Member Inner class in Java? </vt:lpstr>
      <vt:lpstr>Internal working of Java member inner class</vt:lpstr>
      <vt:lpstr>Internal code generated by the compiler </vt:lpstr>
      <vt:lpstr>Java Anonymous inner class</vt:lpstr>
      <vt:lpstr>PowerPoint Presentation</vt:lpstr>
      <vt:lpstr>Anonymous inner class example using class</vt:lpstr>
      <vt:lpstr>Internal working of given code</vt:lpstr>
      <vt:lpstr>Internal class generated by the compiler</vt:lpstr>
      <vt:lpstr>Java anonymous inner class example using interface</vt:lpstr>
      <vt:lpstr>Internal working of given code </vt:lpstr>
      <vt:lpstr>Internal class generated by the compiler </vt:lpstr>
      <vt:lpstr>Local inner class </vt:lpstr>
      <vt:lpstr>Example</vt:lpstr>
      <vt:lpstr>Internal class generated by the compiler</vt:lpstr>
      <vt:lpstr>Rules for Java Local Inner class</vt:lpstr>
      <vt:lpstr>Example of local inner class with local variable</vt:lpstr>
      <vt:lpstr>Static nested class</vt:lpstr>
      <vt:lpstr>Static nested class example with instance method</vt:lpstr>
      <vt:lpstr>Internal class generated by the compiler </vt:lpstr>
      <vt:lpstr>static nested class example with a static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 Class</dc:title>
  <dc:creator>Rajan Sharma</dc:creator>
  <cp:lastModifiedBy>Rajan Sharma</cp:lastModifiedBy>
  <cp:revision>15</cp:revision>
  <dcterms:created xsi:type="dcterms:W3CDTF">2023-05-18T04:44:00Z</dcterms:created>
  <dcterms:modified xsi:type="dcterms:W3CDTF">2023-05-21T15:05:58Z</dcterms:modified>
</cp:coreProperties>
</file>