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EBAB-8C08-4238-AE6E-D9DD61451CE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1A6D-9C18-46A6-8E0C-141D4D1B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3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EBAB-8C08-4238-AE6E-D9DD61451CE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1A6D-9C18-46A6-8E0C-141D4D1B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EBAB-8C08-4238-AE6E-D9DD61451CE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1A6D-9C18-46A6-8E0C-141D4D1B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2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EBAB-8C08-4238-AE6E-D9DD61451CE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1A6D-9C18-46A6-8E0C-141D4D1B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EBAB-8C08-4238-AE6E-D9DD61451CE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1A6D-9C18-46A6-8E0C-141D4D1B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EBAB-8C08-4238-AE6E-D9DD61451CE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1A6D-9C18-46A6-8E0C-141D4D1B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7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EBAB-8C08-4238-AE6E-D9DD61451CE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1A6D-9C18-46A6-8E0C-141D4D1B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4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EBAB-8C08-4238-AE6E-D9DD61451CE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1A6D-9C18-46A6-8E0C-141D4D1B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EBAB-8C08-4238-AE6E-D9DD61451CE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1A6D-9C18-46A6-8E0C-141D4D1B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7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EBAB-8C08-4238-AE6E-D9DD61451CE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1A6D-9C18-46A6-8E0C-141D4D1B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6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EBAB-8C08-4238-AE6E-D9DD61451CE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B1A6D-9C18-46A6-8E0C-141D4D1B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4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EBAB-8C08-4238-AE6E-D9DD61451CE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B1A6D-9C18-46A6-8E0C-141D4D1B9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Introducing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know, encapsulation links data with the code that manipulates it. </a:t>
            </a:r>
            <a:r>
              <a:rPr lang="en-US" dirty="0" smtClean="0"/>
              <a:t>However, encapsulation </a:t>
            </a:r>
            <a:r>
              <a:rPr lang="en-US" dirty="0"/>
              <a:t>provides another important attribute: </a:t>
            </a:r>
            <a:r>
              <a:rPr lang="en-US" i="1" dirty="0"/>
              <a:t>access control. </a:t>
            </a:r>
          </a:p>
          <a:p>
            <a:r>
              <a:rPr lang="en-US" dirty="0" smtClean="0"/>
              <a:t>Through encapsulation, you </a:t>
            </a:r>
            <a:r>
              <a:rPr lang="en-US" dirty="0"/>
              <a:t>can control what parts of a program can access the members of a class. By </a:t>
            </a:r>
            <a:r>
              <a:rPr lang="en-US" dirty="0" smtClean="0"/>
              <a:t>controlling access</a:t>
            </a:r>
            <a:r>
              <a:rPr lang="en-US" dirty="0"/>
              <a:t>, you can prevent misuse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For example, allowing access to data only through a </a:t>
            </a:r>
            <a:r>
              <a:rPr lang="en-US" dirty="0" smtClean="0"/>
              <a:t>well defined set </a:t>
            </a:r>
            <a:r>
              <a:rPr lang="en-US" dirty="0"/>
              <a:t>of methods, you can prevent the misuse of that data.</a:t>
            </a:r>
          </a:p>
        </p:txBody>
      </p:sp>
    </p:spTree>
    <p:extLst>
      <p:ext uri="{BB962C8B-B14F-4D97-AF65-F5344CB8AC3E}">
        <p14:creationId xmlns:p14="http://schemas.microsoft.com/office/powerpoint/2010/main" val="19641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supplies a rich set of access specifiers. Some aspects of access control </a:t>
            </a:r>
            <a:r>
              <a:rPr lang="en-US" dirty="0" smtClean="0"/>
              <a:t>are related </a:t>
            </a:r>
            <a:r>
              <a:rPr lang="en-US" dirty="0"/>
              <a:t>mostly to inheritance or packages. (A </a:t>
            </a:r>
            <a:r>
              <a:rPr lang="en-US" i="1" dirty="0"/>
              <a:t>package </a:t>
            </a:r>
            <a:r>
              <a:rPr lang="en-US" dirty="0"/>
              <a:t>is, essentially, a grouping of classes</a:t>
            </a:r>
            <a:r>
              <a:rPr lang="en-US" dirty="0" smtClean="0"/>
              <a:t>.)</a:t>
            </a:r>
          </a:p>
          <a:p>
            <a:r>
              <a:rPr lang="en-US" dirty="0"/>
              <a:t>Once you understand the </a:t>
            </a:r>
            <a:r>
              <a:rPr lang="en-US" dirty="0" smtClean="0"/>
              <a:t>fundamentals of </a:t>
            </a:r>
            <a:r>
              <a:rPr lang="en-US" dirty="0"/>
              <a:t>access control, the rest will be easy.</a:t>
            </a:r>
          </a:p>
          <a:p>
            <a:r>
              <a:rPr lang="en-US" dirty="0"/>
              <a:t>Java’s access specifiers are </a:t>
            </a:r>
            <a:r>
              <a:rPr lang="en-US" b="1" dirty="0"/>
              <a:t>public</a:t>
            </a:r>
            <a:r>
              <a:rPr lang="en-US" dirty="0" smtClean="0"/>
              <a:t>,</a:t>
            </a:r>
            <a:r>
              <a:rPr lang="en-US" b="1" dirty="0"/>
              <a:t> private</a:t>
            </a:r>
            <a:r>
              <a:rPr lang="en-US" dirty="0"/>
              <a:t>, and </a:t>
            </a:r>
            <a:r>
              <a:rPr lang="en-US" b="1" dirty="0"/>
              <a:t>protected</a:t>
            </a:r>
            <a:r>
              <a:rPr lang="en-US" dirty="0"/>
              <a:t>. Java also defines a </a:t>
            </a:r>
            <a:r>
              <a:rPr lang="en-US" dirty="0" smtClean="0"/>
              <a:t>default access </a:t>
            </a:r>
            <a:r>
              <a:rPr lang="en-US" dirty="0"/>
              <a:t>level. </a:t>
            </a:r>
            <a:r>
              <a:rPr lang="en-US" b="1" dirty="0"/>
              <a:t>protected </a:t>
            </a:r>
            <a:r>
              <a:rPr lang="en-US" dirty="0"/>
              <a:t>applies only </a:t>
            </a:r>
            <a:r>
              <a:rPr lang="en-US" dirty="0" smtClean="0"/>
              <a:t>when inheritance </a:t>
            </a:r>
            <a:r>
              <a:rPr lang="en-US" dirty="0"/>
              <a:t>is involved.</a:t>
            </a:r>
          </a:p>
        </p:txBody>
      </p:sp>
    </p:spTree>
    <p:extLst>
      <p:ext uri="{BB962C8B-B14F-4D97-AF65-F5344CB8AC3E}">
        <p14:creationId xmlns:p14="http://schemas.microsoft.com/office/powerpoint/2010/main" val="8246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and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When a member of a class is modified </a:t>
            </a:r>
            <a:r>
              <a:rPr lang="en-US" dirty="0" smtClean="0"/>
              <a:t>by the </a:t>
            </a:r>
            <a:r>
              <a:rPr lang="en-US" b="1" dirty="0"/>
              <a:t>public </a:t>
            </a:r>
            <a:r>
              <a:rPr lang="en-US" dirty="0"/>
              <a:t>specifier, then that member can be accessed by any other code</a:t>
            </a:r>
            <a:r>
              <a:rPr lang="en-US" dirty="0" smtClean="0"/>
              <a:t>.</a:t>
            </a:r>
          </a:p>
          <a:p>
            <a:r>
              <a:rPr lang="en-US" dirty="0"/>
              <a:t>When a </a:t>
            </a:r>
            <a:r>
              <a:rPr lang="en-US" dirty="0" smtClean="0"/>
              <a:t>member of </a:t>
            </a:r>
            <a:r>
              <a:rPr lang="en-US" dirty="0"/>
              <a:t>a class is specified as </a:t>
            </a:r>
            <a:r>
              <a:rPr lang="en-US" b="1" dirty="0"/>
              <a:t>private</a:t>
            </a:r>
            <a:r>
              <a:rPr lang="en-US" dirty="0"/>
              <a:t>, then that member can only be accessed by other members </a:t>
            </a:r>
            <a:r>
              <a:rPr lang="en-US" dirty="0" smtClean="0"/>
              <a:t>of its </a:t>
            </a:r>
            <a:r>
              <a:rPr lang="en-US" dirty="0"/>
              <a:t>class</a:t>
            </a:r>
            <a:r>
              <a:rPr lang="en-US" dirty="0" smtClean="0"/>
              <a:t>.</a:t>
            </a:r>
          </a:p>
          <a:p>
            <a:r>
              <a:rPr lang="en-US" dirty="0"/>
              <a:t>Now you can understand why </a:t>
            </a:r>
            <a:r>
              <a:rPr lang="en-US" b="1" dirty="0"/>
              <a:t>main( ) </a:t>
            </a:r>
            <a:r>
              <a:rPr lang="en-US" dirty="0"/>
              <a:t>has always been preceded by the </a:t>
            </a:r>
            <a:r>
              <a:rPr lang="en-US" b="1" dirty="0" smtClean="0"/>
              <a:t>public </a:t>
            </a:r>
            <a:r>
              <a:rPr lang="en-US" dirty="0" smtClean="0"/>
              <a:t>specifier</a:t>
            </a:r>
            <a:r>
              <a:rPr lang="en-US" dirty="0"/>
              <a:t>. It is called by code that is outside the program—that is, by the Java </a:t>
            </a:r>
            <a:r>
              <a:rPr lang="en-US" dirty="0" smtClean="0"/>
              <a:t>run-time system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no access specifier is used, then by default the member of a class is </a:t>
            </a:r>
            <a:r>
              <a:rPr lang="en-US" dirty="0" smtClean="0"/>
              <a:t>public within </a:t>
            </a:r>
            <a:r>
              <a:rPr lang="en-US" dirty="0"/>
              <a:t>its own package, but cannot be accessed outside of its package.</a:t>
            </a:r>
          </a:p>
        </p:txBody>
      </p:sp>
    </p:spTree>
    <p:extLst>
      <p:ext uri="{BB962C8B-B14F-4D97-AF65-F5344CB8AC3E}">
        <p14:creationId xmlns:p14="http://schemas.microsoft.com/office/powerpoint/2010/main" val="4934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classes developed so far, all members of a class have used the default access </a:t>
            </a:r>
            <a:r>
              <a:rPr lang="en-US" dirty="0" smtClean="0"/>
              <a:t>mode, which </a:t>
            </a:r>
            <a:r>
              <a:rPr lang="en-US" dirty="0"/>
              <a:t>is essentially public. However, this is not what you will typically want to be the case.</a:t>
            </a:r>
          </a:p>
          <a:p>
            <a:r>
              <a:rPr lang="en-US" dirty="0"/>
              <a:t>Usually, you will want to restrict access to the data members of a class—allowing </a:t>
            </a:r>
            <a:r>
              <a:rPr lang="en-US" dirty="0" smtClean="0"/>
              <a:t>access only </a:t>
            </a:r>
            <a:r>
              <a:rPr lang="en-US" dirty="0"/>
              <a:t>through methods. Also, there will be times when you will want to define </a:t>
            </a:r>
            <a:r>
              <a:rPr lang="en-US" dirty="0" smtClean="0"/>
              <a:t>methods that </a:t>
            </a:r>
            <a:r>
              <a:rPr lang="en-US" dirty="0"/>
              <a:t>are private to a class.</a:t>
            </a:r>
          </a:p>
        </p:txBody>
      </p:sp>
    </p:spTree>
    <p:extLst>
      <p:ext uri="{BB962C8B-B14F-4D97-AF65-F5344CB8AC3E}">
        <p14:creationId xmlns:p14="http://schemas.microsoft.com/office/powerpoint/2010/main" val="25391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member is declared </a:t>
            </a:r>
            <a:r>
              <a:rPr lang="en-US" b="1" dirty="0"/>
              <a:t>static</a:t>
            </a:r>
            <a:r>
              <a:rPr lang="en-US" dirty="0"/>
              <a:t>, it can be </a:t>
            </a:r>
            <a:r>
              <a:rPr lang="en-US" dirty="0" smtClean="0"/>
              <a:t>accessed before </a:t>
            </a:r>
            <a:r>
              <a:rPr lang="en-US" dirty="0"/>
              <a:t>any objects of its class are created, and without reference to any object.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declare both </a:t>
            </a:r>
            <a:r>
              <a:rPr lang="en-US" dirty="0"/>
              <a:t>methods and variables to be </a:t>
            </a:r>
            <a:r>
              <a:rPr lang="en-US" b="1" dirty="0"/>
              <a:t>static</a:t>
            </a:r>
            <a:r>
              <a:rPr lang="en-US" dirty="0"/>
              <a:t>. The most common example of a </a:t>
            </a:r>
            <a:r>
              <a:rPr lang="en-US" b="1" dirty="0"/>
              <a:t>static </a:t>
            </a:r>
            <a:r>
              <a:rPr lang="en-US" dirty="0"/>
              <a:t>member </a:t>
            </a:r>
            <a:r>
              <a:rPr lang="en-US" dirty="0" smtClean="0"/>
              <a:t>is </a:t>
            </a:r>
            <a:r>
              <a:rPr lang="en-US" b="1" dirty="0" smtClean="0"/>
              <a:t>main</a:t>
            </a:r>
            <a:r>
              <a:rPr lang="en-US" b="1" dirty="0"/>
              <a:t>( )</a:t>
            </a:r>
            <a:r>
              <a:rPr lang="en-US" dirty="0"/>
              <a:t>. </a:t>
            </a:r>
            <a:r>
              <a:rPr lang="en-US" b="1" dirty="0"/>
              <a:t>main( ) </a:t>
            </a:r>
            <a:r>
              <a:rPr lang="en-US" dirty="0"/>
              <a:t>is declared as </a:t>
            </a:r>
            <a:r>
              <a:rPr lang="en-US" b="1" dirty="0"/>
              <a:t>static </a:t>
            </a:r>
            <a:r>
              <a:rPr lang="en-US" dirty="0"/>
              <a:t>because it must be called before any objects exist.</a:t>
            </a:r>
          </a:p>
          <a:p>
            <a:r>
              <a:rPr lang="en-US" dirty="0"/>
              <a:t>Instance variables declared as </a:t>
            </a:r>
            <a:r>
              <a:rPr lang="en-US" b="1" dirty="0"/>
              <a:t>static </a:t>
            </a:r>
            <a:r>
              <a:rPr lang="en-US" dirty="0"/>
              <a:t>are, essentially, global variables. When objects </a:t>
            </a:r>
            <a:r>
              <a:rPr lang="en-US" dirty="0" smtClean="0"/>
              <a:t>of its </a:t>
            </a:r>
            <a:r>
              <a:rPr lang="en-US" dirty="0"/>
              <a:t>class are declared, no copy of a </a:t>
            </a:r>
            <a:r>
              <a:rPr lang="en-US" b="1" dirty="0"/>
              <a:t>static </a:t>
            </a:r>
            <a:r>
              <a:rPr lang="en-US" dirty="0"/>
              <a:t>variable is made. Instead, all instances of the </a:t>
            </a:r>
            <a:r>
              <a:rPr lang="en-US" dirty="0" smtClean="0"/>
              <a:t>class share </a:t>
            </a:r>
            <a:r>
              <a:rPr lang="en-US" dirty="0"/>
              <a:t>the same </a:t>
            </a:r>
            <a:r>
              <a:rPr lang="en-US" b="1" dirty="0"/>
              <a:t>static </a:t>
            </a:r>
            <a:r>
              <a:rPr lang="en-US" dirty="0"/>
              <a:t>variable.</a:t>
            </a:r>
          </a:p>
        </p:txBody>
      </p:sp>
    </p:spTree>
    <p:extLst>
      <p:ext uri="{BB962C8B-B14F-4D97-AF65-F5344CB8AC3E}">
        <p14:creationId xmlns:p14="http://schemas.microsoft.com/office/powerpoint/2010/main" val="15520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Methods declared as </a:t>
            </a:r>
            <a:r>
              <a:rPr lang="en-US" b="1" dirty="0" smtClean="0"/>
              <a:t>static </a:t>
            </a:r>
            <a:r>
              <a:rPr lang="en-US" dirty="0" smtClean="0"/>
              <a:t>have several restrictions: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can only call other </a:t>
            </a:r>
            <a:r>
              <a:rPr lang="en-US" b="1" dirty="0"/>
              <a:t>static </a:t>
            </a:r>
            <a:r>
              <a:rPr lang="en-US" dirty="0"/>
              <a:t>methods.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must only access </a:t>
            </a:r>
            <a:r>
              <a:rPr lang="en-US" b="1" dirty="0"/>
              <a:t>static </a:t>
            </a:r>
            <a:r>
              <a:rPr lang="en-US" dirty="0"/>
              <a:t>data.</a:t>
            </a:r>
          </a:p>
          <a:p>
            <a:pPr lvl="1"/>
            <a:r>
              <a:rPr lang="en-US" dirty="0" smtClean="0"/>
              <a:t>They </a:t>
            </a:r>
            <a:r>
              <a:rPr lang="en-US" dirty="0"/>
              <a:t>cannot refer to </a:t>
            </a:r>
            <a:r>
              <a:rPr lang="en-US" b="1" dirty="0" smtClean="0"/>
              <a:t>this </a:t>
            </a:r>
            <a:r>
              <a:rPr lang="en-US" dirty="0"/>
              <a:t>or </a:t>
            </a:r>
            <a:r>
              <a:rPr lang="en-US" b="1" dirty="0"/>
              <a:t>super </a:t>
            </a:r>
            <a:r>
              <a:rPr lang="en-US" dirty="0"/>
              <a:t>in any way.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need to do computation in order to initialize your </a:t>
            </a:r>
            <a:r>
              <a:rPr lang="en-US" b="1" dirty="0"/>
              <a:t>static </a:t>
            </a:r>
            <a:r>
              <a:rPr lang="en-US" dirty="0"/>
              <a:t>variables, you can declare </a:t>
            </a:r>
            <a:r>
              <a:rPr lang="en-US" dirty="0" smtClean="0"/>
              <a:t>a </a:t>
            </a:r>
            <a:r>
              <a:rPr lang="en-US" b="1" dirty="0" smtClean="0"/>
              <a:t>static </a:t>
            </a:r>
            <a:r>
              <a:rPr lang="en-US" dirty="0"/>
              <a:t>block that gets executed exactly once, when the class is first loaded.</a:t>
            </a:r>
          </a:p>
        </p:txBody>
      </p:sp>
    </p:spTree>
    <p:extLst>
      <p:ext uri="{BB962C8B-B14F-4D97-AF65-F5344CB8AC3E}">
        <p14:creationId xmlns:p14="http://schemas.microsoft.com/office/powerpoint/2010/main" val="9995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493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1828800" lvl="4" indent="0">
              <a:buNone/>
            </a:pPr>
            <a:r>
              <a:rPr lang="en-US" dirty="0"/>
              <a:t>// Demonstrate static variables, methods, and blocks.</a:t>
            </a:r>
          </a:p>
          <a:p>
            <a:pPr marL="1828800" lvl="4" indent="0">
              <a:buNone/>
            </a:pPr>
            <a:r>
              <a:rPr lang="en-US" dirty="0"/>
              <a:t>class </a:t>
            </a:r>
            <a:r>
              <a:rPr lang="en-US" dirty="0" err="1"/>
              <a:t>UseStatic</a:t>
            </a:r>
            <a:r>
              <a:rPr lang="en-US" dirty="0"/>
              <a:t> {</a:t>
            </a:r>
          </a:p>
          <a:p>
            <a:pPr marL="1828800" lvl="4" indent="0">
              <a:buNone/>
            </a:pPr>
            <a:r>
              <a:rPr lang="en-US" dirty="0" smtClean="0"/>
              <a:t>	static </a:t>
            </a:r>
            <a:r>
              <a:rPr lang="en-US" dirty="0" err="1"/>
              <a:t>int</a:t>
            </a:r>
            <a:r>
              <a:rPr lang="en-US" dirty="0"/>
              <a:t> a = 3;</a:t>
            </a:r>
          </a:p>
          <a:p>
            <a:pPr marL="1828800" lvl="4" indent="0">
              <a:buNone/>
            </a:pPr>
            <a:r>
              <a:rPr lang="en-US" dirty="0" smtClean="0"/>
              <a:t>	static </a:t>
            </a:r>
            <a:r>
              <a:rPr lang="en-US" dirty="0" err="1"/>
              <a:t>int</a:t>
            </a:r>
            <a:r>
              <a:rPr lang="en-US" dirty="0"/>
              <a:t> b;</a:t>
            </a:r>
          </a:p>
          <a:p>
            <a:pPr marL="1828800" lvl="4" indent="0">
              <a:buNone/>
            </a:pPr>
            <a:r>
              <a:rPr lang="en-US" dirty="0" smtClean="0"/>
              <a:t>	static </a:t>
            </a:r>
            <a:r>
              <a:rPr lang="en-US" dirty="0"/>
              <a:t>void meth(</a:t>
            </a:r>
            <a:r>
              <a:rPr lang="en-US" dirty="0" err="1"/>
              <a:t>int</a:t>
            </a:r>
            <a:r>
              <a:rPr lang="en-US" dirty="0"/>
              <a:t> x) </a:t>
            </a:r>
            <a:r>
              <a:rPr lang="en-US" dirty="0" smtClean="0"/>
              <a:t>{</a:t>
            </a:r>
          </a:p>
          <a:p>
            <a:pPr marL="1828800" lvl="4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("x = " + x);</a:t>
            </a:r>
          </a:p>
          <a:p>
            <a:pPr marL="1828800" lvl="4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("a = " + a);</a:t>
            </a:r>
          </a:p>
          <a:p>
            <a:pPr marL="1828800" lvl="4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("b = " + b);</a:t>
            </a:r>
          </a:p>
          <a:p>
            <a:pPr marL="1828800" lvl="4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1828800" lvl="4" indent="0">
              <a:buNone/>
            </a:pPr>
            <a:r>
              <a:rPr lang="en-US" dirty="0" smtClean="0"/>
              <a:t>	static </a:t>
            </a:r>
            <a:r>
              <a:rPr lang="en-US" dirty="0"/>
              <a:t>{</a:t>
            </a:r>
          </a:p>
          <a:p>
            <a:pPr marL="1828800" lvl="4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("Static block initialized.");</a:t>
            </a:r>
          </a:p>
          <a:p>
            <a:pPr marL="1828800" lvl="4" indent="0">
              <a:buNone/>
            </a:pPr>
            <a:r>
              <a:rPr lang="en-US" dirty="0" smtClean="0"/>
              <a:t>	b </a:t>
            </a:r>
            <a:r>
              <a:rPr lang="en-US" dirty="0"/>
              <a:t>= a * 4;</a:t>
            </a:r>
          </a:p>
          <a:p>
            <a:pPr marL="1828800" lvl="4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1828800" lvl="4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1828800" lvl="4" indent="0">
              <a:buNone/>
            </a:pPr>
            <a:r>
              <a:rPr lang="en-US" dirty="0" smtClean="0"/>
              <a:t>	meth(42</a:t>
            </a:r>
            <a:r>
              <a:rPr lang="en-US" dirty="0"/>
              <a:t>);</a:t>
            </a:r>
          </a:p>
          <a:p>
            <a:pPr marL="1828800" lvl="4" indent="0">
              <a:buNone/>
            </a:pP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7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Outside of the class in which they are defined, </a:t>
            </a:r>
            <a:r>
              <a:rPr lang="en-US" b="1" dirty="0"/>
              <a:t>static </a:t>
            </a:r>
            <a:r>
              <a:rPr lang="en-US" dirty="0"/>
              <a:t>methods and variables can be </a:t>
            </a:r>
            <a:r>
              <a:rPr lang="en-US" dirty="0" smtClean="0"/>
              <a:t>used independently </a:t>
            </a:r>
            <a:r>
              <a:rPr lang="en-US" dirty="0"/>
              <a:t>of any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To do so, you need only specify the name of their class </a:t>
            </a:r>
            <a:r>
              <a:rPr lang="en-US" dirty="0" smtClean="0"/>
              <a:t>followed by </a:t>
            </a:r>
            <a:r>
              <a:rPr lang="en-US" dirty="0"/>
              <a:t>the dot operator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if you wish to call a </a:t>
            </a:r>
            <a:r>
              <a:rPr lang="en-US" b="1" dirty="0"/>
              <a:t>static </a:t>
            </a:r>
            <a:r>
              <a:rPr lang="en-US" dirty="0"/>
              <a:t>method from outside its </a:t>
            </a:r>
            <a:r>
              <a:rPr lang="en-US" dirty="0" smtClean="0"/>
              <a:t>class, you</a:t>
            </a:r>
            <a:r>
              <a:rPr lang="en-US" dirty="0"/>
              <a:t> </a:t>
            </a:r>
            <a:r>
              <a:rPr lang="en-US" dirty="0" smtClean="0"/>
              <a:t>can </a:t>
            </a:r>
            <a:r>
              <a:rPr lang="en-US" dirty="0"/>
              <a:t>do so using the following general form</a:t>
            </a:r>
            <a:r>
              <a:rPr lang="en-US" dirty="0" smtClean="0"/>
              <a:t>:</a:t>
            </a:r>
          </a:p>
          <a:p>
            <a:pPr marL="2743200" lvl="6" indent="0">
              <a:buNone/>
            </a:pPr>
            <a:endParaRPr lang="en-US" sz="2400" i="1" dirty="0" smtClean="0">
              <a:solidFill>
                <a:srgbClr val="FF0000"/>
              </a:solidFill>
            </a:endParaRPr>
          </a:p>
          <a:p>
            <a:pPr marL="2743200" lvl="6" indent="0">
              <a:buNone/>
            </a:pPr>
            <a:r>
              <a:rPr lang="en-US" sz="3000" b="1" i="1" dirty="0" err="1" smtClean="0"/>
              <a:t>classname.method</a:t>
            </a:r>
            <a:r>
              <a:rPr lang="en-US" sz="3000" b="1" dirty="0"/>
              <a:t>( )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260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Introducing final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can be declared as </a:t>
            </a:r>
            <a:r>
              <a:rPr lang="en-US" b="1" dirty="0"/>
              <a:t>final</a:t>
            </a:r>
            <a:r>
              <a:rPr lang="en-US" dirty="0"/>
              <a:t>. Doing so prevents its contents from being modified</a:t>
            </a:r>
            <a:r>
              <a:rPr lang="en-US" dirty="0" smtClean="0"/>
              <a:t>.</a:t>
            </a:r>
          </a:p>
          <a:p>
            <a:r>
              <a:rPr lang="en-US" dirty="0"/>
              <a:t>It is a common coding convention to choose all uppercase identifiers for </a:t>
            </a:r>
            <a:r>
              <a:rPr lang="en-US" b="1" dirty="0"/>
              <a:t>final </a:t>
            </a:r>
            <a:r>
              <a:rPr lang="en-US" dirty="0"/>
              <a:t>variables.</a:t>
            </a:r>
          </a:p>
          <a:p>
            <a:r>
              <a:rPr lang="en-US" dirty="0"/>
              <a:t>Variables declared as </a:t>
            </a:r>
            <a:r>
              <a:rPr lang="en-US" b="1" dirty="0"/>
              <a:t>final </a:t>
            </a:r>
            <a:r>
              <a:rPr lang="en-US" dirty="0"/>
              <a:t>do not occupy memory on a per-instance basis. Thus, a </a:t>
            </a:r>
            <a:r>
              <a:rPr lang="en-US" b="1" dirty="0" smtClean="0"/>
              <a:t>final </a:t>
            </a:r>
            <a:r>
              <a:rPr lang="en-US" dirty="0" smtClean="0"/>
              <a:t>variable </a:t>
            </a:r>
            <a:r>
              <a:rPr lang="en-US" dirty="0"/>
              <a:t>is essentially a constant.</a:t>
            </a:r>
          </a:p>
          <a:p>
            <a:r>
              <a:rPr lang="en-US" dirty="0"/>
              <a:t>This means that you must initialize a </a:t>
            </a:r>
            <a:r>
              <a:rPr lang="en-US" b="1" dirty="0"/>
              <a:t>final </a:t>
            </a:r>
            <a:r>
              <a:rPr lang="en-US" dirty="0"/>
              <a:t>variable when it is declared.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370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final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FILE_NEW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b="1" dirty="0"/>
              <a:t>final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FILE_OPEN</a:t>
            </a:r>
            <a:r>
              <a:rPr lang="en-US" dirty="0"/>
              <a:t> = 2;</a:t>
            </a:r>
          </a:p>
          <a:p>
            <a:pPr marL="0" indent="0">
              <a:buNone/>
            </a:pPr>
            <a:r>
              <a:rPr lang="en-US" b="1" dirty="0"/>
              <a:t>final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FILE_SAVE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b="1" dirty="0"/>
              <a:t>final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FILE_SAVEAS</a:t>
            </a:r>
            <a:r>
              <a:rPr lang="en-US" dirty="0"/>
              <a:t> = 4;</a:t>
            </a:r>
          </a:p>
          <a:p>
            <a:pPr marL="0" indent="0">
              <a:buNone/>
            </a:pPr>
            <a:r>
              <a:rPr lang="en-US" b="1" dirty="0"/>
              <a:t>final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/>
              <a:t>FILE_QUIT</a:t>
            </a:r>
            <a:r>
              <a:rPr lang="en-US" dirty="0"/>
              <a:t> = 5;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02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Overloading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Java, </a:t>
            </a:r>
            <a:r>
              <a:rPr lang="en-US" dirty="0"/>
              <a:t>it is possible to define two or more methods within the same class that share </a:t>
            </a:r>
            <a:r>
              <a:rPr lang="en-US" dirty="0" smtClean="0"/>
              <a:t>the same </a:t>
            </a:r>
            <a:r>
              <a:rPr lang="en-US" dirty="0"/>
              <a:t>name, as long as their parameter declarations are different.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this is the case, </a:t>
            </a:r>
            <a:r>
              <a:rPr lang="en-US" dirty="0" smtClean="0"/>
              <a:t>the methods </a:t>
            </a:r>
            <a:r>
              <a:rPr lang="en-US" dirty="0"/>
              <a:t>are said to be </a:t>
            </a:r>
            <a:r>
              <a:rPr lang="en-US" i="1" dirty="0"/>
              <a:t>overloaded, </a:t>
            </a:r>
            <a:r>
              <a:rPr lang="en-US" dirty="0"/>
              <a:t>and the process is referred to as </a:t>
            </a:r>
            <a:r>
              <a:rPr lang="en-US" i="1" dirty="0"/>
              <a:t>method overloading</a:t>
            </a:r>
            <a:r>
              <a:rPr lang="en-US" i="1" dirty="0" smtClean="0"/>
              <a:t>.</a:t>
            </a:r>
          </a:p>
          <a:p>
            <a:r>
              <a:rPr lang="en-US" i="1" dirty="0" smtClean="0"/>
              <a:t> </a:t>
            </a:r>
            <a:r>
              <a:rPr lang="en-US" dirty="0" smtClean="0"/>
              <a:t>Method overloading </a:t>
            </a:r>
            <a:r>
              <a:rPr lang="en-US" dirty="0"/>
              <a:t>is one of the ways that Java supports polymorphism.</a:t>
            </a:r>
          </a:p>
        </p:txBody>
      </p:sp>
    </p:spTree>
    <p:extLst>
      <p:ext uri="{BB962C8B-B14F-4D97-AF65-F5344CB8AC3E}">
        <p14:creationId xmlns:p14="http://schemas.microsoft.com/office/powerpoint/2010/main" val="380238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Introducing Nested and Inner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It is possible to define a class within another class; such classes are known as </a:t>
            </a:r>
            <a:r>
              <a:rPr lang="en-US" sz="2400" i="1" dirty="0"/>
              <a:t>nested classes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The scope of a nested class is bounded by the scope of its enclosing class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Thus, if class B </a:t>
            </a:r>
            <a:r>
              <a:rPr lang="en-US" sz="2400" dirty="0" smtClean="0"/>
              <a:t>is defined </a:t>
            </a:r>
            <a:r>
              <a:rPr lang="en-US" sz="2400" dirty="0"/>
              <a:t>within class A, then B does not exist independently of </a:t>
            </a:r>
            <a:r>
              <a:rPr lang="en-US" sz="2400" dirty="0" smtClean="0"/>
              <a:t>A.</a:t>
            </a:r>
          </a:p>
          <a:p>
            <a:pPr algn="just"/>
            <a:r>
              <a:rPr lang="en-US" sz="2400" dirty="0"/>
              <a:t>A nested class has </a:t>
            </a:r>
            <a:r>
              <a:rPr lang="en-US" sz="2400" dirty="0" smtClean="0"/>
              <a:t>access to </a:t>
            </a:r>
            <a:r>
              <a:rPr lang="en-US" sz="2400" dirty="0"/>
              <a:t>the members, including private members, of the class in which it is nested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However, </a:t>
            </a:r>
            <a:r>
              <a:rPr lang="en-US" sz="2400" dirty="0" smtClean="0"/>
              <a:t>the enclosing </a:t>
            </a:r>
            <a:r>
              <a:rPr lang="en-US" sz="2400" dirty="0"/>
              <a:t>class does not have access to the members of the nested class. A nested class </a:t>
            </a:r>
            <a:r>
              <a:rPr lang="en-US" sz="2400" dirty="0" smtClean="0"/>
              <a:t>that is </a:t>
            </a:r>
            <a:r>
              <a:rPr lang="en-US" sz="2400" dirty="0"/>
              <a:t>declared directly within its enclosing class scope is a member of its enclosing class. </a:t>
            </a:r>
            <a:endParaRPr lang="en-US" sz="2400" dirty="0" smtClean="0"/>
          </a:p>
          <a:p>
            <a:pPr algn="just"/>
            <a:r>
              <a:rPr lang="en-US" sz="2400" dirty="0" smtClean="0"/>
              <a:t>It is also </a:t>
            </a:r>
            <a:r>
              <a:rPr lang="en-US" sz="2400" dirty="0"/>
              <a:t>possible to declare a nested class that is local to a block.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9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Nested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types of nested </a:t>
            </a:r>
            <a:r>
              <a:rPr lang="en-US" dirty="0" smtClean="0"/>
              <a:t>classes: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Static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Non-static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169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1825625"/>
            <a:ext cx="11137900" cy="4351338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800" dirty="0"/>
              <a:t>A static nested class is one that has the </a:t>
            </a:r>
            <a:r>
              <a:rPr lang="en-US" sz="2800" b="1" dirty="0"/>
              <a:t>static </a:t>
            </a:r>
            <a:r>
              <a:rPr lang="en-US" sz="2800" dirty="0"/>
              <a:t>modifier applied. Because it is static, it must access the members of its enclosing class through an object</a:t>
            </a:r>
            <a:r>
              <a:rPr lang="en-US" sz="2800" dirty="0" smtClean="0"/>
              <a:t>.</a:t>
            </a:r>
          </a:p>
          <a:p>
            <a:pPr marL="457200" lvl="1" indent="0" algn="just">
              <a:buNone/>
            </a:pPr>
            <a:endParaRPr lang="en-US" sz="2800" dirty="0"/>
          </a:p>
          <a:p>
            <a:pPr marL="457200" lvl="1" indent="0" algn="just">
              <a:buNone/>
            </a:pPr>
            <a:r>
              <a:rPr lang="en-US" sz="2800" dirty="0"/>
              <a:t>That is, it cannot refer to members of its enclosing class directly. Because of this restriction, static nested classes are seldom used.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4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Non-static / Inner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type of nested class is the </a:t>
            </a:r>
            <a:r>
              <a:rPr lang="en-US" i="1" dirty="0"/>
              <a:t>inner </a:t>
            </a:r>
            <a:r>
              <a:rPr lang="en-US" dirty="0"/>
              <a:t>class. An inner class is a </a:t>
            </a:r>
            <a:r>
              <a:rPr lang="en-US" dirty="0" smtClean="0"/>
              <a:t>non-static nested </a:t>
            </a:r>
            <a:r>
              <a:rPr lang="en-US" dirty="0"/>
              <a:t>class.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has access to all of the variables and methods of its outer class and may </a:t>
            </a:r>
            <a:r>
              <a:rPr lang="en-US" dirty="0" smtClean="0"/>
              <a:t>refer to </a:t>
            </a:r>
            <a:r>
              <a:rPr lang="en-US" dirty="0"/>
              <a:t>them directly in the same way that other non-static members of the outer class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7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0" y="317500"/>
            <a:ext cx="10515600" cy="654050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following program illustrates how to define and use an inner class. The class </a:t>
            </a:r>
            <a:r>
              <a:rPr lang="en-US" dirty="0" smtClean="0"/>
              <a:t>named </a:t>
            </a:r>
            <a:r>
              <a:rPr lang="en-US" b="1" dirty="0" smtClean="0"/>
              <a:t>Outer </a:t>
            </a:r>
            <a:r>
              <a:rPr lang="en-US" dirty="0"/>
              <a:t>has one instance variable </a:t>
            </a:r>
            <a:r>
              <a:rPr lang="en-US" dirty="0" smtClean="0"/>
              <a:t>named </a:t>
            </a:r>
            <a:r>
              <a:rPr lang="en-US" b="1" dirty="0" err="1" smtClean="0"/>
              <a:t>outer_x</a:t>
            </a:r>
            <a:r>
              <a:rPr lang="en-US" dirty="0"/>
              <a:t>, one instance method named </a:t>
            </a:r>
            <a:r>
              <a:rPr lang="en-US" b="1" dirty="0"/>
              <a:t>test( )</a:t>
            </a:r>
            <a:r>
              <a:rPr lang="en-US" dirty="0"/>
              <a:t>, </a:t>
            </a:r>
            <a:r>
              <a:rPr lang="en-US" dirty="0" smtClean="0"/>
              <a:t>and defines one </a:t>
            </a:r>
            <a:r>
              <a:rPr lang="en-US" dirty="0"/>
              <a:t>inner class called </a:t>
            </a:r>
            <a:r>
              <a:rPr lang="en-US" b="1" dirty="0"/>
              <a:t>Inner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sz="3100" dirty="0" smtClean="0"/>
          </a:p>
          <a:p>
            <a:pPr marL="457200" lvl="1" indent="0">
              <a:buNone/>
            </a:pPr>
            <a:r>
              <a:rPr lang="en-US" sz="3100" dirty="0" smtClean="0"/>
              <a:t>// </a:t>
            </a:r>
            <a:r>
              <a:rPr lang="en-US" sz="3100" dirty="0"/>
              <a:t>Demonstrate an inner class.</a:t>
            </a:r>
          </a:p>
          <a:p>
            <a:pPr marL="457200" lvl="1" indent="0">
              <a:buNone/>
            </a:pPr>
            <a:r>
              <a:rPr lang="en-US" sz="3100" dirty="0" smtClean="0"/>
              <a:t>	class </a:t>
            </a:r>
            <a:r>
              <a:rPr lang="en-US" sz="3100" dirty="0"/>
              <a:t>Outer {</a:t>
            </a:r>
          </a:p>
          <a:p>
            <a:pPr marL="457200" lvl="1" indent="0">
              <a:buNone/>
            </a:pPr>
            <a:r>
              <a:rPr lang="en-US" sz="3100" dirty="0" smtClean="0"/>
              <a:t>		</a:t>
            </a:r>
            <a:r>
              <a:rPr lang="en-US" sz="3100" dirty="0" err="1" smtClean="0"/>
              <a:t>int</a:t>
            </a:r>
            <a:r>
              <a:rPr lang="en-US" sz="3100" dirty="0" smtClean="0"/>
              <a:t> </a:t>
            </a:r>
            <a:r>
              <a:rPr lang="en-US" sz="3100" dirty="0" err="1"/>
              <a:t>outer_x</a:t>
            </a:r>
            <a:r>
              <a:rPr lang="en-US" sz="3100" dirty="0"/>
              <a:t> = 100;</a:t>
            </a:r>
          </a:p>
          <a:p>
            <a:pPr marL="457200" lvl="1" indent="0">
              <a:buNone/>
            </a:pPr>
            <a:r>
              <a:rPr lang="en-US" sz="3100" dirty="0" smtClean="0"/>
              <a:t>		void </a:t>
            </a:r>
            <a:r>
              <a:rPr lang="en-US" sz="3100" dirty="0"/>
              <a:t>test() {</a:t>
            </a:r>
          </a:p>
          <a:p>
            <a:pPr marL="457200" lvl="1" indent="0">
              <a:buNone/>
            </a:pPr>
            <a:r>
              <a:rPr lang="en-US" sz="3100" dirty="0" smtClean="0"/>
              <a:t>		Inner </a:t>
            </a:r>
            <a:r>
              <a:rPr lang="en-US" sz="3100" dirty="0" err="1"/>
              <a:t>inner</a:t>
            </a:r>
            <a:r>
              <a:rPr lang="en-US" sz="3100" dirty="0"/>
              <a:t> = new Inner();</a:t>
            </a:r>
          </a:p>
          <a:p>
            <a:pPr marL="457200" lvl="1" indent="0">
              <a:buNone/>
            </a:pPr>
            <a:r>
              <a:rPr lang="en-US" sz="3100" dirty="0" smtClean="0"/>
              <a:t>		</a:t>
            </a:r>
            <a:r>
              <a:rPr lang="en-US" sz="3100" dirty="0" err="1" smtClean="0"/>
              <a:t>inner.display</a:t>
            </a:r>
            <a:r>
              <a:rPr lang="en-US" sz="3100" dirty="0"/>
              <a:t>();</a:t>
            </a:r>
          </a:p>
          <a:p>
            <a:pPr marL="457200" lvl="1" indent="0">
              <a:buNone/>
            </a:pPr>
            <a:r>
              <a:rPr lang="en-US" sz="3100" dirty="0" smtClean="0"/>
              <a:t>}</a:t>
            </a:r>
          </a:p>
          <a:p>
            <a:pPr marL="457200" lvl="1" indent="0">
              <a:buNone/>
            </a:pPr>
            <a:r>
              <a:rPr lang="en-US" sz="3100" dirty="0" smtClean="0"/>
              <a:t>// </a:t>
            </a:r>
            <a:r>
              <a:rPr lang="en-US" sz="3100" dirty="0"/>
              <a:t>this is an inner </a:t>
            </a:r>
            <a:r>
              <a:rPr lang="en-US" sz="3100" dirty="0" smtClean="0"/>
              <a:t>class</a:t>
            </a:r>
          </a:p>
          <a:p>
            <a:pPr marL="457200" lvl="1" indent="0">
              <a:buNone/>
            </a:pPr>
            <a:r>
              <a:rPr lang="en-US" sz="3100" dirty="0" smtClean="0"/>
              <a:t>	class </a:t>
            </a:r>
            <a:r>
              <a:rPr lang="en-US" sz="3100" dirty="0"/>
              <a:t>Inner {</a:t>
            </a:r>
          </a:p>
          <a:p>
            <a:pPr marL="457200" lvl="1" indent="0">
              <a:buNone/>
            </a:pPr>
            <a:r>
              <a:rPr lang="en-US" sz="3100" dirty="0" smtClean="0"/>
              <a:t>		void </a:t>
            </a:r>
            <a:r>
              <a:rPr lang="en-US" sz="3100" dirty="0"/>
              <a:t>display() {</a:t>
            </a:r>
          </a:p>
          <a:p>
            <a:pPr marL="457200" lvl="1" indent="0">
              <a:buNone/>
            </a:pPr>
            <a:r>
              <a:rPr lang="en-US" sz="3100" dirty="0" smtClean="0"/>
              <a:t>		</a:t>
            </a:r>
            <a:r>
              <a:rPr lang="en-US" sz="3100" dirty="0" err="1" smtClean="0"/>
              <a:t>System.out.println</a:t>
            </a:r>
            <a:r>
              <a:rPr lang="en-US" sz="3100" dirty="0"/>
              <a:t>("display: </a:t>
            </a:r>
            <a:r>
              <a:rPr lang="en-US" sz="3100" dirty="0" err="1"/>
              <a:t>outer_x</a:t>
            </a:r>
            <a:r>
              <a:rPr lang="en-US" sz="3100" dirty="0"/>
              <a:t> = " + </a:t>
            </a:r>
            <a:r>
              <a:rPr lang="en-US" sz="3100" dirty="0" err="1"/>
              <a:t>outer_x</a:t>
            </a:r>
            <a:r>
              <a:rPr lang="en-US" sz="3100" dirty="0"/>
              <a:t>);</a:t>
            </a:r>
          </a:p>
          <a:p>
            <a:pPr marL="457200" lvl="1" indent="0">
              <a:buNone/>
            </a:pPr>
            <a:r>
              <a:rPr lang="en-US" sz="3100" dirty="0" smtClean="0"/>
              <a:t>	}}}</a:t>
            </a:r>
          </a:p>
          <a:p>
            <a:pPr marL="457200" lvl="1" indent="0">
              <a:buNone/>
            </a:pPr>
            <a:r>
              <a:rPr lang="en-US" sz="3100" dirty="0" smtClean="0"/>
              <a:t>	class </a:t>
            </a:r>
            <a:r>
              <a:rPr lang="en-US" sz="3100" dirty="0" err="1"/>
              <a:t>InnerClassDemo</a:t>
            </a:r>
            <a:r>
              <a:rPr lang="en-US" sz="3100" dirty="0"/>
              <a:t> {</a:t>
            </a:r>
          </a:p>
          <a:p>
            <a:pPr marL="457200" lvl="1" indent="0">
              <a:buNone/>
            </a:pPr>
            <a:r>
              <a:rPr lang="en-US" sz="3100" dirty="0" smtClean="0"/>
              <a:t>		public </a:t>
            </a:r>
            <a:r>
              <a:rPr lang="en-US" sz="3100" dirty="0"/>
              <a:t>static void main(String </a:t>
            </a:r>
            <a:r>
              <a:rPr lang="en-US" sz="3100" dirty="0" err="1"/>
              <a:t>args</a:t>
            </a:r>
            <a:r>
              <a:rPr lang="en-US" sz="3100" dirty="0"/>
              <a:t>[]) {</a:t>
            </a:r>
          </a:p>
          <a:p>
            <a:pPr marL="457200" lvl="1" indent="0">
              <a:buNone/>
            </a:pPr>
            <a:r>
              <a:rPr lang="en-US" sz="3100" dirty="0" smtClean="0"/>
              <a:t>			Outer </a:t>
            </a:r>
            <a:r>
              <a:rPr lang="en-US" sz="3100" dirty="0"/>
              <a:t>outer = new Outer();</a:t>
            </a:r>
          </a:p>
          <a:p>
            <a:pPr marL="457200" lvl="1" indent="0">
              <a:buNone/>
            </a:pPr>
            <a:r>
              <a:rPr lang="en-US" sz="3100" dirty="0" smtClean="0"/>
              <a:t>			</a:t>
            </a:r>
            <a:r>
              <a:rPr lang="en-US" sz="3100" dirty="0" err="1" smtClean="0"/>
              <a:t>outer.test</a:t>
            </a:r>
            <a:r>
              <a:rPr lang="en-US" sz="3100" dirty="0"/>
              <a:t>();</a:t>
            </a:r>
          </a:p>
          <a:p>
            <a:pPr marL="457200" lvl="1" indent="0">
              <a:buNone/>
            </a:pPr>
            <a:r>
              <a:rPr lang="en-US" sz="3100" dirty="0" smtClean="0"/>
              <a:t>}}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67041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Using Objects as Parameters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</a:t>
            </a:r>
            <a:r>
              <a:rPr lang="en-US" dirty="0"/>
              <a:t>have only been using simple types as parameters to methods. However, it is </a:t>
            </a:r>
            <a:r>
              <a:rPr lang="en-US" dirty="0" smtClean="0"/>
              <a:t>both correct </a:t>
            </a:r>
            <a:r>
              <a:rPr lang="en-US" dirty="0"/>
              <a:t>and common to pass objects to methods. For example, consider the following </a:t>
            </a:r>
            <a:r>
              <a:rPr lang="en-US" dirty="0" smtClean="0"/>
              <a:t>short program: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class Test 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a, b;</a:t>
            </a:r>
          </a:p>
          <a:p>
            <a:pPr marL="457200" lvl="1" indent="0">
              <a:buNone/>
            </a:pPr>
            <a:r>
              <a:rPr lang="en-US" dirty="0" smtClean="0"/>
              <a:t>	Test(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j) {</a:t>
            </a:r>
          </a:p>
          <a:p>
            <a:pPr marL="457200" lvl="1" indent="0">
              <a:buNone/>
            </a:pPr>
            <a:r>
              <a:rPr lang="en-US" dirty="0" smtClean="0"/>
              <a:t>	   a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 smtClean="0"/>
              <a:t>	   b </a:t>
            </a:r>
            <a:r>
              <a:rPr lang="en-US" dirty="0"/>
              <a:t>= j;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// return true if o is equal to the invoking object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/>
              <a:t>equals(Test o) {</a:t>
            </a:r>
          </a:p>
          <a:p>
            <a:pPr marL="457200" lvl="1" indent="0">
              <a:buNone/>
            </a:pPr>
            <a:r>
              <a:rPr lang="en-US" dirty="0" smtClean="0"/>
              <a:t>		if(</a:t>
            </a:r>
            <a:r>
              <a:rPr lang="en-US" dirty="0" err="1" smtClean="0"/>
              <a:t>o.a</a:t>
            </a:r>
            <a:r>
              <a:rPr lang="en-US" dirty="0" smtClean="0"/>
              <a:t> </a:t>
            </a:r>
            <a:r>
              <a:rPr lang="en-US" dirty="0"/>
              <a:t>== a &amp;&amp; </a:t>
            </a:r>
            <a:r>
              <a:rPr lang="en-US" dirty="0" err="1"/>
              <a:t>o.b</a:t>
            </a:r>
            <a:r>
              <a:rPr lang="en-US" dirty="0"/>
              <a:t> == b) return true;</a:t>
            </a:r>
          </a:p>
          <a:p>
            <a:pPr marL="457200" lvl="1" indent="0">
              <a:buNone/>
            </a:pPr>
            <a:r>
              <a:rPr lang="en-US" dirty="0" smtClean="0"/>
              <a:t>		else </a:t>
            </a:r>
            <a:r>
              <a:rPr lang="en-US" dirty="0"/>
              <a:t>return false;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2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Closer Look at Argument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there are two ways that a computer language can pass an argument to a subroutine</a:t>
            </a:r>
            <a:r>
              <a:rPr lang="en-US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/>
              <a:t>call-by-value</a:t>
            </a:r>
            <a:r>
              <a:rPr lang="en-US" sz="26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 smtClean="0"/>
              <a:t>call-by-reference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00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approach copies the </a:t>
            </a:r>
            <a:r>
              <a:rPr lang="en-US" i="1" dirty="0"/>
              <a:t>value </a:t>
            </a:r>
            <a:r>
              <a:rPr lang="en-US" dirty="0"/>
              <a:t>of an argument into the </a:t>
            </a:r>
            <a:r>
              <a:rPr lang="en-US" dirty="0" smtClean="0"/>
              <a:t>formal parameter </a:t>
            </a:r>
            <a:r>
              <a:rPr lang="en-US" dirty="0"/>
              <a:t>of the subroutine. Therefore, changes made to the parameter of the </a:t>
            </a:r>
            <a:r>
              <a:rPr lang="en-US" dirty="0" smtClean="0"/>
              <a:t>subroutine have </a:t>
            </a:r>
            <a:r>
              <a:rPr lang="en-US" dirty="0"/>
              <a:t>no effect on the argument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1371600" lvl="3" indent="0">
              <a:buNone/>
            </a:pPr>
            <a:r>
              <a:rPr lang="en-US" dirty="0"/>
              <a:t>// Primitive types are passed by value.</a:t>
            </a:r>
          </a:p>
          <a:p>
            <a:pPr marL="1371600" lvl="3" indent="0">
              <a:buNone/>
            </a:pPr>
            <a:r>
              <a:rPr lang="en-US" dirty="0"/>
              <a:t>class Test {</a:t>
            </a:r>
          </a:p>
          <a:p>
            <a:pPr marL="1371600" lvl="3" indent="0">
              <a:buNone/>
            </a:pPr>
            <a:r>
              <a:rPr lang="sv-SE" dirty="0" smtClean="0"/>
              <a:t>	void </a:t>
            </a:r>
            <a:r>
              <a:rPr lang="sv-SE" dirty="0"/>
              <a:t>meth(int i, int j) {</a:t>
            </a:r>
          </a:p>
          <a:p>
            <a:pPr marL="1371600" lvl="3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*= 2;</a:t>
            </a:r>
          </a:p>
          <a:p>
            <a:pPr marL="1371600" lvl="3" indent="0">
              <a:buNone/>
            </a:pPr>
            <a:r>
              <a:rPr lang="en-US" dirty="0" smtClean="0"/>
              <a:t>	j </a:t>
            </a:r>
            <a:r>
              <a:rPr lang="en-US" dirty="0"/>
              <a:t>/= 2;</a:t>
            </a:r>
          </a:p>
          <a:p>
            <a:pPr marL="1371600" lvl="3" indent="0">
              <a:buNone/>
            </a:pPr>
            <a:r>
              <a:rPr lang="en-US" dirty="0" smtClean="0"/>
              <a:t>}}</a:t>
            </a:r>
            <a:endParaRPr lang="en-US" dirty="0"/>
          </a:p>
          <a:p>
            <a:pPr marL="1371600" lvl="3" indent="0">
              <a:buNone/>
            </a:pPr>
            <a:r>
              <a:rPr lang="en-US" dirty="0"/>
              <a:t>class </a:t>
            </a:r>
            <a:r>
              <a:rPr lang="en-US" dirty="0" err="1"/>
              <a:t>CallByValue</a:t>
            </a:r>
            <a:r>
              <a:rPr lang="en-US" dirty="0"/>
              <a:t> {</a:t>
            </a:r>
          </a:p>
          <a:p>
            <a:pPr marL="1371600" lvl="3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1371600" lvl="3" indent="0">
              <a:buNone/>
            </a:pPr>
            <a:r>
              <a:rPr lang="en-US" dirty="0" smtClean="0"/>
              <a:t>	Test </a:t>
            </a:r>
            <a:r>
              <a:rPr lang="en-US" dirty="0" err="1"/>
              <a:t>ob</a:t>
            </a:r>
            <a:r>
              <a:rPr lang="en-US" dirty="0"/>
              <a:t> = new Test();</a:t>
            </a:r>
          </a:p>
          <a:p>
            <a:pPr marL="1371600" lvl="3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 = 15, b = 20;</a:t>
            </a:r>
          </a:p>
          <a:p>
            <a:pPr marL="1371600" lvl="3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("a and b before call: " </a:t>
            </a:r>
            <a:r>
              <a:rPr lang="en-US" dirty="0" smtClean="0"/>
              <a:t>+ a </a:t>
            </a:r>
            <a:r>
              <a:rPr lang="en-US" dirty="0"/>
              <a:t>+ " " + b);</a:t>
            </a:r>
          </a:p>
          <a:p>
            <a:pPr marL="1371600" lvl="3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ob.meth</a:t>
            </a:r>
            <a:r>
              <a:rPr lang="en-US" dirty="0" smtClean="0"/>
              <a:t>(a</a:t>
            </a:r>
            <a:r>
              <a:rPr lang="en-US" dirty="0"/>
              <a:t>, b);</a:t>
            </a:r>
          </a:p>
          <a:p>
            <a:pPr marL="1371600" lvl="3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/>
              <a:t>("a and b after call: " </a:t>
            </a:r>
            <a:r>
              <a:rPr lang="en-US" dirty="0" smtClean="0"/>
              <a:t>+ a </a:t>
            </a:r>
            <a:r>
              <a:rPr lang="en-US" dirty="0"/>
              <a:t>+ " " + b</a:t>
            </a:r>
            <a:r>
              <a:rPr lang="en-US" dirty="0" smtClean="0"/>
              <a:t>);</a:t>
            </a:r>
          </a:p>
          <a:p>
            <a:pPr marL="1371600" lvl="3" indent="0">
              <a:buNone/>
            </a:pPr>
            <a:r>
              <a:rPr lang="en-US" dirty="0" smtClean="0"/>
              <a:t>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approach, a reference to an argument (not the value of the argument) is passed to </a:t>
            </a:r>
            <a:r>
              <a:rPr lang="en-US" dirty="0" smtClean="0"/>
              <a:t>the parameter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Inside </a:t>
            </a:r>
            <a:r>
              <a:rPr lang="en-US" dirty="0"/>
              <a:t>the subroutine, this reference is used to access the actual argument </a:t>
            </a:r>
            <a:r>
              <a:rPr lang="en-US" dirty="0" smtClean="0"/>
              <a:t>specified in </a:t>
            </a:r>
            <a:r>
              <a:rPr lang="en-US" dirty="0"/>
              <a:t>the call.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changes made to the parameter will affect the argument used </a:t>
            </a:r>
            <a:r>
              <a:rPr lang="en-US" dirty="0" smtClean="0"/>
              <a:t>to call </a:t>
            </a:r>
            <a:r>
              <a:rPr lang="en-US" dirty="0"/>
              <a:t>the subroutine.</a:t>
            </a:r>
          </a:p>
        </p:txBody>
      </p:sp>
    </p:spTree>
    <p:extLst>
      <p:ext uri="{BB962C8B-B14F-4D97-AF65-F5344CB8AC3E}">
        <p14:creationId xmlns:p14="http://schemas.microsoft.com/office/powerpoint/2010/main" val="97794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58900" y="1397000"/>
            <a:ext cx="10947400" cy="4856163"/>
          </a:xfrm>
        </p:spPr>
        <p:txBody>
          <a:bodyPr>
            <a:normAutofit fontScale="92500" lnSpcReduction="20000"/>
          </a:bodyPr>
          <a:lstStyle/>
          <a:p>
            <a:pPr marL="2286000" lvl="5" indent="0">
              <a:buNone/>
            </a:pPr>
            <a:r>
              <a:rPr lang="en-US" dirty="0"/>
              <a:t>// Objects are passed by reference.</a:t>
            </a:r>
          </a:p>
          <a:p>
            <a:pPr marL="2286000" lvl="5" indent="0">
              <a:buNone/>
            </a:pPr>
            <a:r>
              <a:rPr lang="en-US" dirty="0"/>
              <a:t>class Test {</a:t>
            </a:r>
          </a:p>
          <a:p>
            <a:pPr marL="2286000" lvl="5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a, b;</a:t>
            </a:r>
          </a:p>
          <a:p>
            <a:pPr marL="2286000" lvl="5" indent="0">
              <a:buNone/>
            </a:pPr>
            <a:r>
              <a:rPr lang="en-US" dirty="0" smtClean="0"/>
              <a:t>	Test(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j) {</a:t>
            </a:r>
          </a:p>
          <a:p>
            <a:pPr marL="2286000" lvl="5" indent="0">
              <a:buNone/>
            </a:pPr>
            <a:r>
              <a:rPr lang="en-US" dirty="0" smtClean="0"/>
              <a:t>	a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2286000" lvl="5" indent="0">
              <a:buNone/>
            </a:pPr>
            <a:r>
              <a:rPr lang="en-US" dirty="0" smtClean="0"/>
              <a:t>	b </a:t>
            </a:r>
            <a:r>
              <a:rPr lang="en-US" dirty="0"/>
              <a:t>= j;</a:t>
            </a:r>
          </a:p>
          <a:p>
            <a:pPr marL="2286000" lvl="5" indent="0">
              <a:buNone/>
            </a:pPr>
            <a:r>
              <a:rPr lang="en-US" dirty="0"/>
              <a:t>}</a:t>
            </a:r>
          </a:p>
          <a:p>
            <a:pPr marL="2286000" lvl="5" indent="0">
              <a:buNone/>
            </a:pPr>
            <a:r>
              <a:rPr lang="en-US" dirty="0"/>
              <a:t>// pass an object</a:t>
            </a:r>
          </a:p>
          <a:p>
            <a:pPr marL="2286000" lvl="5" indent="0">
              <a:buNone/>
            </a:pPr>
            <a:r>
              <a:rPr lang="en-US" dirty="0" smtClean="0"/>
              <a:t>	void </a:t>
            </a:r>
            <a:r>
              <a:rPr lang="en-US" dirty="0"/>
              <a:t>meth(Test o) {</a:t>
            </a:r>
          </a:p>
          <a:p>
            <a:pPr marL="2286000" lvl="5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o.a</a:t>
            </a:r>
            <a:r>
              <a:rPr lang="en-US" dirty="0" smtClean="0"/>
              <a:t> </a:t>
            </a:r>
            <a:r>
              <a:rPr lang="en-US" dirty="0"/>
              <a:t>*= 2</a:t>
            </a:r>
            <a:r>
              <a:rPr lang="en-US" dirty="0" smtClean="0"/>
              <a:t>;</a:t>
            </a:r>
          </a:p>
          <a:p>
            <a:pPr marL="2286000" lvl="5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o.b</a:t>
            </a:r>
            <a:r>
              <a:rPr lang="en-US" dirty="0" smtClean="0"/>
              <a:t> </a:t>
            </a:r>
            <a:r>
              <a:rPr lang="en-US" dirty="0"/>
              <a:t>/= 2;</a:t>
            </a:r>
          </a:p>
          <a:p>
            <a:pPr marL="2286000" lvl="5" indent="0">
              <a:buNone/>
            </a:pPr>
            <a:r>
              <a:rPr lang="en-US" dirty="0" smtClean="0"/>
              <a:t>}}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class </a:t>
            </a:r>
            <a:r>
              <a:rPr lang="en-US" dirty="0" err="1"/>
              <a:t>CallByRef</a:t>
            </a:r>
            <a:r>
              <a:rPr lang="en-US" dirty="0"/>
              <a:t> {</a:t>
            </a:r>
          </a:p>
          <a:p>
            <a:pPr marL="2286000" lvl="5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2286000" lvl="5" indent="0">
              <a:buNone/>
            </a:pPr>
            <a:r>
              <a:rPr lang="en-US" dirty="0" smtClean="0"/>
              <a:t>	Test </a:t>
            </a:r>
            <a:r>
              <a:rPr lang="en-US" dirty="0" err="1"/>
              <a:t>ob</a:t>
            </a:r>
            <a:r>
              <a:rPr lang="en-US" dirty="0"/>
              <a:t> = new Test(15, 20);</a:t>
            </a:r>
          </a:p>
          <a:p>
            <a:pPr marL="2286000" lvl="5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</a:t>
            </a:r>
            <a:r>
              <a:rPr lang="en-US" dirty="0" err="1"/>
              <a:t>ob.a</a:t>
            </a:r>
            <a:r>
              <a:rPr lang="en-US" dirty="0"/>
              <a:t> and </a:t>
            </a:r>
            <a:r>
              <a:rPr lang="en-US" dirty="0" err="1"/>
              <a:t>ob.b</a:t>
            </a:r>
            <a:r>
              <a:rPr lang="en-US" dirty="0"/>
              <a:t> before call: " </a:t>
            </a:r>
            <a:r>
              <a:rPr lang="en-US" dirty="0" smtClean="0"/>
              <a:t>+ </a:t>
            </a:r>
            <a:r>
              <a:rPr lang="en-US" dirty="0" err="1" smtClean="0"/>
              <a:t>ob.a</a:t>
            </a:r>
            <a:r>
              <a:rPr lang="en-US" dirty="0" smtClean="0"/>
              <a:t> </a:t>
            </a:r>
            <a:r>
              <a:rPr lang="en-US" dirty="0"/>
              <a:t>+ " " + </a:t>
            </a:r>
            <a:r>
              <a:rPr lang="en-US" dirty="0" err="1"/>
              <a:t>ob.b</a:t>
            </a:r>
            <a:r>
              <a:rPr lang="en-US" dirty="0"/>
              <a:t>);</a:t>
            </a:r>
          </a:p>
          <a:p>
            <a:pPr marL="2286000" lvl="5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ob.meth</a:t>
            </a:r>
            <a:r>
              <a:rPr lang="en-US" dirty="0" smtClean="0"/>
              <a:t>(</a:t>
            </a:r>
            <a:r>
              <a:rPr lang="en-US" dirty="0" err="1" smtClean="0"/>
              <a:t>ob</a:t>
            </a:r>
            <a:r>
              <a:rPr lang="en-US" dirty="0"/>
              <a:t>);</a:t>
            </a:r>
          </a:p>
          <a:p>
            <a:pPr marL="2286000" lvl="5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</a:t>
            </a:r>
            <a:r>
              <a:rPr lang="en-US" dirty="0" err="1"/>
              <a:t>ob.a</a:t>
            </a:r>
            <a:r>
              <a:rPr lang="en-US" dirty="0"/>
              <a:t> and </a:t>
            </a:r>
            <a:r>
              <a:rPr lang="en-US" dirty="0" err="1"/>
              <a:t>ob.b</a:t>
            </a:r>
            <a:r>
              <a:rPr lang="en-US" dirty="0"/>
              <a:t> after call: " </a:t>
            </a:r>
            <a:r>
              <a:rPr lang="en-US" dirty="0" smtClean="0"/>
              <a:t>+ </a:t>
            </a:r>
            <a:r>
              <a:rPr lang="en-US" dirty="0" err="1" smtClean="0"/>
              <a:t>ob.a</a:t>
            </a:r>
            <a:r>
              <a:rPr lang="en-US" dirty="0" smtClean="0"/>
              <a:t> </a:t>
            </a:r>
            <a:r>
              <a:rPr lang="en-US" dirty="0"/>
              <a:t>+ " " + </a:t>
            </a:r>
            <a:r>
              <a:rPr lang="en-US" dirty="0" err="1"/>
              <a:t>ob.b</a:t>
            </a:r>
            <a:r>
              <a:rPr lang="en-US" dirty="0"/>
              <a:t>);</a:t>
            </a:r>
          </a:p>
          <a:p>
            <a:pPr marL="2286000" lvl="5" indent="0">
              <a:buNone/>
            </a:pP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Returning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method </a:t>
            </a:r>
            <a:r>
              <a:rPr lang="en-US" dirty="0"/>
              <a:t>can return any type of data, including class types that you create.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in the </a:t>
            </a:r>
            <a:r>
              <a:rPr lang="en-US" dirty="0"/>
              <a:t>following program, the </a:t>
            </a:r>
            <a:r>
              <a:rPr lang="en-US" b="1" dirty="0" err="1"/>
              <a:t>incrByTen</a:t>
            </a:r>
            <a:r>
              <a:rPr lang="en-US" b="1" dirty="0"/>
              <a:t>( ) </a:t>
            </a:r>
            <a:r>
              <a:rPr lang="en-US" dirty="0"/>
              <a:t>method returns an object in which the value of </a:t>
            </a:r>
            <a:r>
              <a:rPr lang="en-US" b="1" dirty="0"/>
              <a:t>a </a:t>
            </a:r>
            <a:r>
              <a:rPr lang="en-US" dirty="0" smtClean="0"/>
              <a:t>is ten </a:t>
            </a:r>
            <a:r>
              <a:rPr lang="en-US" dirty="0"/>
              <a:t>greater than it is in the invoking object.</a:t>
            </a:r>
          </a:p>
        </p:txBody>
      </p:sp>
    </p:spTree>
    <p:extLst>
      <p:ext uri="{BB962C8B-B14F-4D97-AF65-F5344CB8AC3E}">
        <p14:creationId xmlns:p14="http://schemas.microsoft.com/office/powerpoint/2010/main" val="94808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11353800" cy="5491163"/>
          </a:xfrm>
        </p:spPr>
        <p:txBody>
          <a:bodyPr>
            <a:normAutofit fontScale="92500" lnSpcReduction="20000"/>
          </a:bodyPr>
          <a:lstStyle/>
          <a:p>
            <a:pPr marL="914400" lvl="2" indent="0">
              <a:buNone/>
            </a:pPr>
            <a:r>
              <a:rPr lang="en-US" dirty="0"/>
              <a:t>// Returning an object.</a:t>
            </a:r>
          </a:p>
          <a:p>
            <a:pPr marL="914400" lvl="2" indent="0">
              <a:buNone/>
            </a:pPr>
            <a:r>
              <a:rPr lang="en-US" dirty="0"/>
              <a:t>class Test {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a;</a:t>
            </a:r>
          </a:p>
          <a:p>
            <a:pPr marL="914400" lvl="2" indent="0">
              <a:buNone/>
            </a:pPr>
            <a:r>
              <a:rPr lang="en-US" dirty="0" smtClean="0"/>
              <a:t>	Test(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pPr marL="914400" lvl="2" indent="0">
              <a:buNone/>
            </a:pPr>
            <a:r>
              <a:rPr lang="en-US" dirty="0" smtClean="0"/>
              <a:t>		a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914400" lvl="2" indent="0">
              <a:buNone/>
            </a:pPr>
            <a:r>
              <a:rPr lang="en-US" dirty="0" smtClean="0"/>
              <a:t>	}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	Test </a:t>
            </a:r>
            <a:r>
              <a:rPr lang="en-US" dirty="0" err="1"/>
              <a:t>incrByTen</a:t>
            </a:r>
            <a:r>
              <a:rPr lang="en-US" dirty="0"/>
              <a:t>() {</a:t>
            </a:r>
          </a:p>
          <a:p>
            <a:pPr marL="914400" lvl="2" indent="0">
              <a:buNone/>
            </a:pPr>
            <a:r>
              <a:rPr lang="en-US" dirty="0" smtClean="0"/>
              <a:t>		Test </a:t>
            </a:r>
            <a:r>
              <a:rPr lang="en-US" dirty="0"/>
              <a:t>temp = new Test(a+10);</a:t>
            </a:r>
          </a:p>
          <a:p>
            <a:pPr marL="914400" lvl="2" indent="0">
              <a:buNone/>
            </a:pPr>
            <a:r>
              <a:rPr lang="en-US" dirty="0" smtClean="0"/>
              <a:t>	return </a:t>
            </a:r>
            <a:r>
              <a:rPr lang="en-US" dirty="0"/>
              <a:t>temp;</a:t>
            </a:r>
          </a:p>
          <a:p>
            <a:pPr marL="914400" lvl="2" indent="0">
              <a:buNone/>
            </a:pPr>
            <a:r>
              <a:rPr lang="en-US" dirty="0" smtClean="0"/>
              <a:t>} </a:t>
            </a:r>
            <a:r>
              <a:rPr lang="en-US" dirty="0"/>
              <a:t>}</a:t>
            </a:r>
          </a:p>
          <a:p>
            <a:pPr marL="914400" lvl="2" indent="0">
              <a:buNone/>
            </a:pPr>
            <a:r>
              <a:rPr lang="en-US" dirty="0"/>
              <a:t>class </a:t>
            </a:r>
            <a:r>
              <a:rPr lang="en-US" dirty="0" err="1"/>
              <a:t>RetOb</a:t>
            </a:r>
            <a:r>
              <a:rPr lang="en-US" dirty="0"/>
              <a:t> {</a:t>
            </a:r>
          </a:p>
          <a:p>
            <a:pPr marL="914400" lvl="2" indent="0">
              <a:buNone/>
            </a:pPr>
            <a:r>
              <a:rPr lang="en-US" dirty="0" smtClean="0"/>
              <a:t>	public </a:t>
            </a:r>
            <a:r>
              <a:rPr lang="en-US" dirty="0"/>
              <a:t>static void main(String </a:t>
            </a:r>
            <a:r>
              <a:rPr lang="en-US" dirty="0" err="1"/>
              <a:t>args</a:t>
            </a:r>
            <a:r>
              <a:rPr lang="en-US" dirty="0"/>
              <a:t>[]) {</a:t>
            </a:r>
          </a:p>
          <a:p>
            <a:pPr marL="914400" lvl="2" indent="0">
              <a:buNone/>
            </a:pPr>
            <a:r>
              <a:rPr lang="en-US" dirty="0" smtClean="0"/>
              <a:t>		Test </a:t>
            </a:r>
            <a:r>
              <a:rPr lang="en-US" dirty="0"/>
              <a:t>ob1 = new Test(2);</a:t>
            </a:r>
          </a:p>
          <a:p>
            <a:pPr marL="914400" lvl="2" indent="0">
              <a:buNone/>
            </a:pPr>
            <a:r>
              <a:rPr lang="en-US" dirty="0" smtClean="0"/>
              <a:t>		Test </a:t>
            </a:r>
            <a:r>
              <a:rPr lang="en-US" dirty="0"/>
              <a:t>ob2;</a:t>
            </a:r>
          </a:p>
          <a:p>
            <a:pPr marL="914400" lvl="2" indent="0">
              <a:buNone/>
            </a:pPr>
            <a:r>
              <a:rPr lang="en-US" dirty="0" smtClean="0"/>
              <a:t>		ob2 </a:t>
            </a:r>
            <a:r>
              <a:rPr lang="en-US" dirty="0"/>
              <a:t>= ob1.incrByTen();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("ob1.a: " + ob1.a);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("ob2.a: " + ob2.a);</a:t>
            </a:r>
          </a:p>
          <a:p>
            <a:pPr marL="914400" lvl="2" indent="0">
              <a:buNone/>
            </a:pPr>
            <a:r>
              <a:rPr lang="en-US" dirty="0" smtClean="0"/>
              <a:t>		ob2 </a:t>
            </a:r>
            <a:r>
              <a:rPr lang="en-US" dirty="0"/>
              <a:t>= ob2.incrByTen();</a:t>
            </a:r>
          </a:p>
          <a:p>
            <a:pPr marL="914400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/>
              <a:t>("ob2.a after second increase: </a:t>
            </a:r>
            <a:r>
              <a:rPr lang="en-US" dirty="0" smtClean="0"/>
              <a:t>"+ </a:t>
            </a:r>
            <a:r>
              <a:rPr lang="en-US" dirty="0"/>
              <a:t>ob2.a);</a:t>
            </a:r>
          </a:p>
          <a:p>
            <a:pPr marL="914400" lvl="2" indent="0">
              <a:buNone/>
            </a:pPr>
            <a:r>
              <a:rPr lang="en-US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1884</Words>
  <Application>Microsoft Office PowerPoint</Application>
  <PresentationFormat>Widescreen</PresentationFormat>
  <Paragraphs>184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Methods</vt:lpstr>
      <vt:lpstr>Overloading Methods</vt:lpstr>
      <vt:lpstr>Using Objects as Parameters</vt:lpstr>
      <vt:lpstr>A Closer Look at Argument Passing</vt:lpstr>
      <vt:lpstr>Call By Value</vt:lpstr>
      <vt:lpstr>Call By Reference</vt:lpstr>
      <vt:lpstr>Example</vt:lpstr>
      <vt:lpstr>Returning Objects</vt:lpstr>
      <vt:lpstr>PowerPoint Presentation</vt:lpstr>
      <vt:lpstr>Introducing Access Control</vt:lpstr>
      <vt:lpstr>PowerPoint Presentation</vt:lpstr>
      <vt:lpstr>Public and Private</vt:lpstr>
      <vt:lpstr>PowerPoint Presentation</vt:lpstr>
      <vt:lpstr>Understanding static</vt:lpstr>
      <vt:lpstr>PowerPoint Presentation</vt:lpstr>
      <vt:lpstr>Example</vt:lpstr>
      <vt:lpstr>PowerPoint Presentation</vt:lpstr>
      <vt:lpstr>Introducing final</vt:lpstr>
      <vt:lpstr>Example</vt:lpstr>
      <vt:lpstr>Introducing Nested and Inner Classes</vt:lpstr>
      <vt:lpstr>Types Of Nested Class</vt:lpstr>
      <vt:lpstr>Static</vt:lpstr>
      <vt:lpstr>Non-static / Inner class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creator>Rajan Sharma</dc:creator>
  <cp:lastModifiedBy>Rajan Sharma</cp:lastModifiedBy>
  <cp:revision>9</cp:revision>
  <dcterms:created xsi:type="dcterms:W3CDTF">2023-05-16T13:36:14Z</dcterms:created>
  <dcterms:modified xsi:type="dcterms:W3CDTF">2023-05-17T04:43:20Z</dcterms:modified>
</cp:coreProperties>
</file>