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57" r:id="rId24"/>
    <p:sldId id="258" r:id="rId25"/>
    <p:sldId id="259" r:id="rId26"/>
    <p:sldId id="260" r:id="rId27"/>
    <p:sldId id="261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8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1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4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6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9F76-7C3C-4767-A474-2EC6AD5BF03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BED4C-AC6D-4662-B1C9-FFBF81876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0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Immutable String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an unavoidable type of variable while writing any application program. String references are used to store various attributes like username, password, etc.</a:t>
            </a:r>
          </a:p>
          <a:p>
            <a:r>
              <a:rPr lang="en-US" dirty="0" smtClean="0"/>
              <a:t> In Java, </a:t>
            </a:r>
            <a:r>
              <a:rPr lang="en-US" b="1" dirty="0" smtClean="0"/>
              <a:t>String objects are immutable</a:t>
            </a:r>
            <a:r>
              <a:rPr lang="en-US" dirty="0" smtClean="0"/>
              <a:t>. Immutable simply means unmodifiable or unchangeable.</a:t>
            </a:r>
          </a:p>
          <a:p>
            <a:r>
              <a:rPr lang="en-US" dirty="0" smtClean="0"/>
              <a:t>Once String object is created its data or state can't be changed but a new String object is created.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9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21411"/>
            <a:ext cx="1026274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Testimmutablestring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public static void main(String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String s="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Sachin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s.concat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 Tendulkar");//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concat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 method appends the string at the end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(s);//will print 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Sachin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because strings are immutable objects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0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0080"/>
            <a:ext cx="10515600" cy="55368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Now it can be understood by the diagram given below. Here </a:t>
            </a:r>
            <a:r>
              <a:rPr lang="en-US" dirty="0" err="1" smtClean="0"/>
              <a:t>Sachin</a:t>
            </a:r>
            <a:r>
              <a:rPr lang="en-US" dirty="0" smtClean="0"/>
              <a:t> is not changed but a new object is created with </a:t>
            </a:r>
            <a:r>
              <a:rPr lang="en-US" dirty="0" err="1" smtClean="0"/>
              <a:t>Sachin</a:t>
            </a:r>
            <a:r>
              <a:rPr lang="en-US" dirty="0" smtClean="0"/>
              <a:t> Tendulkar. That is why String is known as immutable.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 you can see in the above figure that two objects are created but </a:t>
            </a:r>
            <a:r>
              <a:rPr lang="en-US" b="1" i="1" dirty="0" smtClean="0"/>
              <a:t>s</a:t>
            </a:r>
            <a:r>
              <a:rPr lang="en-US" dirty="0" smtClean="0"/>
              <a:t> reference variable still refers to "</a:t>
            </a:r>
            <a:r>
              <a:rPr lang="en-US" dirty="0" err="1" smtClean="0"/>
              <a:t>Sachin</a:t>
            </a:r>
            <a:r>
              <a:rPr lang="en-US" dirty="0" smtClean="0"/>
              <a:t>" not to "</a:t>
            </a:r>
            <a:r>
              <a:rPr lang="en-US" dirty="0" err="1" smtClean="0"/>
              <a:t>Sachin</a:t>
            </a:r>
            <a:r>
              <a:rPr lang="en-US" dirty="0" smtClean="0"/>
              <a:t> Tendulkar".</a:t>
            </a:r>
          </a:p>
          <a:p>
            <a:pPr algn="just"/>
            <a:r>
              <a:rPr lang="en-US" dirty="0" smtClean="0"/>
              <a:t>But if we explicitly assign it to the reference variable, it will refer to "</a:t>
            </a:r>
            <a:r>
              <a:rPr lang="en-US" dirty="0" err="1" smtClean="0"/>
              <a:t>Sachin</a:t>
            </a:r>
            <a:r>
              <a:rPr lang="en-US" dirty="0" smtClean="0"/>
              <a:t> Tendulkar" object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39" y="1463040"/>
            <a:ext cx="4366261" cy="33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6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String objects are immutable in Java?</a:t>
            </a:r>
          </a:p>
          <a:p>
            <a:r>
              <a:rPr lang="en-US" dirty="0" smtClean="0"/>
              <a:t>Why String class is Final in Java?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StringBuffer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Java </a:t>
            </a:r>
            <a:r>
              <a:rPr lang="en-US" sz="2400" dirty="0" err="1" smtClean="0"/>
              <a:t>StringBuffer</a:t>
            </a:r>
            <a:r>
              <a:rPr lang="en-US" sz="2400" dirty="0" smtClean="0"/>
              <a:t> class is used to create mutable (modifiable) String objects. The </a:t>
            </a:r>
            <a:r>
              <a:rPr lang="en-US" sz="2400" dirty="0" err="1" smtClean="0"/>
              <a:t>StringBuffer</a:t>
            </a:r>
            <a:r>
              <a:rPr lang="en-US" sz="2400" dirty="0" smtClean="0"/>
              <a:t> class in Java is the same as String class except it is mutable i.e. it can be changed.</a:t>
            </a:r>
            <a:endParaRPr lang="en-US" sz="3000" b="1" dirty="0" smtClean="0"/>
          </a:p>
          <a:p>
            <a:pPr marL="0" indent="0" algn="just">
              <a:buNone/>
            </a:pPr>
            <a:r>
              <a:rPr lang="en-US" b="1" dirty="0" smtClean="0"/>
              <a:t>Important Constructors of </a:t>
            </a:r>
            <a:r>
              <a:rPr lang="en-US" b="1" dirty="0" err="1" smtClean="0"/>
              <a:t>StringBuffer</a:t>
            </a:r>
            <a:r>
              <a:rPr lang="en-US" b="1" dirty="0" smtClean="0"/>
              <a:t> Class</a:t>
            </a: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70435"/>
              </p:ext>
            </p:extLst>
          </p:nvPr>
        </p:nvGraphicFramePr>
        <p:xfrm>
          <a:off x="2032000" y="3492183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75735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99494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046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StringBuffer()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creates an empty String buffer with the initial capacity of 16.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2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StringBuffer(String str)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creates a String buffer with the specified string..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532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StringBuffer(int capacity)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creates an empty String buffer with the specified capacity as length.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4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1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methods of </a:t>
            </a:r>
            <a:r>
              <a:rPr lang="en-US" b="1" dirty="0" err="1" smtClean="0"/>
              <a:t>StringBuffer</a:t>
            </a:r>
            <a:r>
              <a:rPr lang="en-US" b="1" dirty="0" smtClean="0"/>
              <a:t> class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82867"/>
              </p:ext>
            </p:extLst>
          </p:nvPr>
        </p:nvGraphicFramePr>
        <p:xfrm>
          <a:off x="525780" y="1552576"/>
          <a:ext cx="1114044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831799696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1874173287"/>
                    </a:ext>
                  </a:extLst>
                </a:gridCol>
                <a:gridCol w="4594860">
                  <a:extLst>
                    <a:ext uri="{9D8B030D-6E8A-4147-A177-3AD203B41FA5}">
                      <a16:colId xmlns:a16="http://schemas.microsoft.com/office/drawing/2014/main" val="511783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 and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54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synchronized StringBuffer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append(String 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append the specified string with this string. The append() method is overloaded like append(char), append(boolean), append(int), append(float), append(double)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28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synchronized StringBuffer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insert(int offset, String 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insert the specified string with this string at the specified position. The insert() method is overloaded like insert(int, char), insert(int, boolean), insert(int, int), insert(int, float), insert(int, double)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4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synchronized StringBuffer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replace(int startIndex, int endIndex, String str)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replace the string from specified startIndex and endIndex.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13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synchronized StringBuffer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delete(int startIndex, int endIndex)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delete the string from specified startIndex and endIndex.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17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synchronized StringBuffer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reverse()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used to reverse the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3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735125"/>
              </p:ext>
            </p:extLst>
          </p:nvPr>
        </p:nvGraphicFramePr>
        <p:xfrm>
          <a:off x="838200" y="1139823"/>
          <a:ext cx="10660380" cy="480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2394959062"/>
                    </a:ext>
                  </a:extLst>
                </a:gridCol>
                <a:gridCol w="4881880">
                  <a:extLst>
                    <a:ext uri="{9D8B030D-6E8A-4147-A177-3AD203B41FA5}">
                      <a16:colId xmlns:a16="http://schemas.microsoft.com/office/drawing/2014/main" val="960962075"/>
                    </a:ext>
                  </a:extLst>
                </a:gridCol>
                <a:gridCol w="3553460">
                  <a:extLst>
                    <a:ext uri="{9D8B030D-6E8A-4147-A177-3AD203B41FA5}">
                      <a16:colId xmlns:a16="http://schemas.microsoft.com/office/drawing/2014/main" val="2721817869"/>
                    </a:ext>
                  </a:extLst>
                </a:gridCol>
              </a:tblGrid>
              <a:tr h="700551">
                <a:tc>
                  <a:txBody>
                    <a:bodyPr/>
                    <a:lstStyle/>
                    <a:p>
                      <a:r>
                        <a:rPr lang="en-US" dirty="0"/>
                        <a:t>public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capacity()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current capacity.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000026"/>
                  </a:ext>
                </a:extLst>
              </a:tr>
              <a:tr h="700551">
                <a:tc>
                  <a:txBody>
                    <a:bodyPr/>
                    <a:lstStyle/>
                    <a:p>
                      <a:r>
                        <a:rPr lang="en-US"/>
                        <a:t>public void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ensureCapacity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minimumCapacity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ensure the capacity at least equal to the given minimum.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765140"/>
                  </a:ext>
                </a:extLst>
              </a:tr>
              <a:tr h="700551">
                <a:tc>
                  <a:txBody>
                    <a:bodyPr/>
                    <a:lstStyle/>
                    <a:p>
                      <a:r>
                        <a:rPr lang="en-US"/>
                        <a:t>public char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charAt(int 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character at the specified position.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055373"/>
                  </a:ext>
                </a:extLst>
              </a:tr>
              <a:tr h="1000786">
                <a:tc>
                  <a:txBody>
                    <a:bodyPr/>
                    <a:lstStyle/>
                    <a:p>
                      <a:r>
                        <a:rPr lang="en-US"/>
                        <a:t>public 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length()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length of the string i.e. total number of characters.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293148"/>
                  </a:ext>
                </a:extLst>
              </a:tr>
              <a:tr h="700551">
                <a:tc>
                  <a:txBody>
                    <a:bodyPr/>
                    <a:lstStyle/>
                    <a:p>
                      <a:r>
                        <a:rPr lang="en-US"/>
                        <a:t>public String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substring(int beginIndex)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substring from the specified beginIndex.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752576"/>
                  </a:ext>
                </a:extLst>
              </a:tr>
              <a:tr h="1000786">
                <a:tc>
                  <a:txBody>
                    <a:bodyPr/>
                    <a:lstStyle/>
                    <a:p>
                      <a:r>
                        <a:rPr lang="en-US"/>
                        <a:t>public String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substring(int beginIndex, int endIndex)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return the substring from the specified </a:t>
                      </a:r>
                      <a:r>
                        <a:rPr lang="en-US" dirty="0" err="1"/>
                        <a:t>beginIndex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endIndex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48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90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StringBuilder</a:t>
            </a:r>
            <a:r>
              <a:rPr lang="en-US" b="1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StringBuilder</a:t>
            </a:r>
            <a:r>
              <a:rPr lang="en-US" dirty="0" smtClean="0"/>
              <a:t> class is used to create mutable (modifiable) String. The Java </a:t>
            </a:r>
            <a:r>
              <a:rPr lang="en-US" dirty="0" err="1" smtClean="0"/>
              <a:t>StringBuilder</a:t>
            </a:r>
            <a:r>
              <a:rPr lang="en-US" dirty="0" smtClean="0"/>
              <a:t> class is same as </a:t>
            </a:r>
            <a:r>
              <a:rPr lang="en-US" dirty="0" err="1" smtClean="0"/>
              <a:t>StringBuffer</a:t>
            </a:r>
            <a:r>
              <a:rPr lang="en-US" dirty="0" smtClean="0"/>
              <a:t> class except that it is non-synchronized. It is available since JDK 1.5.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7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Constructors of </a:t>
            </a:r>
            <a:r>
              <a:rPr lang="en-US" b="1" dirty="0" err="1" smtClean="0"/>
              <a:t>StringBuilder</a:t>
            </a:r>
            <a:r>
              <a:rPr lang="en-US" b="1" dirty="0" smtClean="0"/>
              <a:t> class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033956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3794874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568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8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StringBuilder()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creates an empty String Builder with the initial capacity of 16.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06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StringBuilder(String str)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creates a String Builder with the specified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13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StringBuilder(int length)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creates an empty String Builder with the specified capacity as length.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00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3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methods of </a:t>
            </a:r>
            <a:r>
              <a:rPr lang="en-US" b="1" dirty="0" err="1" smtClean="0"/>
              <a:t>StringBuilder</a:t>
            </a:r>
            <a:r>
              <a:rPr lang="en-US" b="1" dirty="0" smtClean="0"/>
              <a:t> class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023493"/>
              </p:ext>
            </p:extLst>
          </p:nvPr>
        </p:nvGraphicFramePr>
        <p:xfrm>
          <a:off x="838200" y="1825625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895372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41074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558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StringBuilder append(String 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append the specified string with this string. The append() method is overloaded like append(char), append(boolean), append(int), append(float), append(double)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90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StringBuilder insert(int offset, String 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insert the specified string with this string at the specified position. The insert() method is overloaded like insert(int, char), insert(int, boolean), insert(int, int), insert(int, float), insert(int, double)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51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</a:t>
                      </a:r>
                      <a:r>
                        <a:rPr lang="en-US" dirty="0" err="1"/>
                        <a:t>StringBuilder</a:t>
                      </a:r>
                      <a:r>
                        <a:rPr lang="en-US" dirty="0"/>
                        <a:t> replace(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startIndex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endIndex</a:t>
                      </a:r>
                      <a:r>
                        <a:rPr lang="en-US" dirty="0"/>
                        <a:t>, String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replace the string from specified startIndex and endIndex.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</a:t>
                      </a:r>
                      <a:r>
                        <a:rPr lang="en-US" dirty="0" err="1"/>
                        <a:t>StringBuilder</a:t>
                      </a:r>
                      <a:r>
                        <a:rPr lang="en-US" dirty="0"/>
                        <a:t> delete(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startIndex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endIndex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delete the string from specified </a:t>
                      </a:r>
                      <a:r>
                        <a:rPr lang="en-US" dirty="0" err="1"/>
                        <a:t>startIndex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endIndex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6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</a:t>
                      </a:r>
                      <a:r>
                        <a:rPr lang="en-US" dirty="0" err="1"/>
                        <a:t>StringBuilder</a:t>
                      </a:r>
                      <a:r>
                        <a:rPr lang="en-US" dirty="0"/>
                        <a:t> reverse()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reverse the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522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6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Java, string is basically an object that represents sequence of char values. An array of characters works same as Java string. For example:</a:t>
            </a:r>
          </a:p>
          <a:p>
            <a:pPr marL="0" indent="0">
              <a:buNone/>
            </a:pPr>
            <a:r>
              <a:rPr lang="en-US" dirty="0" smtClean="0"/>
              <a:t>	char[] </a:t>
            </a:r>
            <a:r>
              <a:rPr lang="en-US" dirty="0" err="1" smtClean="0"/>
              <a:t>ch</a:t>
            </a:r>
            <a:r>
              <a:rPr lang="en-US" dirty="0" smtClean="0"/>
              <a:t>= {‘q',‘u',‘</a:t>
            </a:r>
            <a:r>
              <a:rPr lang="en-US" dirty="0" err="1" smtClean="0"/>
              <a:t>i</a:t>
            </a:r>
            <a:r>
              <a:rPr lang="en-US" dirty="0" smtClean="0"/>
              <a:t>',‘</a:t>
            </a:r>
            <a:r>
              <a:rPr lang="en-US" dirty="0" err="1" smtClean="0"/>
              <a:t>c',‘k',‘c','o',‘d',‘e',‘r</a:t>
            </a:r>
            <a:r>
              <a:rPr lang="en-US" dirty="0" smtClean="0"/>
              <a:t>'};</a:t>
            </a:r>
          </a:p>
          <a:p>
            <a:pPr marL="0" indent="0">
              <a:buNone/>
            </a:pPr>
            <a:r>
              <a:rPr lang="en-US" dirty="0" smtClean="0"/>
              <a:t>	String s = new String(</a:t>
            </a:r>
            <a:r>
              <a:rPr lang="en-US" dirty="0" err="1" smtClean="0"/>
              <a:t>ch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String s = </a:t>
            </a:r>
            <a:r>
              <a:rPr lang="en-US" dirty="0" smtClean="0"/>
              <a:t>" </a:t>
            </a:r>
            <a:r>
              <a:rPr lang="en-US" dirty="0" err="1" smtClean="0"/>
              <a:t>quickcoder</a:t>
            </a:r>
            <a:r>
              <a:rPr lang="en-US" dirty="0" smtClean="0"/>
              <a:t>" ; // is same as previous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033620"/>
              </p:ext>
            </p:extLst>
          </p:nvPr>
        </p:nvGraphicFramePr>
        <p:xfrm>
          <a:off x="792480" y="911225"/>
          <a:ext cx="10515600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55956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6665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874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0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int capacity()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current capacity.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971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void ensureCapacity(int minimumCapacity)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ensure the capacity at least equal to the given minimum.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776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char </a:t>
                      </a:r>
                      <a:r>
                        <a:rPr lang="en-US" dirty="0" err="1"/>
                        <a:t>charAt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character at the specified position.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803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int length()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length of the string i.e. total number of characters.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37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String substring(int beginIndex)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substring from the specified beginIndex.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78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public String substring(int beginIndex, int endIndex)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return the substring from the specified </a:t>
                      </a:r>
                      <a:r>
                        <a:rPr lang="en-US" dirty="0" err="1"/>
                        <a:t>beginIndex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endIndex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76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Vs String Builder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709646"/>
              </p:ext>
            </p:extLst>
          </p:nvPr>
        </p:nvGraphicFramePr>
        <p:xfrm>
          <a:off x="838200" y="1825625"/>
          <a:ext cx="10774680" cy="4163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6811">
                  <a:extLst>
                    <a:ext uri="{9D8B030D-6E8A-4147-A177-3AD203B41FA5}">
                      <a16:colId xmlns:a16="http://schemas.microsoft.com/office/drawing/2014/main" val="2886938686"/>
                    </a:ext>
                  </a:extLst>
                </a:gridCol>
                <a:gridCol w="4801760">
                  <a:extLst>
                    <a:ext uri="{9D8B030D-6E8A-4147-A177-3AD203B41FA5}">
                      <a16:colId xmlns:a16="http://schemas.microsoft.com/office/drawing/2014/main" val="2838678489"/>
                    </a:ext>
                  </a:extLst>
                </a:gridCol>
                <a:gridCol w="5356109">
                  <a:extLst>
                    <a:ext uri="{9D8B030D-6E8A-4147-A177-3AD203B41FA5}">
                      <a16:colId xmlns:a16="http://schemas.microsoft.com/office/drawing/2014/main" val="3858939418"/>
                    </a:ext>
                  </a:extLst>
                </a:gridCol>
              </a:tblGrid>
              <a:tr h="43113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854936"/>
                  </a:ext>
                </a:extLst>
              </a:tr>
              <a:tr h="431134">
                <a:tc>
                  <a:txBody>
                    <a:bodyPr/>
                    <a:lstStyle/>
                    <a:p>
                      <a:r>
                        <a:rPr lang="en-US"/>
                        <a:t>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String class is immutable.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StringBuffer class is mutable.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49180"/>
                  </a:ext>
                </a:extLst>
              </a:tr>
              <a:tr h="1063071">
                <a:tc>
                  <a:txBody>
                    <a:bodyPr/>
                    <a:lstStyle/>
                    <a:p>
                      <a:r>
                        <a:rPr lang="en-US"/>
                        <a:t>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is slow and consumes more memory when we concatenate too many strings because every time it creates new instance.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StringBuffer is fast and consumes less memory when we concatenate t strings.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078153"/>
                  </a:ext>
                </a:extLst>
              </a:tr>
              <a:tr h="1063071">
                <a:tc>
                  <a:txBody>
                    <a:bodyPr/>
                    <a:lstStyle/>
                    <a:p>
                      <a:r>
                        <a:rPr lang="en-US"/>
                        <a:t>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class overrides the equals() method of Object class. So you can compare the contents of two strings by equals() method.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StringBuffer class doesn't override the equals() method of Object class.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150054"/>
                  </a:ext>
                </a:extLst>
              </a:tr>
              <a:tr h="744150">
                <a:tc>
                  <a:txBody>
                    <a:bodyPr/>
                    <a:lstStyle/>
                    <a:p>
                      <a:r>
                        <a:rPr lang="en-US"/>
                        <a:t>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class is slower while performing concatenation operation.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StringBuffer class is faster while performing concatenation operation.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77777"/>
                  </a:ext>
                </a:extLst>
              </a:tr>
              <a:tr h="431134">
                <a:tc>
                  <a:txBody>
                    <a:bodyPr/>
                    <a:lstStyle/>
                    <a:p>
                      <a:r>
                        <a:rPr lang="en-US"/>
                        <a:t>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class uses String constant pool.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StringBuffer</a:t>
                      </a:r>
                      <a:r>
                        <a:rPr lang="en-US" dirty="0"/>
                        <a:t> uses Heap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12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0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r>
              <a:rPr lang="en-US" dirty="0" smtClean="0"/>
              <a:t> Vs </a:t>
            </a:r>
            <a:r>
              <a:rPr lang="en-US" dirty="0" err="1" smtClean="0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provides three classes to represent a sequence of characters: String, </a:t>
            </a:r>
            <a:r>
              <a:rPr lang="en-US" dirty="0" err="1" smtClean="0"/>
              <a:t>StringBuffer</a:t>
            </a:r>
            <a:r>
              <a:rPr lang="en-US" dirty="0" smtClean="0"/>
              <a:t>, and </a:t>
            </a:r>
            <a:r>
              <a:rPr lang="en-US" dirty="0" err="1" smtClean="0"/>
              <a:t>StringBuilder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23508"/>
              </p:ext>
            </p:extLst>
          </p:nvPr>
        </p:nvGraphicFramePr>
        <p:xfrm>
          <a:off x="1120141" y="2923540"/>
          <a:ext cx="996696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939">
                  <a:extLst>
                    <a:ext uri="{9D8B030D-6E8A-4147-A177-3AD203B41FA5}">
                      <a16:colId xmlns:a16="http://schemas.microsoft.com/office/drawing/2014/main" val="2817332041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548681511"/>
                    </a:ext>
                  </a:extLst>
                </a:gridCol>
                <a:gridCol w="5372101">
                  <a:extLst>
                    <a:ext uri="{9D8B030D-6E8A-4147-A177-3AD203B41FA5}">
                      <a16:colId xmlns:a16="http://schemas.microsoft.com/office/drawing/2014/main" val="2938606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StringBuilder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30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StringBuffer is </a:t>
                      </a:r>
                      <a:r>
                        <a:rPr lang="en-US" i="1"/>
                        <a:t>synchronized</a:t>
                      </a:r>
                      <a:r>
                        <a:rPr lang="en-US"/>
                        <a:t> i.e. thread safe. It means two threads can't call the methods of StringBuffer simultaneously.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StringBuilder is </a:t>
                      </a:r>
                      <a:r>
                        <a:rPr lang="en-US" i="1"/>
                        <a:t>non-synchronized</a:t>
                      </a:r>
                      <a:r>
                        <a:rPr lang="en-US"/>
                        <a:t> i.e. not thread safe. It means two threads can call the methods of StringBuilder simultaneously.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55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StringBuffer is </a:t>
                      </a:r>
                      <a:r>
                        <a:rPr lang="en-US" i="1"/>
                        <a:t>less efficient</a:t>
                      </a:r>
                      <a:r>
                        <a:rPr lang="en-US"/>
                        <a:t> than StringBuilder.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StringBuilder is </a:t>
                      </a:r>
                      <a:r>
                        <a:rPr lang="en-US" i="1"/>
                        <a:t>more efficient</a:t>
                      </a:r>
                      <a:r>
                        <a:rPr lang="en-US"/>
                        <a:t> than StringBuffer.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52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StringBuffer was introduced in Java 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StringBuilder</a:t>
                      </a:r>
                      <a:r>
                        <a:rPr lang="en-US" dirty="0"/>
                        <a:t> was introduced in Java 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647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45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toString</a:t>
            </a:r>
            <a:r>
              <a:rPr lang="en-US" b="1" dirty="0" smtClean="0"/>
              <a:t>() Method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want to represent any object as a string, the </a:t>
            </a:r>
            <a:r>
              <a:rPr lang="en-US" b="1" dirty="0" err="1" smtClean="0"/>
              <a:t>toString</a:t>
            </a:r>
            <a:r>
              <a:rPr lang="en-US" b="1" dirty="0" smtClean="0"/>
              <a:t>() method</a:t>
            </a:r>
            <a:r>
              <a:rPr lang="en-US" dirty="0" smtClean="0"/>
              <a:t> comes into existence.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toString</a:t>
            </a:r>
            <a:r>
              <a:rPr lang="en-US" dirty="0" smtClean="0"/>
              <a:t>() method returns the String representation of the object.</a:t>
            </a:r>
          </a:p>
          <a:p>
            <a:r>
              <a:rPr lang="en-US" dirty="0" smtClean="0"/>
              <a:t>If you print any object, the Java compiler internally invokes the </a:t>
            </a:r>
            <a:r>
              <a:rPr lang="en-US" dirty="0" err="1" smtClean="0"/>
              <a:t>toString</a:t>
            </a:r>
            <a:r>
              <a:rPr lang="en-US" dirty="0" smtClean="0"/>
              <a:t>() method on the object. So overriding the </a:t>
            </a:r>
            <a:r>
              <a:rPr lang="en-US" dirty="0" err="1" smtClean="0"/>
              <a:t>toString</a:t>
            </a:r>
            <a:r>
              <a:rPr lang="en-US" dirty="0" smtClean="0"/>
              <a:t>() method, returns the desired output, it can be the state of an object etc. depending on your implementation.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overriding the </a:t>
            </a:r>
            <a:r>
              <a:rPr lang="en-US" dirty="0" err="1" smtClean="0"/>
              <a:t>toString</a:t>
            </a:r>
            <a:r>
              <a:rPr lang="en-US" dirty="0" smtClean="0"/>
              <a:t>() method of the Object class, we can return values of the object, so we don't need to write much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8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Understanding problem without </a:t>
            </a:r>
            <a:r>
              <a:rPr lang="en-US" b="1" dirty="0" err="1" smtClean="0"/>
              <a:t>toString</a:t>
            </a:r>
            <a:r>
              <a:rPr lang="en-US" b="1" dirty="0" smtClean="0"/>
              <a:t>() method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39800" y="1625217"/>
            <a:ext cx="10134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Student{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String name;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String city;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Student(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String name, String city){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this.rollno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rollno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this.name=name;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this.city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=city;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public static void main(String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Student s1=new Student(101,"Rajan",“Manigram");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Student s2=new Student(102,“Hari",“Butwal");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(s1);//compiler writes here s1.toString()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(s2);//compiler writes here s2.toString()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} </a:t>
            </a:r>
          </a:p>
        </p:txBody>
      </p:sp>
    </p:spTree>
    <p:extLst>
      <p:ext uri="{BB962C8B-B14F-4D97-AF65-F5344CB8AC3E}">
        <p14:creationId xmlns:p14="http://schemas.microsoft.com/office/powerpoint/2010/main" val="3397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Output:	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4294967295"/>
          </p:nvPr>
        </p:nvSpPr>
        <p:spPr bwMode="auto">
          <a:xfrm>
            <a:off x="375920" y="2077952"/>
            <a:ext cx="11087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/>
              <a:t>As you can see in the example, printing s1 and s2 prints the </a:t>
            </a:r>
            <a:r>
              <a:rPr lang="en-US" sz="2400" dirty="0" err="1" smtClean="0"/>
              <a:t>hashcode</a:t>
            </a:r>
            <a:r>
              <a:rPr lang="en-US" sz="2400" dirty="0" smtClean="0"/>
              <a:t> values of the objects but I want to print the values of these objects. Since Java compiler internally calls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method, overriding this method will return the specified values. Let's understand it with the example given below: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85" y="684761"/>
            <a:ext cx="293243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49225"/>
            <a:ext cx="10515600" cy="1325563"/>
          </a:xfrm>
        </p:spPr>
        <p:txBody>
          <a:bodyPr/>
          <a:lstStyle/>
          <a:p>
            <a:r>
              <a:rPr lang="en-US" b="1" dirty="0" smtClean="0"/>
              <a:t>Example of Java </a:t>
            </a:r>
            <a:r>
              <a:rPr lang="en-US" b="1" dirty="0" err="1" smtClean="0"/>
              <a:t>toString</a:t>
            </a:r>
            <a:r>
              <a:rPr lang="en-US" b="1" dirty="0" smtClean="0"/>
              <a:t>() method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3000" y="1225689"/>
            <a:ext cx="97028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 Student{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rollno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String name;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String city;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Student(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rollno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 String name, String city){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this.rollno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rollno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this.name=name;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this.city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=city;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public String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(){//overriding the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 method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return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rollno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+" "+name+" "+city;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public static void main(String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[]){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Student s1=new Student(101,"Rajan",“Manigram");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Student s2=new Student(102,“Hari",“Butwal");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(s1);//compiler writes here s1.toString()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System.out.println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(s2);//compiler writes here s2.toString()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}}  </a:t>
            </a:r>
          </a:p>
        </p:txBody>
      </p:sp>
    </p:spTree>
    <p:extLst>
      <p:ext uri="{BB962C8B-B14F-4D97-AF65-F5344CB8AC3E}">
        <p14:creationId xmlns:p14="http://schemas.microsoft.com/office/powerpoint/2010/main" val="295348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6100" y="2169230"/>
            <a:ext cx="1010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 smtClean="0"/>
              <a:t>In the above program, Java compiler internally calls </a:t>
            </a:r>
            <a:r>
              <a:rPr lang="en-US" sz="2400" b="1" i="1" dirty="0" err="1" smtClean="0"/>
              <a:t>toString</a:t>
            </a:r>
            <a:r>
              <a:rPr lang="en-US" sz="2400" b="1" i="1" dirty="0" smtClean="0"/>
              <a:t>()</a:t>
            </a:r>
            <a:r>
              <a:rPr lang="en-US" sz="2400" dirty="0" smtClean="0"/>
              <a:t> method, overriding this method will return the specified values of </a:t>
            </a:r>
            <a:r>
              <a:rPr lang="en-US" sz="2400" b="1" i="1" dirty="0" smtClean="0"/>
              <a:t>s1</a:t>
            </a:r>
            <a:r>
              <a:rPr lang="en-US" sz="2400" dirty="0" smtClean="0"/>
              <a:t> and </a:t>
            </a:r>
            <a:r>
              <a:rPr lang="en-US" sz="2400" b="1" i="1" dirty="0" smtClean="0"/>
              <a:t>s2</a:t>
            </a:r>
            <a:r>
              <a:rPr lang="en-US" sz="2400" dirty="0" smtClean="0"/>
              <a:t> objects of Student class.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26" y="684761"/>
            <a:ext cx="3206774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en-US" b="1" dirty="0" smtClean="0"/>
              <a:t>Java String</a:t>
            </a:r>
            <a:r>
              <a:rPr lang="en-US" dirty="0" smtClean="0"/>
              <a:t> class provides a lot of methods to perform operations on strings such as compare(), </a:t>
            </a:r>
            <a:r>
              <a:rPr lang="en-US" dirty="0" err="1" smtClean="0"/>
              <a:t>concat</a:t>
            </a:r>
            <a:r>
              <a:rPr lang="en-US" dirty="0" smtClean="0"/>
              <a:t>(), equals(), split(), length(), replace(), </a:t>
            </a:r>
            <a:r>
              <a:rPr lang="en-US" dirty="0" err="1" smtClean="0"/>
              <a:t>compareTo</a:t>
            </a:r>
            <a:r>
              <a:rPr lang="en-US" dirty="0" smtClean="0"/>
              <a:t>(), intern(), substring() etc.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java.lang.String</a:t>
            </a:r>
            <a:r>
              <a:rPr lang="en-US" dirty="0" smtClean="0"/>
              <a:t> class implements </a:t>
            </a:r>
            <a:r>
              <a:rPr lang="en-US" i="1" dirty="0" smtClean="0"/>
              <a:t>Serializable</a:t>
            </a:r>
            <a:r>
              <a:rPr lang="en-US" dirty="0" smtClean="0"/>
              <a:t>, </a:t>
            </a:r>
            <a:r>
              <a:rPr lang="en-US" i="1" dirty="0" smtClean="0"/>
              <a:t>Comparable</a:t>
            </a:r>
            <a:r>
              <a:rPr lang="en-US" dirty="0" smtClean="0"/>
              <a:t> and </a:t>
            </a:r>
            <a:r>
              <a:rPr lang="en-US" i="1" dirty="0" err="1" smtClean="0"/>
              <a:t>CharSequence</a:t>
            </a:r>
            <a:r>
              <a:rPr lang="en-US" dirty="0" smtClean="0"/>
              <a:t> interfaces.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026" y="3431381"/>
            <a:ext cx="4913948" cy="300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4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CharSequence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CharSequence</a:t>
            </a:r>
            <a:r>
              <a:rPr lang="en-US" dirty="0" smtClean="0"/>
              <a:t> interface is used to represent the sequence of characters. </a:t>
            </a:r>
            <a:r>
              <a:rPr lang="en-US" b="1" dirty="0" smtClean="0"/>
              <a:t>String</a:t>
            </a:r>
            <a:r>
              <a:rPr lang="en-US" dirty="0" smtClean="0"/>
              <a:t>, </a:t>
            </a:r>
            <a:r>
              <a:rPr lang="en-US" b="1" dirty="0" err="1" smtClean="0"/>
              <a:t>StringBuffer</a:t>
            </a:r>
            <a:r>
              <a:rPr lang="en-US" dirty="0" smtClean="0"/>
              <a:t> and </a:t>
            </a:r>
            <a:r>
              <a:rPr lang="en-US" b="1" dirty="0" err="1" smtClean="0"/>
              <a:t>StringBuilder</a:t>
            </a:r>
            <a:r>
              <a:rPr lang="en-US" dirty="0" smtClean="0"/>
              <a:t> classes implement it. It means, we can create strings in Java by using these three classes.</a:t>
            </a:r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3503143"/>
            <a:ext cx="4843463" cy="305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create a string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ways to create String object: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By String literal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By new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3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String Literal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String literal is created by using double quotes. For Example:</a:t>
            </a:r>
          </a:p>
          <a:p>
            <a:pPr marL="457200" lvl="1" indent="0">
              <a:buNone/>
            </a:pPr>
            <a:r>
              <a:rPr lang="en-US" dirty="0" smtClean="0"/>
              <a:t>		String s="welcome"; </a:t>
            </a:r>
          </a:p>
          <a:p>
            <a:pPr marL="0" indent="0">
              <a:buNone/>
            </a:pPr>
            <a:r>
              <a:rPr lang="en-US" dirty="0" smtClean="0"/>
              <a:t>Each time you create a string literal, the JVM checks the "string constant pool" first. If the string already exists in the pool, a reference to the pooled instance is returned. If the string doesn't exist in the pool, a new string instance is created and placed in the pool.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6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7356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 s1="Welcome";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 s2="Welcome";//It doesn't create a new instance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2521685"/>
            <a:ext cx="5853504" cy="39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7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Java uses the concept of String literal?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Java more memory efficient (because no new objects are created if it exists already in the string constant pool).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18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By new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String s = new String(“Welcome”);</a:t>
            </a:r>
          </a:p>
          <a:p>
            <a:pPr marL="0" indent="0">
              <a:buNone/>
            </a:pPr>
            <a:r>
              <a:rPr lang="en-US" dirty="0" smtClean="0"/>
              <a:t>In such case, JVM will create a new string object in normal (non-pool) heap memory, and the literal "Welcome" will be placed in the string constant pool. The variable s will refer to the object in a heap (non-pool).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2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2121</Words>
  <Application>Microsoft Office PowerPoint</Application>
  <PresentationFormat>Widescreen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String</vt:lpstr>
      <vt:lpstr>String</vt:lpstr>
      <vt:lpstr>PowerPoint Presentation</vt:lpstr>
      <vt:lpstr>CharSequence Interface</vt:lpstr>
      <vt:lpstr>How to create a string object?</vt:lpstr>
      <vt:lpstr>String Literal</vt:lpstr>
      <vt:lpstr>Example</vt:lpstr>
      <vt:lpstr>Why Java uses the concept of String literal?</vt:lpstr>
      <vt:lpstr>By new keyword</vt:lpstr>
      <vt:lpstr>Immutable String in Java</vt:lpstr>
      <vt:lpstr>Example</vt:lpstr>
      <vt:lpstr>PowerPoint Presentation</vt:lpstr>
      <vt:lpstr>PowerPoint Presentation</vt:lpstr>
      <vt:lpstr>StringBuffer Class</vt:lpstr>
      <vt:lpstr>Important methods of StringBuffer class</vt:lpstr>
      <vt:lpstr>PowerPoint Presentation</vt:lpstr>
      <vt:lpstr>StringBuilder Class</vt:lpstr>
      <vt:lpstr>Important Constructors of StringBuilder class</vt:lpstr>
      <vt:lpstr>Important methods of StringBuilder class </vt:lpstr>
      <vt:lpstr>PowerPoint Presentation</vt:lpstr>
      <vt:lpstr>String Vs String Builder</vt:lpstr>
      <vt:lpstr>StringBuffer Vs StringBuilder</vt:lpstr>
      <vt:lpstr>Java toString() Method </vt:lpstr>
      <vt:lpstr>Advantage</vt:lpstr>
      <vt:lpstr>Understanding problem without toString() method</vt:lpstr>
      <vt:lpstr>Output: </vt:lpstr>
      <vt:lpstr>Example of Java toString() method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Rajan Sharma</dc:creator>
  <cp:lastModifiedBy>Rajan Sharma</cp:lastModifiedBy>
  <cp:revision>11</cp:revision>
  <dcterms:created xsi:type="dcterms:W3CDTF">2023-05-24T02:19:35Z</dcterms:created>
  <dcterms:modified xsi:type="dcterms:W3CDTF">2023-05-24T03:19:48Z</dcterms:modified>
</cp:coreProperties>
</file>