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1CD6E-57E6-4EDB-855A-9FAA69CFA1D4}"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3089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1CD6E-57E6-4EDB-855A-9FAA69CFA1D4}"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97636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1CD6E-57E6-4EDB-855A-9FAA69CFA1D4}"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028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1CD6E-57E6-4EDB-855A-9FAA69CFA1D4}"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27997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41CD6E-57E6-4EDB-855A-9FAA69CFA1D4}"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351467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1CD6E-57E6-4EDB-855A-9FAA69CFA1D4}"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43169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1CD6E-57E6-4EDB-855A-9FAA69CFA1D4}" type="datetimeFigureOut">
              <a:rPr lang="en-US" smtClean="0"/>
              <a:t>5/14/2023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32364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1CD6E-57E6-4EDB-855A-9FAA69CFA1D4}" type="datetimeFigureOut">
              <a:rPr lang="en-US" smtClean="0"/>
              <a:t>5/14/2023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339470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1CD6E-57E6-4EDB-855A-9FAA69CFA1D4}" type="datetimeFigureOut">
              <a:rPr lang="en-US" smtClean="0"/>
              <a:t>5/14/2023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327247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41CD6E-57E6-4EDB-855A-9FAA69CFA1D4}"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62186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41CD6E-57E6-4EDB-855A-9FAA69CFA1D4}" type="datetimeFigureOut">
              <a:rPr lang="en-US" smtClean="0"/>
              <a:t>5/14/2023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967F0-10E9-42AB-B448-73EF56DA58D3}" type="slidenum">
              <a:rPr lang="en-US" smtClean="0"/>
              <a:t>‹#›</a:t>
            </a:fld>
            <a:endParaRPr lang="en-US"/>
          </a:p>
        </p:txBody>
      </p:sp>
    </p:spTree>
    <p:extLst>
      <p:ext uri="{BB962C8B-B14F-4D97-AF65-F5344CB8AC3E}">
        <p14:creationId xmlns:p14="http://schemas.microsoft.com/office/powerpoint/2010/main" val="244485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1CD6E-57E6-4EDB-855A-9FAA69CFA1D4}" type="datetimeFigureOut">
              <a:rPr lang="en-US" smtClean="0"/>
              <a:t>5/14/2023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967F0-10E9-42AB-B448-73EF56DA58D3}" type="slidenum">
              <a:rPr lang="en-US" smtClean="0"/>
              <a:t>‹#›</a:t>
            </a:fld>
            <a:endParaRPr lang="en-US"/>
          </a:p>
        </p:txBody>
      </p:sp>
    </p:spTree>
    <p:extLst>
      <p:ext uri="{BB962C8B-B14F-4D97-AF65-F5344CB8AC3E}">
        <p14:creationId xmlns:p14="http://schemas.microsoft.com/office/powerpoint/2010/main" val="158473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class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32856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r>
              <a:rPr lang="en-US" dirty="0"/>
              <a:t>A </a:t>
            </a:r>
            <a:r>
              <a:rPr lang="en-US" b="1" dirty="0"/>
              <a:t>method</a:t>
            </a:r>
            <a:r>
              <a:rPr lang="en-US" dirty="0"/>
              <a:t> is a block of code </a:t>
            </a:r>
            <a:r>
              <a:rPr lang="en-US" dirty="0" smtClean="0"/>
              <a:t>that </a:t>
            </a:r>
            <a:r>
              <a:rPr lang="en-US" dirty="0"/>
              <a:t>only runs when it is called</a:t>
            </a:r>
            <a:r>
              <a:rPr lang="en-US" dirty="0" smtClean="0"/>
              <a:t>.</a:t>
            </a:r>
          </a:p>
          <a:p>
            <a:r>
              <a:rPr lang="en-US" dirty="0" smtClean="0"/>
              <a:t>You can pass data, known as parameters, into a method.</a:t>
            </a:r>
          </a:p>
          <a:p>
            <a:r>
              <a:rPr lang="en-US" dirty="0" smtClean="0"/>
              <a:t>Methods are used to perform certain actions, and they are also known as </a:t>
            </a:r>
            <a:r>
              <a:rPr lang="en-US" b="1" dirty="0" smtClean="0"/>
              <a:t>functions.</a:t>
            </a:r>
          </a:p>
          <a:p>
            <a:pPr marL="0" indent="0">
              <a:buNone/>
            </a:pPr>
            <a:endParaRPr lang="en-US" dirty="0" smtClean="0"/>
          </a:p>
          <a:p>
            <a:pPr marL="0" indent="0">
              <a:buNone/>
            </a:pPr>
            <a:endParaRPr lang="en-US" dirty="0"/>
          </a:p>
          <a:p>
            <a:pPr marL="0" indent="0">
              <a:buNone/>
            </a:pPr>
            <a:r>
              <a:rPr lang="en-US" dirty="0" smtClean="0"/>
              <a:t>Why use the method?</a:t>
            </a:r>
            <a:endParaRPr lang="en-US" dirty="0"/>
          </a:p>
        </p:txBody>
      </p:sp>
    </p:spTree>
    <p:extLst>
      <p:ext uri="{BB962C8B-B14F-4D97-AF65-F5344CB8AC3E}">
        <p14:creationId xmlns:p14="http://schemas.microsoft.com/office/powerpoint/2010/main" val="416967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Form of a method:</a:t>
            </a:r>
            <a:endParaRPr lang="en-US" dirty="0"/>
          </a:p>
        </p:txBody>
      </p:sp>
      <p:sp>
        <p:nvSpPr>
          <p:cNvPr id="3" name="Content Placeholder 2"/>
          <p:cNvSpPr>
            <a:spLocks noGrp="1"/>
          </p:cNvSpPr>
          <p:nvPr>
            <p:ph idx="1"/>
          </p:nvPr>
        </p:nvSpPr>
        <p:spPr/>
        <p:txBody>
          <a:bodyPr/>
          <a:lstStyle/>
          <a:p>
            <a:pPr marL="0" indent="0">
              <a:buNone/>
            </a:pPr>
            <a:r>
              <a:rPr lang="en-US" dirty="0" smtClean="0"/>
              <a:t>Type name(parameter-list) {</a:t>
            </a:r>
          </a:p>
          <a:p>
            <a:pPr marL="0" indent="0">
              <a:buNone/>
            </a:pPr>
            <a:r>
              <a:rPr lang="en-US" dirty="0" smtClean="0"/>
              <a:t>	// Body of method</a:t>
            </a:r>
            <a:endParaRPr lang="en-US" dirty="0"/>
          </a:p>
          <a:p>
            <a:pPr marL="0" indent="0">
              <a:buNone/>
            </a:pPr>
            <a:r>
              <a:rPr lang="en-US" dirty="0" smtClean="0"/>
              <a: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73154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method to the Box class</a:t>
            </a:r>
            <a:endParaRPr lang="en-US" dirty="0"/>
          </a:p>
        </p:txBody>
      </p:sp>
      <p:sp>
        <p:nvSpPr>
          <p:cNvPr id="3" name="Content Placeholder 2"/>
          <p:cNvSpPr>
            <a:spLocks noGrp="1"/>
          </p:cNvSpPr>
          <p:nvPr>
            <p:ph idx="1"/>
          </p:nvPr>
        </p:nvSpPr>
        <p:spPr/>
        <p:txBody>
          <a:bodyPr/>
          <a:lstStyle/>
          <a:p>
            <a:pPr marL="0" indent="0">
              <a:buNone/>
            </a:pPr>
            <a:r>
              <a:rPr lang="en-US" dirty="0" smtClean="0"/>
              <a:t>class Box { </a:t>
            </a:r>
          </a:p>
          <a:p>
            <a:pPr marL="0" indent="0">
              <a:buNone/>
            </a:pPr>
            <a:r>
              <a:rPr lang="en-US" dirty="0"/>
              <a:t>	</a:t>
            </a:r>
            <a:r>
              <a:rPr lang="en-US" dirty="0" smtClean="0"/>
              <a:t>double width, height, depth;</a:t>
            </a:r>
          </a:p>
          <a:p>
            <a:pPr marL="0" indent="0">
              <a:buNone/>
            </a:pPr>
            <a:r>
              <a:rPr lang="en-US" dirty="0"/>
              <a:t>	</a:t>
            </a:r>
            <a:r>
              <a:rPr lang="en-US" dirty="0" smtClean="0"/>
              <a:t>// display volume of a box</a:t>
            </a:r>
          </a:p>
          <a:p>
            <a:pPr marL="0" indent="0">
              <a:buNone/>
            </a:pPr>
            <a:r>
              <a:rPr lang="en-US" dirty="0"/>
              <a:t>	</a:t>
            </a:r>
            <a:r>
              <a:rPr lang="en-US" dirty="0" smtClean="0"/>
              <a:t>void volume(){</a:t>
            </a:r>
          </a:p>
          <a:p>
            <a:pPr marL="0" indent="0">
              <a:buNone/>
            </a:pPr>
            <a:r>
              <a:rPr lang="en-US" dirty="0" smtClean="0"/>
              <a:t>		</a:t>
            </a:r>
            <a:r>
              <a:rPr lang="en-US" dirty="0" err="1" smtClean="0"/>
              <a:t>System.out.println</a:t>
            </a:r>
            <a:r>
              <a:rPr lang="en-US" dirty="0" smtClean="0"/>
              <a:t>(“Volume is ” + width + height + depth);</a:t>
            </a:r>
            <a:endParaRPr lang="en-US" dirty="0"/>
          </a:p>
          <a:p>
            <a:pPr marL="0" indent="0">
              <a:buNone/>
            </a:pPr>
            <a:r>
              <a:rPr lang="en-US" dirty="0" smtClean="0"/>
              <a:t>	}</a:t>
            </a:r>
          </a:p>
          <a:p>
            <a:pPr marL="0" indent="0">
              <a:buNone/>
            </a:pPr>
            <a:r>
              <a:rPr lang="en-US" dirty="0"/>
              <a:t>}</a:t>
            </a:r>
          </a:p>
        </p:txBody>
      </p:sp>
    </p:spTree>
    <p:extLst>
      <p:ext uri="{BB962C8B-B14F-4D97-AF65-F5344CB8AC3E}">
        <p14:creationId xmlns:p14="http://schemas.microsoft.com/office/powerpoint/2010/main" val="2065581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a Value</a:t>
            </a:r>
            <a:endParaRPr lang="en-US" dirty="0"/>
          </a:p>
        </p:txBody>
      </p:sp>
      <p:sp>
        <p:nvSpPr>
          <p:cNvPr id="3" name="Content Placeholder 2"/>
          <p:cNvSpPr>
            <a:spLocks noGrp="1"/>
          </p:cNvSpPr>
          <p:nvPr>
            <p:ph idx="1"/>
          </p:nvPr>
        </p:nvSpPr>
        <p:spPr/>
        <p:txBody>
          <a:bodyPr/>
          <a:lstStyle/>
          <a:p>
            <a:r>
              <a:rPr lang="en-US" dirty="0"/>
              <a:t>While the implementation of </a:t>
            </a:r>
            <a:r>
              <a:rPr lang="en-US" b="1" dirty="0"/>
              <a:t>volume( ) </a:t>
            </a:r>
            <a:r>
              <a:rPr lang="en-US" dirty="0"/>
              <a:t>does move the computation of a box’s volume </a:t>
            </a:r>
            <a:r>
              <a:rPr lang="en-US" dirty="0" smtClean="0"/>
              <a:t>inside the </a:t>
            </a:r>
            <a:r>
              <a:rPr lang="en-US" b="1" dirty="0"/>
              <a:t>Box </a:t>
            </a:r>
            <a:r>
              <a:rPr lang="en-US" dirty="0"/>
              <a:t>class where it belongs, it is not the best way to do it</a:t>
            </a:r>
            <a:r>
              <a:rPr lang="en-US" dirty="0" smtClean="0"/>
              <a:t>.</a:t>
            </a:r>
          </a:p>
          <a:p>
            <a:pPr marL="457200" lvl="1" indent="0">
              <a:buNone/>
            </a:pPr>
            <a:r>
              <a:rPr lang="en-US" dirty="0" smtClean="0"/>
              <a:t>For </a:t>
            </a:r>
            <a:r>
              <a:rPr lang="en-US" dirty="0"/>
              <a:t>example, what if </a:t>
            </a:r>
            <a:r>
              <a:rPr lang="en-US" dirty="0" smtClean="0"/>
              <a:t>another part </a:t>
            </a:r>
            <a:r>
              <a:rPr lang="en-US" dirty="0"/>
              <a:t>of your program wanted to know the volume of a box, but not display its </a:t>
            </a:r>
            <a:r>
              <a:rPr lang="en-US" dirty="0" smtClean="0"/>
              <a:t>value?</a:t>
            </a:r>
          </a:p>
          <a:p>
            <a:r>
              <a:rPr lang="en-US" dirty="0" smtClean="0"/>
              <a:t>A better way to implement volume() is to have it compute the volume of the box and return the result to the caller.</a:t>
            </a:r>
            <a:endParaRPr lang="en-US" dirty="0"/>
          </a:p>
        </p:txBody>
      </p:sp>
    </p:spTree>
    <p:extLst>
      <p:ext uri="{BB962C8B-B14F-4D97-AF65-F5344CB8AC3E}">
        <p14:creationId xmlns:p14="http://schemas.microsoft.com/office/powerpoint/2010/main" val="3897305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a:bodyPr>
          <a:lstStyle/>
          <a:p>
            <a:pPr marL="0" indent="0">
              <a:buNone/>
            </a:pPr>
            <a:r>
              <a:rPr lang="en-US" dirty="0" smtClean="0"/>
              <a:t>// Now, volume() returns the volume of a box</a:t>
            </a:r>
          </a:p>
          <a:p>
            <a:pPr marL="0" indent="0">
              <a:buNone/>
            </a:pPr>
            <a:r>
              <a:rPr lang="en-US" dirty="0" smtClean="0"/>
              <a:t>class </a:t>
            </a:r>
            <a:r>
              <a:rPr lang="en-US" dirty="0"/>
              <a:t>Box {</a:t>
            </a:r>
          </a:p>
          <a:p>
            <a:pPr marL="0" indent="0">
              <a:buNone/>
            </a:pPr>
            <a:r>
              <a:rPr lang="en-US" dirty="0" smtClean="0"/>
              <a:t>	double </a:t>
            </a:r>
            <a:r>
              <a:rPr lang="en-US" dirty="0"/>
              <a:t>width;</a:t>
            </a:r>
          </a:p>
          <a:p>
            <a:pPr marL="0" indent="0">
              <a:buNone/>
            </a:pPr>
            <a:r>
              <a:rPr lang="en-US" dirty="0" smtClean="0"/>
              <a:t>	double </a:t>
            </a:r>
            <a:r>
              <a:rPr lang="en-US" dirty="0"/>
              <a:t>height;</a:t>
            </a:r>
          </a:p>
          <a:p>
            <a:pPr marL="0" indent="0">
              <a:buNone/>
            </a:pPr>
            <a:r>
              <a:rPr lang="en-US" dirty="0" smtClean="0"/>
              <a:t>	double </a:t>
            </a:r>
            <a:r>
              <a:rPr lang="en-US" dirty="0"/>
              <a:t>depth;</a:t>
            </a:r>
          </a:p>
          <a:p>
            <a:pPr marL="0" indent="0">
              <a:buNone/>
            </a:pPr>
            <a:r>
              <a:rPr lang="en-US" dirty="0" smtClean="0"/>
              <a:t>	// </a:t>
            </a:r>
            <a:r>
              <a:rPr lang="en-US" dirty="0"/>
              <a:t>compute and return volume</a:t>
            </a:r>
          </a:p>
          <a:p>
            <a:pPr marL="0" indent="0">
              <a:buNone/>
            </a:pPr>
            <a:r>
              <a:rPr lang="en-US" dirty="0" smtClean="0"/>
              <a:t>	double </a:t>
            </a:r>
            <a:r>
              <a:rPr lang="en-US" dirty="0"/>
              <a:t>volume() {</a:t>
            </a:r>
          </a:p>
          <a:p>
            <a:pPr marL="0" indent="0">
              <a:buNone/>
            </a:pPr>
            <a:r>
              <a:rPr lang="en-US" dirty="0" smtClean="0"/>
              <a:t>		return </a:t>
            </a:r>
            <a:r>
              <a:rPr lang="en-US" dirty="0"/>
              <a:t>width * height * depth;</a:t>
            </a:r>
          </a:p>
          <a:p>
            <a:pPr marL="0" indent="0">
              <a:buNone/>
            </a:pPr>
            <a:r>
              <a:rPr lang="en-US" dirty="0" smtClean="0"/>
              <a:t>	}</a:t>
            </a:r>
            <a:endParaRPr lang="en-US" dirty="0"/>
          </a:p>
          <a:p>
            <a:pPr marL="0" indent="0">
              <a:buNone/>
            </a:pPr>
            <a:r>
              <a:rPr lang="en-US" dirty="0"/>
              <a:t>}</a:t>
            </a:r>
          </a:p>
        </p:txBody>
      </p:sp>
    </p:spTree>
    <p:extLst>
      <p:ext uri="{BB962C8B-B14F-4D97-AF65-F5344CB8AC3E}">
        <p14:creationId xmlns:p14="http://schemas.microsoft.com/office/powerpoint/2010/main" val="2841130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a Method That Takes Parameters</a:t>
            </a:r>
            <a:endParaRPr lang="en-US" dirty="0"/>
          </a:p>
        </p:txBody>
      </p:sp>
      <p:sp>
        <p:nvSpPr>
          <p:cNvPr id="3" name="Content Placeholder 2"/>
          <p:cNvSpPr>
            <a:spLocks noGrp="1"/>
          </p:cNvSpPr>
          <p:nvPr>
            <p:ph idx="1"/>
          </p:nvPr>
        </p:nvSpPr>
        <p:spPr/>
        <p:txBody>
          <a:bodyPr>
            <a:normAutofit lnSpcReduction="10000"/>
          </a:bodyPr>
          <a:lstStyle/>
          <a:p>
            <a:r>
              <a:rPr lang="en-US" dirty="0"/>
              <a:t>Parameters allow a method to </a:t>
            </a:r>
            <a:r>
              <a:rPr lang="en-US" dirty="0" smtClean="0"/>
              <a:t>be generalized</a:t>
            </a:r>
            <a:r>
              <a:rPr lang="en-US" dirty="0"/>
              <a:t>. </a:t>
            </a:r>
            <a:endParaRPr lang="en-US" dirty="0" smtClean="0"/>
          </a:p>
          <a:p>
            <a:r>
              <a:rPr lang="en-US" dirty="0" smtClean="0"/>
              <a:t>That </a:t>
            </a:r>
            <a:r>
              <a:rPr lang="en-US" dirty="0"/>
              <a:t>is, a parameterized method can operate on a variety of data and/or be </a:t>
            </a:r>
            <a:r>
              <a:rPr lang="en-US" dirty="0" smtClean="0"/>
              <a:t>used in </a:t>
            </a:r>
            <a:r>
              <a:rPr lang="en-US" dirty="0"/>
              <a:t>a number of slightly different </a:t>
            </a:r>
            <a:r>
              <a:rPr lang="en-US" dirty="0" smtClean="0"/>
              <a:t>situations</a:t>
            </a:r>
          </a:p>
          <a:p>
            <a:pPr marL="0" indent="0">
              <a:buNone/>
            </a:pPr>
            <a:endParaRPr lang="en-US" dirty="0"/>
          </a:p>
          <a:p>
            <a:pPr marL="0" indent="0">
              <a:buNone/>
            </a:pPr>
            <a:r>
              <a:rPr lang="en-US" b="1" dirty="0" smtClean="0"/>
              <a:t>For example:</a:t>
            </a:r>
          </a:p>
          <a:p>
            <a:pPr marL="0" indent="0">
              <a:buNone/>
            </a:pPr>
            <a:r>
              <a:rPr lang="en-US" dirty="0" err="1" smtClean="0"/>
              <a:t>Int</a:t>
            </a:r>
            <a:r>
              <a:rPr lang="en-US" dirty="0" smtClean="0"/>
              <a:t> square()					</a:t>
            </a:r>
            <a:r>
              <a:rPr lang="en-US" dirty="0" err="1" smtClean="0"/>
              <a:t>Int</a:t>
            </a:r>
            <a:r>
              <a:rPr lang="en-US" dirty="0" smtClean="0"/>
              <a:t> square(</a:t>
            </a:r>
            <a:r>
              <a:rPr lang="en-US" dirty="0" err="1" smtClean="0"/>
              <a:t>int</a:t>
            </a:r>
            <a:r>
              <a:rPr lang="en-US" dirty="0" smtClean="0"/>
              <a:t> </a:t>
            </a:r>
            <a:r>
              <a:rPr lang="en-US" dirty="0" err="1" smtClean="0"/>
              <a:t>i</a:t>
            </a:r>
            <a:r>
              <a:rPr lang="en-US" dirty="0" smtClean="0"/>
              <a:t>)</a:t>
            </a:r>
          </a:p>
          <a:p>
            <a:pPr marL="0" indent="0">
              <a:buNone/>
            </a:pPr>
            <a:r>
              <a:rPr lang="en-US" dirty="0" smtClean="0"/>
              <a:t>{						{</a:t>
            </a:r>
          </a:p>
          <a:p>
            <a:pPr marL="0" indent="0">
              <a:buNone/>
            </a:pPr>
            <a:r>
              <a:rPr lang="en-US" dirty="0"/>
              <a:t>	</a:t>
            </a:r>
            <a:r>
              <a:rPr lang="en-US" dirty="0" smtClean="0"/>
              <a:t>return 10 * 10;</a:t>
            </a:r>
            <a:r>
              <a:rPr lang="en-US" dirty="0"/>
              <a:t>	</a:t>
            </a:r>
            <a:r>
              <a:rPr lang="en-US" dirty="0" smtClean="0"/>
              <a:t>			return </a:t>
            </a:r>
            <a:r>
              <a:rPr lang="en-US" dirty="0" err="1" smtClean="0"/>
              <a:t>i</a:t>
            </a:r>
            <a:r>
              <a:rPr lang="en-US" dirty="0" smtClean="0"/>
              <a:t> * </a:t>
            </a:r>
            <a:r>
              <a:rPr lang="en-US" dirty="0" err="1" smtClean="0"/>
              <a:t>i</a:t>
            </a:r>
            <a:r>
              <a:rPr lang="en-US" dirty="0" smtClean="0"/>
              <a:t>;</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581634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lstStyle/>
          <a:p>
            <a:r>
              <a:rPr lang="en-US" dirty="0" smtClean="0"/>
              <a:t>A constructor </a:t>
            </a:r>
            <a:r>
              <a:rPr lang="en-US" dirty="0"/>
              <a:t>is a block of codes similar to the method. It is called when an instance of the class is created. </a:t>
            </a:r>
            <a:endParaRPr lang="en-US" dirty="0" smtClean="0"/>
          </a:p>
          <a:p>
            <a:r>
              <a:rPr lang="en-US" dirty="0" smtClean="0"/>
              <a:t>At </a:t>
            </a:r>
            <a:r>
              <a:rPr lang="en-US" dirty="0"/>
              <a:t>the time of calling </a:t>
            </a:r>
            <a:r>
              <a:rPr lang="en-US" dirty="0" smtClean="0"/>
              <a:t>the constructor</a:t>
            </a:r>
            <a:r>
              <a:rPr lang="en-US" dirty="0"/>
              <a:t>, memory for the object is allocated in the memory</a:t>
            </a:r>
            <a:r>
              <a:rPr lang="en-US" dirty="0" smtClean="0"/>
              <a:t>.</a:t>
            </a:r>
          </a:p>
          <a:p>
            <a:r>
              <a:rPr lang="en-US" dirty="0"/>
              <a:t>Every time an object is created using the new() keyword, at least one constructor is called. </a:t>
            </a:r>
            <a:endParaRPr lang="en-US" dirty="0" smtClean="0"/>
          </a:p>
          <a:p>
            <a:r>
              <a:rPr lang="en-US" dirty="0"/>
              <a:t>It calls a default constructor if there is no constructor available in the class. In such </a:t>
            </a:r>
            <a:r>
              <a:rPr lang="en-US" dirty="0" smtClean="0"/>
              <a:t>cases, </a:t>
            </a:r>
            <a:r>
              <a:rPr lang="en-US" dirty="0"/>
              <a:t>Java compiler provides a default constructor by default</a:t>
            </a:r>
          </a:p>
        </p:txBody>
      </p:sp>
    </p:spTree>
    <p:extLst>
      <p:ext uri="{BB962C8B-B14F-4D97-AF65-F5344CB8AC3E}">
        <p14:creationId xmlns:p14="http://schemas.microsoft.com/office/powerpoint/2010/main" val="4132597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Constructor</a:t>
            </a:r>
            <a:endParaRPr lang="en-US" dirty="0"/>
          </a:p>
        </p:txBody>
      </p:sp>
      <p:sp>
        <p:nvSpPr>
          <p:cNvPr id="3" name="Content Placeholder 2"/>
          <p:cNvSpPr>
            <a:spLocks noGrp="1"/>
          </p:cNvSpPr>
          <p:nvPr>
            <p:ph idx="1"/>
          </p:nvPr>
        </p:nvSpPr>
        <p:spPr/>
        <p:txBody>
          <a:bodyPr/>
          <a:lstStyle/>
          <a:p>
            <a:pPr marL="0" indent="0">
              <a:buNone/>
            </a:pPr>
            <a:r>
              <a:rPr lang="en-US" dirty="0" smtClean="0"/>
              <a:t>There are two types of constructor:</a:t>
            </a:r>
          </a:p>
          <a:p>
            <a:pPr marL="514350" indent="-514350">
              <a:buFont typeface="+mj-lt"/>
              <a:buAutoNum type="arabicPeriod"/>
            </a:pPr>
            <a:r>
              <a:rPr lang="en-US" dirty="0" smtClean="0"/>
              <a:t>No-</a:t>
            </a:r>
            <a:r>
              <a:rPr lang="en-US" dirty="0" err="1" smtClean="0"/>
              <a:t>args</a:t>
            </a:r>
            <a:r>
              <a:rPr lang="en-US" dirty="0" smtClean="0"/>
              <a:t> constructor</a:t>
            </a:r>
          </a:p>
          <a:p>
            <a:pPr marL="514350" indent="-514350">
              <a:buFont typeface="+mj-lt"/>
              <a:buAutoNum type="arabicPeriod"/>
            </a:pPr>
            <a:r>
              <a:rPr lang="en-US" dirty="0" smtClean="0"/>
              <a:t>Parameterized constructor.</a:t>
            </a:r>
            <a:endParaRPr lang="en-US" dirty="0"/>
          </a:p>
        </p:txBody>
      </p:sp>
    </p:spTree>
    <p:extLst>
      <p:ext uri="{BB962C8B-B14F-4D97-AF65-F5344CB8AC3E}">
        <p14:creationId xmlns:p14="http://schemas.microsoft.com/office/powerpoint/2010/main" val="2549819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creating Java constructor</a:t>
            </a:r>
            <a:endParaRPr lang="en-US" dirty="0"/>
          </a:p>
        </p:txBody>
      </p:sp>
      <p:sp>
        <p:nvSpPr>
          <p:cNvPr id="3" name="Content Placeholder 2"/>
          <p:cNvSpPr>
            <a:spLocks noGrp="1"/>
          </p:cNvSpPr>
          <p:nvPr>
            <p:ph idx="1"/>
          </p:nvPr>
        </p:nvSpPr>
        <p:spPr/>
        <p:txBody>
          <a:bodyPr/>
          <a:lstStyle/>
          <a:p>
            <a:pPr marL="0" indent="0">
              <a:buNone/>
            </a:pPr>
            <a:r>
              <a:rPr lang="en-US" dirty="0" smtClean="0"/>
              <a:t>There are three rules defined for the constructor</a:t>
            </a:r>
          </a:p>
          <a:p>
            <a:pPr marL="971550" lvl="1" indent="-514350">
              <a:buFont typeface="+mj-lt"/>
              <a:buAutoNum type="arabicPeriod"/>
            </a:pPr>
            <a:r>
              <a:rPr lang="en-US" dirty="0" smtClean="0"/>
              <a:t>Constructor name must be the same as its class name</a:t>
            </a:r>
          </a:p>
          <a:p>
            <a:pPr marL="971550" lvl="1" indent="-514350">
              <a:buFont typeface="+mj-lt"/>
              <a:buAutoNum type="arabicPeriod"/>
            </a:pPr>
            <a:r>
              <a:rPr lang="en-US" dirty="0" smtClean="0"/>
              <a:t>A Constructor must have no explicit return type</a:t>
            </a:r>
          </a:p>
          <a:p>
            <a:pPr marL="971550" lvl="1" indent="-514350">
              <a:buFont typeface="+mj-lt"/>
              <a:buAutoNum type="arabicPeriod"/>
            </a:pPr>
            <a:r>
              <a:rPr lang="en-US" dirty="0" smtClean="0"/>
              <a:t>A Java constructor cannot be abstract, static, final and synchronized</a:t>
            </a:r>
            <a:endParaRPr lang="en-US" dirty="0"/>
          </a:p>
        </p:txBody>
      </p:sp>
    </p:spTree>
    <p:extLst>
      <p:ext uri="{BB962C8B-B14F-4D97-AF65-F5344CB8AC3E}">
        <p14:creationId xmlns:p14="http://schemas.microsoft.com/office/powerpoint/2010/main" val="2956032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Constructor(no-</a:t>
            </a:r>
            <a:r>
              <a:rPr lang="en-US" dirty="0" err="1" smtClean="0"/>
              <a:t>args</a:t>
            </a:r>
            <a:r>
              <a:rPr lang="en-US" dirty="0" smtClean="0"/>
              <a:t> constructor)</a:t>
            </a:r>
            <a:endParaRPr lang="en-US" dirty="0"/>
          </a:p>
        </p:txBody>
      </p:sp>
      <p:sp>
        <p:nvSpPr>
          <p:cNvPr id="3" name="Content Placeholder 2"/>
          <p:cNvSpPr>
            <a:spLocks noGrp="1"/>
          </p:cNvSpPr>
          <p:nvPr>
            <p:ph idx="1"/>
          </p:nvPr>
        </p:nvSpPr>
        <p:spPr/>
        <p:txBody>
          <a:bodyPr/>
          <a:lstStyle/>
          <a:p>
            <a:r>
              <a:rPr lang="en-US" dirty="0" smtClean="0"/>
              <a:t>A constructor is called </a:t>
            </a:r>
            <a:r>
              <a:rPr lang="en-US" b="1" dirty="0" smtClean="0"/>
              <a:t>Default Constructor </a:t>
            </a:r>
            <a:r>
              <a:rPr lang="en-US" dirty="0" smtClean="0"/>
              <a:t>when it doesn’t have any parameter.</a:t>
            </a:r>
          </a:p>
          <a:p>
            <a:pPr marL="0" indent="0">
              <a:buNone/>
            </a:pPr>
            <a:endParaRPr lang="en-US" b="1" dirty="0"/>
          </a:p>
          <a:p>
            <a:pPr marL="0" indent="0">
              <a:buNone/>
            </a:pPr>
            <a:r>
              <a:rPr lang="en-US" b="1" dirty="0" smtClean="0"/>
              <a:t>Syntax: </a:t>
            </a:r>
          </a:p>
          <a:p>
            <a:pPr marL="0" indent="0">
              <a:buNone/>
            </a:pPr>
            <a:r>
              <a:rPr lang="en-US" b="1" dirty="0" smtClean="0"/>
              <a:t>&lt;</a:t>
            </a:r>
            <a:r>
              <a:rPr lang="en-US" b="1" dirty="0" err="1" smtClean="0"/>
              <a:t>class_name</a:t>
            </a:r>
            <a:r>
              <a:rPr lang="en-US" b="1" dirty="0" smtClean="0"/>
              <a:t>&gt;()</a:t>
            </a:r>
          </a:p>
          <a:p>
            <a:pPr marL="0" indent="0">
              <a:buNone/>
            </a:pPr>
            <a:r>
              <a:rPr lang="en-US" b="1" dirty="0" smtClean="0"/>
              <a:t>{</a:t>
            </a:r>
          </a:p>
          <a:p>
            <a:pPr marL="0" indent="0">
              <a:buNone/>
            </a:pPr>
            <a:r>
              <a:rPr lang="en-US" b="1" dirty="0" smtClean="0"/>
              <a:t>}</a:t>
            </a:r>
            <a:endParaRPr lang="en-US" b="1" dirty="0"/>
          </a:p>
        </p:txBody>
      </p:sp>
    </p:spTree>
    <p:extLst>
      <p:ext uri="{BB962C8B-B14F-4D97-AF65-F5344CB8AC3E}">
        <p14:creationId xmlns:p14="http://schemas.microsoft.com/office/powerpoint/2010/main" val="1932746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Fundamental</a:t>
            </a:r>
            <a:endParaRPr lang="en-US" dirty="0"/>
          </a:p>
        </p:txBody>
      </p:sp>
      <p:sp>
        <p:nvSpPr>
          <p:cNvPr id="3" name="Content Placeholder 2"/>
          <p:cNvSpPr>
            <a:spLocks noGrp="1"/>
          </p:cNvSpPr>
          <p:nvPr>
            <p:ph idx="1"/>
          </p:nvPr>
        </p:nvSpPr>
        <p:spPr/>
        <p:txBody>
          <a:bodyPr/>
          <a:lstStyle/>
          <a:p>
            <a:r>
              <a:rPr lang="en-US" dirty="0" smtClean="0"/>
              <a:t>The most important thing to understand about a class is that defines a new data type. Once defined, this new type can be used to create objects of that type.</a:t>
            </a:r>
          </a:p>
          <a:p>
            <a:r>
              <a:rPr lang="en-US" dirty="0" smtClean="0"/>
              <a:t>Class is a template for an object, and an object is an instance of a class.</a:t>
            </a:r>
          </a:p>
          <a:p>
            <a:r>
              <a:rPr lang="en-US" dirty="0" smtClean="0"/>
              <a:t>A class is declared by the use of the </a:t>
            </a:r>
            <a:r>
              <a:rPr lang="en-US" b="1" dirty="0" smtClean="0"/>
              <a:t>class </a:t>
            </a:r>
            <a:r>
              <a:rPr lang="en-US" dirty="0" smtClean="0"/>
              <a:t>keyword.</a:t>
            </a:r>
            <a:endParaRPr lang="en-US" b="1" dirty="0"/>
          </a:p>
        </p:txBody>
      </p:sp>
    </p:spTree>
    <p:extLst>
      <p:ext uri="{BB962C8B-B14F-4D97-AF65-F5344CB8AC3E}">
        <p14:creationId xmlns:p14="http://schemas.microsoft.com/office/powerpoint/2010/main" val="4179468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36" y="1303020"/>
            <a:ext cx="12249036" cy="4070827"/>
          </a:xfrm>
        </p:spPr>
      </p:pic>
    </p:spTree>
    <p:extLst>
      <p:ext uri="{BB962C8B-B14F-4D97-AF65-F5344CB8AC3E}">
        <p14:creationId xmlns:p14="http://schemas.microsoft.com/office/powerpoint/2010/main" val="6938778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purpose of a default constructor?</a:t>
            </a:r>
            <a:endParaRPr lang="en-US" dirty="0"/>
          </a:p>
        </p:txBody>
      </p:sp>
      <p:sp>
        <p:nvSpPr>
          <p:cNvPr id="3" name="Content Placeholder 2"/>
          <p:cNvSpPr>
            <a:spLocks noGrp="1"/>
          </p:cNvSpPr>
          <p:nvPr>
            <p:ph idx="1"/>
          </p:nvPr>
        </p:nvSpPr>
        <p:spPr/>
        <p:txBody>
          <a:bodyPr/>
          <a:lstStyle/>
          <a:p>
            <a:pPr marL="0" indent="0">
              <a:buNone/>
            </a:pPr>
            <a:r>
              <a:rPr lang="en-US" dirty="0"/>
              <a:t>The default constructor is used to provide the default values to the object like 0, null, etc., depending on the type.</a:t>
            </a:r>
          </a:p>
        </p:txBody>
      </p:sp>
    </p:spTree>
    <p:extLst>
      <p:ext uri="{BB962C8B-B14F-4D97-AF65-F5344CB8AC3E}">
        <p14:creationId xmlns:p14="http://schemas.microsoft.com/office/powerpoint/2010/main" val="1667102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
          <p:cNvSpPr>
            <a:spLocks noGrp="1" noChangeArrowheads="1"/>
          </p:cNvSpPr>
          <p:nvPr>
            <p:ph idx="1"/>
          </p:nvPr>
        </p:nvSpPr>
        <p:spPr bwMode="auto">
          <a:xfrm>
            <a:off x="838200" y="1778207"/>
            <a:ext cx="99745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 Employee{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String name;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void display(){</a:t>
            </a:r>
            <a:r>
              <a:rPr kumimoji="0" lang="en-US" altLang="en-US" sz="18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1800" b="0" i="0" u="none" strike="noStrike" cap="none" normalizeH="0" baseline="0" dirty="0" smtClean="0">
                <a:ln>
                  <a:noFill/>
                </a:ln>
                <a:solidFill>
                  <a:schemeClr val="tx1"/>
                </a:solidFill>
                <a:effectLst/>
                <a:latin typeface="Arial" panose="020B0604020202020204" pitchFamily="34" charset="0"/>
              </a:rPr>
              <a:t>(id+" "+name);}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public static void main(String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args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sz="1800" dirty="0">
                <a:latin typeface="Arial" panose="020B0604020202020204" pitchFamily="34" charset="0"/>
              </a:rPr>
              <a:t>Employee </a:t>
            </a:r>
            <a:r>
              <a:rPr kumimoji="0" lang="en-US" altLang="en-US" sz="1800" b="0" i="0" u="none" strike="noStrike" cap="none" normalizeH="0" baseline="0" dirty="0" smtClean="0">
                <a:ln>
                  <a:noFill/>
                </a:ln>
                <a:solidFill>
                  <a:schemeClr val="tx1"/>
                </a:solidFill>
                <a:effectLst/>
                <a:latin typeface="Arial" panose="020B0604020202020204" pitchFamily="34" charset="0"/>
              </a:rPr>
              <a:t> e1=new </a:t>
            </a:r>
            <a:r>
              <a:rPr lang="en-US" altLang="en-US" sz="1800" dirty="0">
                <a:latin typeface="Arial" panose="020B0604020202020204" pitchFamily="34" charset="0"/>
              </a:rPr>
              <a:t> Employee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lvl="0" indent="0" eaLnBrk="0" fontAlgn="base" hangingPunct="0">
              <a:lnSpc>
                <a:spcPct val="100000"/>
              </a:lnSpc>
              <a:spcBef>
                <a:spcPct val="0"/>
              </a:spcBef>
              <a:spcAft>
                <a:spcPct val="0"/>
              </a:spcAft>
              <a:buNone/>
            </a:pPr>
            <a:r>
              <a:rPr lang="en-US" altLang="en-US" sz="1800" dirty="0">
                <a:latin typeface="Arial" panose="020B0604020202020204" pitchFamily="34" charset="0"/>
              </a:rPr>
              <a:t>Employee </a:t>
            </a:r>
            <a:r>
              <a:rPr kumimoji="0" lang="en-US" altLang="en-US" sz="1800" b="0" i="0" u="none" strike="noStrike" cap="none" normalizeH="0" baseline="0" dirty="0" smtClean="0">
                <a:ln>
                  <a:noFill/>
                </a:ln>
                <a:solidFill>
                  <a:schemeClr val="tx1"/>
                </a:solidFill>
                <a:effectLst/>
                <a:latin typeface="Arial" panose="020B0604020202020204" pitchFamily="34" charset="0"/>
              </a:rPr>
              <a:t> e2=new </a:t>
            </a:r>
            <a:r>
              <a:rPr lang="en-US" altLang="en-US" sz="1800" dirty="0">
                <a:latin typeface="Arial" panose="020B0604020202020204" pitchFamily="34" charset="0"/>
              </a:rPr>
              <a:t> Employee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e</a:t>
            </a:r>
            <a:r>
              <a:rPr kumimoji="0" lang="en-US" altLang="en-US" sz="1800" b="0" i="0" u="none" strike="noStrike" cap="none" normalizeH="0" baseline="0" dirty="0" smtClean="0">
                <a:ln>
                  <a:noFill/>
                </a:ln>
                <a:solidFill>
                  <a:schemeClr val="tx1"/>
                </a:solidFill>
                <a:effectLst/>
                <a:latin typeface="Arial" panose="020B0604020202020204" pitchFamily="34" charset="0"/>
              </a:rPr>
              <a:t>1.display();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e</a:t>
            </a:r>
            <a:r>
              <a:rPr kumimoji="0" lang="en-US" altLang="en-US" sz="1800" b="0" i="0" u="none" strike="noStrike" cap="none" normalizeH="0" baseline="0" dirty="0" smtClean="0">
                <a:ln>
                  <a:noFill/>
                </a:ln>
                <a:solidFill>
                  <a:schemeClr val="tx1"/>
                </a:solidFill>
                <a:effectLst/>
                <a:latin typeface="Arial" panose="020B0604020202020204" pitchFamily="34" charset="0"/>
              </a:rPr>
              <a:t>2.display();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p:txBody>
      </p:sp>
    </p:spTree>
    <p:extLst>
      <p:ext uri="{BB962C8B-B14F-4D97-AF65-F5344CB8AC3E}">
        <p14:creationId xmlns:p14="http://schemas.microsoft.com/office/powerpoint/2010/main" val="915347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Parameterized Constructor</a:t>
            </a:r>
            <a:endParaRPr lang="en-US" dirty="0"/>
          </a:p>
        </p:txBody>
      </p:sp>
      <p:sp>
        <p:nvSpPr>
          <p:cNvPr id="3" name="Content Placeholder 2"/>
          <p:cNvSpPr>
            <a:spLocks noGrp="1"/>
          </p:cNvSpPr>
          <p:nvPr>
            <p:ph idx="1"/>
          </p:nvPr>
        </p:nvSpPr>
        <p:spPr/>
        <p:txBody>
          <a:bodyPr/>
          <a:lstStyle/>
          <a:p>
            <a:r>
              <a:rPr lang="en-US" dirty="0" smtClean="0"/>
              <a:t>A constructor which has a specific number of parameters is called a parameterized constructor.</a:t>
            </a:r>
          </a:p>
          <a:p>
            <a:pPr marL="0" indent="0">
              <a:buNone/>
            </a:pPr>
            <a:endParaRPr lang="en-US" dirty="0"/>
          </a:p>
          <a:p>
            <a:pPr marL="0" indent="0">
              <a:buNone/>
            </a:pPr>
            <a:r>
              <a:rPr lang="en-US" dirty="0" smtClean="0"/>
              <a:t>Why use the parametrized constructor?</a:t>
            </a:r>
          </a:p>
          <a:p>
            <a:pPr marL="0" indent="0">
              <a:buNone/>
            </a:pPr>
            <a:r>
              <a:rPr lang="en-US" dirty="0" smtClean="0"/>
              <a:t>The parameterized constructor is used to provide different values to distinct objects. However, you can provide the same values also.</a:t>
            </a:r>
            <a:endParaRPr lang="en-US" dirty="0"/>
          </a:p>
        </p:txBody>
      </p:sp>
    </p:spTree>
    <p:extLst>
      <p:ext uri="{BB962C8B-B14F-4D97-AF65-F5344CB8AC3E}">
        <p14:creationId xmlns:p14="http://schemas.microsoft.com/office/powerpoint/2010/main" val="1980537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
          <p:cNvSpPr>
            <a:spLocks noGrp="1" noChangeArrowheads="1"/>
          </p:cNvSpPr>
          <p:nvPr>
            <p:ph idx="1"/>
          </p:nvPr>
        </p:nvSpPr>
        <p:spPr bwMode="auto">
          <a:xfrm>
            <a:off x="548640" y="1348740"/>
            <a:ext cx="10972800" cy="5144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 Employee{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String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//creating a parameterized constructor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Employee(</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i,String</a:t>
            </a:r>
            <a:r>
              <a:rPr kumimoji="0" lang="en-US" altLang="en-US" sz="1800" b="0" i="0" u="none" strike="noStrike" cap="none" normalizeH="0" baseline="0" dirty="0" smtClean="0">
                <a:ln>
                  <a:noFill/>
                </a:ln>
                <a:solidFill>
                  <a:schemeClr val="tx1"/>
                </a:solidFill>
                <a:effectLst/>
                <a:latin typeface="Arial" panose="020B0604020202020204" pitchFamily="34" charset="0"/>
              </a:rPr>
              <a:t>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 = </a:t>
            </a: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name =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//method to display the values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void display(){</a:t>
            </a:r>
            <a:r>
              <a:rPr kumimoji="0" lang="en-US" altLang="en-US" sz="18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1800" b="0" i="0" u="none" strike="noStrike" cap="none" normalizeH="0" baseline="0" dirty="0" smtClean="0">
                <a:ln>
                  <a:noFill/>
                </a:ln>
                <a:solidFill>
                  <a:schemeClr val="tx1"/>
                </a:solidFill>
                <a:effectLst/>
                <a:latin typeface="Arial" panose="020B0604020202020204" pitchFamily="34" charset="0"/>
              </a:rPr>
              <a:t>(id+"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args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//creating objects and passing values  </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chemeClr val="tx1"/>
                </a:solidFill>
                <a:effectLst/>
                <a:latin typeface="Arial" panose="020B0604020202020204" pitchFamily="34" charset="0"/>
              </a:rPr>
              <a:t>    Employee e1 = new </a:t>
            </a:r>
            <a:r>
              <a:rPr lang="en-US" altLang="en-US" sz="1800" dirty="0">
                <a:latin typeface="Arial" panose="020B0604020202020204" pitchFamily="34" charset="0"/>
              </a:rPr>
              <a:t> Employee </a:t>
            </a:r>
            <a:r>
              <a:rPr kumimoji="0" lang="en-US" altLang="en-US" sz="1800" b="0" i="0" u="none" strike="noStrike" cap="none" normalizeH="0" baseline="0" dirty="0" smtClean="0">
                <a:ln>
                  <a:noFill/>
                </a:ln>
                <a:solidFill>
                  <a:schemeClr val="tx1"/>
                </a:solidFill>
                <a:effectLst/>
                <a:latin typeface="Arial" panose="020B0604020202020204" pitchFamily="34" charset="0"/>
              </a:rPr>
              <a:t>(1,“Ram");  </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altLang="en-US" sz="1800" dirty="0">
                <a:latin typeface="Arial" panose="020B0604020202020204" pitchFamily="34" charset="0"/>
              </a:rPr>
              <a:t> Employee</a:t>
            </a:r>
            <a:r>
              <a:rPr kumimoji="0" lang="en-US" altLang="en-US" sz="1800" b="0" i="0" u="none" strike="noStrike" cap="none" normalizeH="0" baseline="0" dirty="0" smtClean="0">
                <a:ln>
                  <a:noFill/>
                </a:ln>
                <a:solidFill>
                  <a:schemeClr val="tx1"/>
                </a:solidFill>
                <a:effectLst/>
                <a:latin typeface="Arial" panose="020B0604020202020204" pitchFamily="34" charset="0"/>
              </a:rPr>
              <a:t> e2 = new </a:t>
            </a:r>
            <a:r>
              <a:rPr lang="en-US" altLang="en-US" sz="1800" dirty="0">
                <a:latin typeface="Arial" panose="020B0604020202020204" pitchFamily="34" charset="0"/>
              </a:rPr>
              <a:t> Employee </a:t>
            </a:r>
            <a:r>
              <a:rPr kumimoji="0" lang="en-US" altLang="en-US" sz="1800" b="0" i="0" u="none" strike="noStrike" cap="none" normalizeH="0" baseline="0" dirty="0" smtClean="0">
                <a:ln>
                  <a:noFill/>
                </a:ln>
                <a:solidFill>
                  <a:schemeClr val="tx1"/>
                </a:solidFill>
                <a:effectLst/>
                <a:latin typeface="Arial" panose="020B0604020202020204" pitchFamily="34" charset="0"/>
              </a:rPr>
              <a:t>(2,“Shyam");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e1.display();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e2.display();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   </a:t>
            </a:r>
          </a:p>
        </p:txBody>
      </p:sp>
    </p:spTree>
    <p:extLst>
      <p:ext uri="{BB962C8B-B14F-4D97-AF65-F5344CB8AC3E}">
        <p14:creationId xmlns:p14="http://schemas.microsoft.com/office/powerpoint/2010/main" val="35745536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Overloading</a:t>
            </a:r>
            <a:br>
              <a:rPr lang="en-US" b="1" dirty="0"/>
            </a:br>
            <a:endParaRPr lang="en-US" dirty="0"/>
          </a:p>
        </p:txBody>
      </p:sp>
      <p:sp>
        <p:nvSpPr>
          <p:cNvPr id="3" name="Content Placeholder 2"/>
          <p:cNvSpPr>
            <a:spLocks noGrp="1"/>
          </p:cNvSpPr>
          <p:nvPr>
            <p:ph idx="1"/>
          </p:nvPr>
        </p:nvSpPr>
        <p:spPr/>
        <p:txBody>
          <a:bodyPr/>
          <a:lstStyle/>
          <a:p>
            <a:r>
              <a:rPr lang="en-US" dirty="0" smtClean="0"/>
              <a:t>A constructor </a:t>
            </a:r>
            <a:r>
              <a:rPr lang="en-US" dirty="0"/>
              <a:t>is just like a method but without return type. It can also be overloaded like Java methods. </a:t>
            </a:r>
            <a:endParaRPr lang="en-US" dirty="0" smtClean="0"/>
          </a:p>
          <a:p>
            <a:r>
              <a:rPr lang="en-US" dirty="0"/>
              <a:t>Constructor </a:t>
            </a:r>
            <a:r>
              <a:rPr lang="en-US" dirty="0" smtClean="0"/>
              <a:t>overloading </a:t>
            </a:r>
            <a:r>
              <a:rPr lang="en-US" dirty="0"/>
              <a:t>is a technique of having more than one constructor with different parameter lists. </a:t>
            </a:r>
            <a:endParaRPr lang="en-US" dirty="0" smtClean="0"/>
          </a:p>
          <a:p>
            <a:r>
              <a:rPr lang="en-US" dirty="0" smtClean="0"/>
              <a:t>They </a:t>
            </a:r>
            <a:r>
              <a:rPr lang="en-US" dirty="0"/>
              <a:t>are arranged in a way that each constructor performs a different task. </a:t>
            </a:r>
            <a:endParaRPr lang="en-US" dirty="0" smtClean="0"/>
          </a:p>
          <a:p>
            <a:r>
              <a:rPr lang="en-US" dirty="0" smtClean="0"/>
              <a:t>They </a:t>
            </a:r>
            <a:r>
              <a:rPr lang="en-US" dirty="0"/>
              <a:t>are differentiated by the compiler by the number of parameters in the list and their types.</a:t>
            </a:r>
          </a:p>
        </p:txBody>
      </p:sp>
    </p:spTree>
    <p:extLst>
      <p:ext uri="{BB962C8B-B14F-4D97-AF65-F5344CB8AC3E}">
        <p14:creationId xmlns:p14="http://schemas.microsoft.com/office/powerpoint/2010/main" val="474450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1"/>
          <p:cNvSpPr>
            <a:spLocks noGrp="1" noChangeArrowheads="1"/>
          </p:cNvSpPr>
          <p:nvPr>
            <p:ph idx="1"/>
          </p:nvPr>
        </p:nvSpPr>
        <p:spPr bwMode="auto">
          <a:xfrm>
            <a:off x="838200" y="1877635"/>
            <a:ext cx="101727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 Employee{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String name;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age;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//creating two </a:t>
            </a:r>
            <a:r>
              <a:rPr kumimoji="0" lang="en-US" altLang="en-US" sz="1800" b="0" i="0" u="none" strike="noStrike" cap="none" normalizeH="0" baseline="0" dirty="0" err="1" smtClean="0">
                <a:ln>
                  <a:noFill/>
                </a:ln>
                <a:solidFill>
                  <a:schemeClr val="tx1"/>
                </a:solidFill>
                <a:effectLst/>
                <a:latin typeface="Arial" panose="020B0604020202020204" pitchFamily="34" charset="0"/>
              </a:rPr>
              <a:t>arg</a:t>
            </a:r>
            <a:r>
              <a:rPr kumimoji="0" lang="en-US" altLang="en-US" sz="1800" b="0" i="0" u="none" strike="noStrike" cap="none" normalizeH="0" baseline="0" dirty="0" smtClean="0">
                <a:ln>
                  <a:noFill/>
                </a:ln>
                <a:solidFill>
                  <a:schemeClr val="tx1"/>
                </a:solidFill>
                <a:effectLst/>
                <a:latin typeface="Arial" panose="020B0604020202020204" pitchFamily="34" charset="0"/>
              </a:rPr>
              <a:t> constructor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Employee(</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i,String</a:t>
            </a:r>
            <a:r>
              <a:rPr kumimoji="0" lang="en-US" altLang="en-US" sz="1800" b="0" i="0" u="none" strike="noStrike" cap="none" normalizeH="0" baseline="0" dirty="0" smtClean="0">
                <a:ln>
                  <a:noFill/>
                </a:ln>
                <a:solidFill>
                  <a:schemeClr val="tx1"/>
                </a:solidFill>
                <a:effectLst/>
                <a:latin typeface="Arial" panose="020B0604020202020204" pitchFamily="34" charset="0"/>
              </a:rPr>
              <a:t>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 = </a:t>
            </a: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name =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//creating three </a:t>
            </a:r>
            <a:r>
              <a:rPr kumimoji="0" lang="en-US" altLang="en-US" sz="1800" b="0" i="0" u="none" strike="noStrike" cap="none" normalizeH="0" baseline="0" dirty="0" err="1" smtClean="0">
                <a:ln>
                  <a:noFill/>
                </a:ln>
                <a:solidFill>
                  <a:schemeClr val="tx1"/>
                </a:solidFill>
                <a:effectLst/>
                <a:latin typeface="Arial" panose="020B0604020202020204" pitchFamily="34" charset="0"/>
              </a:rPr>
              <a:t>arg</a:t>
            </a:r>
            <a:r>
              <a:rPr kumimoji="0" lang="en-US" altLang="en-US" sz="1800" b="0" i="0" u="none" strike="noStrike" cap="none" normalizeH="0" baseline="0" dirty="0" smtClean="0">
                <a:ln>
                  <a:noFill/>
                </a:ln>
                <a:solidFill>
                  <a:schemeClr val="tx1"/>
                </a:solidFill>
                <a:effectLst/>
                <a:latin typeface="Arial" panose="020B0604020202020204" pitchFamily="34" charset="0"/>
              </a:rPr>
              <a:t> constructor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Employee(</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i,String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n,int</a:t>
            </a:r>
            <a:r>
              <a:rPr kumimoji="0" lang="en-US" altLang="en-US" sz="1800" b="0" i="0" u="none" strike="noStrike" cap="none" normalizeH="0" baseline="0" dirty="0" smtClean="0">
                <a:ln>
                  <a:noFill/>
                </a:ln>
                <a:solidFill>
                  <a:schemeClr val="tx1"/>
                </a:solidFill>
                <a:effectLst/>
                <a:latin typeface="Arial" panose="020B0604020202020204" pitchFamily="34" charset="0"/>
              </a:rPr>
              <a:t> 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 = </a:t>
            </a: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name = 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age=a;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 </a:t>
            </a:r>
          </a:p>
        </p:txBody>
      </p:sp>
    </p:spTree>
    <p:extLst>
      <p:ext uri="{BB962C8B-B14F-4D97-AF65-F5344CB8AC3E}">
        <p14:creationId xmlns:p14="http://schemas.microsoft.com/office/powerpoint/2010/main" val="2502352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a:t>
            </a:r>
            <a:r>
              <a:rPr lang="en-US" b="1" dirty="0"/>
              <a:t>Constructor</a:t>
            </a:r>
            <a:br>
              <a:rPr lang="en-US" b="1" dirty="0"/>
            </a:br>
            <a:endParaRPr lang="en-US" dirty="0"/>
          </a:p>
        </p:txBody>
      </p:sp>
      <p:sp>
        <p:nvSpPr>
          <p:cNvPr id="3" name="Content Placeholder 2"/>
          <p:cNvSpPr>
            <a:spLocks noGrp="1"/>
          </p:cNvSpPr>
          <p:nvPr>
            <p:ph idx="1"/>
          </p:nvPr>
        </p:nvSpPr>
        <p:spPr/>
        <p:txBody>
          <a:bodyPr/>
          <a:lstStyle/>
          <a:p>
            <a:r>
              <a:rPr lang="en-US" dirty="0"/>
              <a:t>There is no copy constructor in Java. However, we can copy the values from one object to another like copy constructor in C</a:t>
            </a:r>
            <a:r>
              <a:rPr lang="en-US" dirty="0" smtClean="0"/>
              <a:t>++.</a:t>
            </a:r>
          </a:p>
          <a:p>
            <a:r>
              <a:rPr lang="en-US" dirty="0"/>
              <a:t>There are many ways to copy the values of one object into another in Java. They are</a:t>
            </a:r>
            <a:r>
              <a:rPr lang="en-US" dirty="0" smtClean="0"/>
              <a:t>:</a:t>
            </a:r>
          </a:p>
          <a:p>
            <a:pPr marL="971550" lvl="1" indent="-514350">
              <a:buFont typeface="+mj-lt"/>
              <a:buAutoNum type="romanLcPeriod"/>
            </a:pPr>
            <a:r>
              <a:rPr lang="en-US" dirty="0"/>
              <a:t>By </a:t>
            </a:r>
            <a:r>
              <a:rPr lang="en-US" dirty="0" smtClean="0"/>
              <a:t>constructor</a:t>
            </a:r>
          </a:p>
          <a:p>
            <a:pPr marL="971550" lvl="1" indent="-514350">
              <a:buFont typeface="+mj-lt"/>
              <a:buAutoNum type="romanLcPeriod"/>
            </a:pPr>
            <a:r>
              <a:rPr lang="en-US" dirty="0"/>
              <a:t>By assigning the values of one object into </a:t>
            </a:r>
            <a:r>
              <a:rPr lang="en-US" dirty="0" smtClean="0"/>
              <a:t>another</a:t>
            </a:r>
          </a:p>
          <a:p>
            <a:pPr marL="971550" lvl="1" indent="-514350">
              <a:buFont typeface="+mj-lt"/>
              <a:buAutoNum type="romanLcPeriod"/>
            </a:pPr>
            <a:r>
              <a:rPr lang="en-US" dirty="0"/>
              <a:t>By clone() method of Object class</a:t>
            </a:r>
          </a:p>
        </p:txBody>
      </p:sp>
    </p:spTree>
    <p:extLst>
      <p:ext uri="{BB962C8B-B14F-4D97-AF65-F5344CB8AC3E}">
        <p14:creationId xmlns:p14="http://schemas.microsoft.com/office/powerpoint/2010/main" val="126839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8475"/>
          </a:xfrm>
        </p:spPr>
        <p:txBody>
          <a:bodyPr>
            <a:normAutofit fontScale="90000"/>
          </a:bodyPr>
          <a:lstStyle/>
          <a:p>
            <a:r>
              <a:rPr lang="en-US" dirty="0" smtClean="0"/>
              <a:t>Example </a:t>
            </a:r>
            <a:endParaRPr lang="en-US" dirty="0"/>
          </a:p>
        </p:txBody>
      </p:sp>
      <p:sp>
        <p:nvSpPr>
          <p:cNvPr id="3" name="Content Placeholder 2"/>
          <p:cNvSpPr>
            <a:spLocks noGrp="1"/>
          </p:cNvSpPr>
          <p:nvPr>
            <p:ph idx="1"/>
          </p:nvPr>
        </p:nvSpPr>
        <p:spPr>
          <a:xfrm>
            <a:off x="838200" y="873805"/>
            <a:ext cx="10515600" cy="400050"/>
          </a:xfrm>
        </p:spPr>
        <p:txBody>
          <a:bodyPr>
            <a:normAutofit fontScale="70000" lnSpcReduction="20000"/>
          </a:bodyPr>
          <a:lstStyle/>
          <a:p>
            <a:pPr marL="0" indent="0">
              <a:buNone/>
            </a:pPr>
            <a:r>
              <a:rPr lang="en-US" dirty="0"/>
              <a:t>// In this example, we are going to copy the values of one object into another using Java </a:t>
            </a:r>
            <a:r>
              <a:rPr lang="en-US" dirty="0" smtClean="0"/>
              <a:t>constructor</a:t>
            </a:r>
          </a:p>
          <a:p>
            <a:pPr marL="0" indent="0">
              <a:buNone/>
            </a:pPr>
            <a:endParaRPr lang="en-US" dirty="0"/>
          </a:p>
        </p:txBody>
      </p:sp>
      <p:sp>
        <p:nvSpPr>
          <p:cNvPr id="4" name="Rectangle 1"/>
          <p:cNvSpPr>
            <a:spLocks noChangeArrowheads="1"/>
          </p:cNvSpPr>
          <p:nvPr/>
        </p:nvSpPr>
        <p:spPr bwMode="auto">
          <a:xfrm>
            <a:off x="838200" y="1284060"/>
            <a:ext cx="955581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class Employee{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String name;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//constructor to initialize integer and string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Employee(</a:t>
            </a:r>
            <a:r>
              <a:rPr kumimoji="0" lang="en-US" altLang="en-US" sz="1800" b="0" i="0" u="none" strike="noStrike" cap="none" normalizeH="0" baseline="0" dirty="0" err="1" smtClean="0">
                <a:ln>
                  <a:noFill/>
                </a:ln>
                <a:solidFill>
                  <a:schemeClr val="tx1"/>
                </a:solidFill>
                <a:effectLst/>
                <a:latin typeface="Arial" panose="020B0604020202020204" pitchFamily="34" charset="0"/>
              </a:rPr>
              <a:t>int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i,String</a:t>
            </a:r>
            <a:r>
              <a:rPr kumimoji="0" lang="en-US" altLang="en-US" sz="1800" b="0" i="0" u="none" strike="noStrike" cap="none" normalizeH="0" baseline="0" dirty="0" smtClean="0">
                <a:ln>
                  <a:noFill/>
                </a:ln>
                <a:solidFill>
                  <a:schemeClr val="tx1"/>
                </a:solidFill>
                <a:effectLst/>
                <a:latin typeface="Arial" panose="020B0604020202020204" pitchFamily="34" charset="0"/>
              </a:rPr>
              <a:t> 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 = </a:t>
            </a:r>
            <a:r>
              <a:rPr kumimoji="0" lang="en-US" altLang="en-US" sz="1800" b="0" i="0" u="none" strike="noStrike" cap="none" normalizeH="0" baseline="0" dirty="0" err="1" smtClean="0">
                <a:ln>
                  <a:noFill/>
                </a:ln>
                <a:solidFill>
                  <a:schemeClr val="tx1"/>
                </a:solidFill>
                <a:effectLst/>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name = 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//constructor to initialize another object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Employee(Employee 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id = e.id;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name =e.name;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void display(){</a:t>
            </a:r>
            <a:r>
              <a:rPr kumimoji="0" lang="en-US" altLang="en-US" sz="1800" b="0" i="0" u="none" strike="noStrike" cap="none" normalizeH="0" baseline="0" dirty="0" err="1" smtClean="0">
                <a:ln>
                  <a:noFill/>
                </a:ln>
                <a:solidFill>
                  <a:schemeClr val="tx1"/>
                </a:solidFill>
                <a:effectLst/>
                <a:latin typeface="Arial" panose="020B0604020202020204" pitchFamily="34" charset="0"/>
              </a:rPr>
              <a:t>System.out.println</a:t>
            </a:r>
            <a:r>
              <a:rPr kumimoji="0" lang="en-US" altLang="en-US" sz="1800" b="0" i="0" u="none" strike="noStrike" cap="none" normalizeH="0" baseline="0" dirty="0" smtClean="0">
                <a:ln>
                  <a:noFill/>
                </a:ln>
                <a:solidFill>
                  <a:schemeClr val="tx1"/>
                </a:solidFill>
                <a:effectLst/>
                <a:latin typeface="Arial" panose="020B0604020202020204" pitchFamily="34" charset="0"/>
              </a:rPr>
              <a:t>(id+" "+name);}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args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lvl="0" eaLnBrk="0" fontAlgn="base" hangingPunct="0">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    Employee e1 = new </a:t>
            </a:r>
            <a:r>
              <a:rPr lang="en-US" altLang="en-US" dirty="0">
                <a:latin typeface="Arial" panose="020B0604020202020204" pitchFamily="34" charset="0"/>
              </a:rPr>
              <a:t> Employee</a:t>
            </a:r>
            <a:r>
              <a:rPr kumimoji="0" lang="en-US" altLang="en-US" sz="1800" b="0" i="0" u="none" strike="noStrike" cap="none" normalizeH="0" baseline="0" dirty="0" smtClean="0">
                <a:ln>
                  <a:noFill/>
                </a:ln>
                <a:solidFill>
                  <a:schemeClr val="tx1"/>
                </a:solidFill>
                <a:effectLst/>
                <a:latin typeface="Arial" panose="020B0604020202020204" pitchFamily="34" charset="0"/>
              </a:rPr>
              <a:t>(111,"Karan");  </a:t>
            </a:r>
          </a:p>
          <a:p>
            <a:pPr lvl="0" eaLnBrk="0" fontAlgn="base" hangingPunct="0">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altLang="en-US" dirty="0">
                <a:latin typeface="Arial" panose="020B0604020202020204" pitchFamily="34" charset="0"/>
              </a:rPr>
              <a:t> Employee </a:t>
            </a:r>
            <a:r>
              <a:rPr kumimoji="0" lang="en-US" altLang="en-US" sz="1800" b="0" i="0" u="none" strike="noStrike" cap="none" normalizeH="0" baseline="0" dirty="0" smtClean="0">
                <a:ln>
                  <a:noFill/>
                </a:ln>
                <a:solidFill>
                  <a:schemeClr val="tx1"/>
                </a:solidFill>
                <a:effectLst/>
                <a:latin typeface="Arial" panose="020B0604020202020204" pitchFamily="34" charset="0"/>
              </a:rPr>
              <a:t> e2 = new </a:t>
            </a:r>
            <a:r>
              <a:rPr lang="en-US" altLang="en-US">
                <a:latin typeface="Arial" panose="020B0604020202020204" pitchFamily="34" charset="0"/>
              </a:rPr>
              <a:t> </a:t>
            </a:r>
            <a:r>
              <a:rPr lang="en-US" altLang="en-US" smtClean="0">
                <a:latin typeface="Arial" panose="020B0604020202020204" pitchFamily="34" charset="0"/>
              </a:rPr>
              <a:t>Employee</a:t>
            </a:r>
            <a:r>
              <a:rPr kumimoji="0" lang="en-US" altLang="en-US" sz="1800" b="0" i="0" u="none" strike="noStrike" cap="none" normalizeH="0" baseline="0" smtClean="0">
                <a:ln>
                  <a:noFill/>
                </a:ln>
                <a:solidFill>
                  <a:schemeClr val="tx1"/>
                </a:solidFill>
                <a:effectLst/>
                <a:latin typeface="Arial" panose="020B0604020202020204" pitchFamily="34" charset="0"/>
              </a:rPr>
              <a:t>(e1</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e1.display();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e2.display();  }}   </a:t>
            </a:r>
          </a:p>
        </p:txBody>
      </p:sp>
    </p:spTree>
    <p:extLst>
      <p:ext uri="{BB962C8B-B14F-4D97-AF65-F5344CB8AC3E}">
        <p14:creationId xmlns:p14="http://schemas.microsoft.com/office/powerpoint/2010/main" val="17208375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Copying values without constructor</a:t>
            </a:r>
            <a:br>
              <a:rPr lang="en-US" b="1" dirty="0"/>
            </a:br>
            <a:endParaRPr lang="en-US" dirty="0"/>
          </a:p>
        </p:txBody>
      </p:sp>
      <p:sp>
        <p:nvSpPr>
          <p:cNvPr id="3" name="Content Placeholder 2"/>
          <p:cNvSpPr>
            <a:spLocks noGrp="1"/>
          </p:cNvSpPr>
          <p:nvPr>
            <p:ph idx="1"/>
          </p:nvPr>
        </p:nvSpPr>
        <p:spPr>
          <a:xfrm>
            <a:off x="571500" y="1066800"/>
            <a:ext cx="11036300" cy="5626100"/>
          </a:xfrm>
        </p:spPr>
        <p:txBody>
          <a:bodyPr>
            <a:normAutofit fontScale="62500" lnSpcReduction="20000"/>
          </a:bodyPr>
          <a:lstStyle/>
          <a:p>
            <a:pPr marL="0" indent="0">
              <a:buNone/>
            </a:pPr>
            <a:r>
              <a:rPr lang="en-US" dirty="0"/>
              <a:t>class </a:t>
            </a:r>
            <a:r>
              <a:rPr lang="en-US" dirty="0" smtClean="0"/>
              <a:t>Employee{</a:t>
            </a:r>
            <a:r>
              <a:rPr lang="en-US" dirty="0"/>
              <a:t>  </a:t>
            </a:r>
          </a:p>
          <a:p>
            <a:pPr marL="0" indent="0">
              <a:buNone/>
            </a:pPr>
            <a:r>
              <a:rPr lang="en-US" dirty="0"/>
              <a:t>    </a:t>
            </a:r>
            <a:r>
              <a:rPr lang="en-US" dirty="0" err="1"/>
              <a:t>int</a:t>
            </a:r>
            <a:r>
              <a:rPr lang="en-US" dirty="0"/>
              <a:t> id;  </a:t>
            </a:r>
          </a:p>
          <a:p>
            <a:pPr marL="0" indent="0">
              <a:buNone/>
            </a:pPr>
            <a:r>
              <a:rPr lang="en-US" dirty="0"/>
              <a:t>    String name;  </a:t>
            </a:r>
          </a:p>
          <a:p>
            <a:pPr marL="0" indent="0">
              <a:buNone/>
            </a:pPr>
            <a:r>
              <a:rPr lang="en-US" dirty="0"/>
              <a:t>    </a:t>
            </a:r>
            <a:r>
              <a:rPr lang="en-US" dirty="0" smtClean="0"/>
              <a:t>Employee(</a:t>
            </a:r>
            <a:r>
              <a:rPr lang="en-US" dirty="0" err="1" smtClean="0"/>
              <a:t>int</a:t>
            </a:r>
            <a:r>
              <a:rPr lang="en-US" dirty="0"/>
              <a:t> </a:t>
            </a:r>
            <a:r>
              <a:rPr lang="en-US" dirty="0" err="1"/>
              <a:t>i,String</a:t>
            </a:r>
            <a:r>
              <a:rPr lang="en-US" dirty="0"/>
              <a:t> n){  </a:t>
            </a:r>
          </a:p>
          <a:p>
            <a:pPr marL="0" indent="0">
              <a:buNone/>
            </a:pPr>
            <a:r>
              <a:rPr lang="en-US" dirty="0"/>
              <a:t>    id = </a:t>
            </a:r>
            <a:r>
              <a:rPr lang="en-US" dirty="0" err="1"/>
              <a:t>i</a:t>
            </a:r>
            <a:r>
              <a:rPr lang="en-US" dirty="0"/>
              <a:t>;  </a:t>
            </a:r>
          </a:p>
          <a:p>
            <a:pPr marL="0" indent="0">
              <a:buNone/>
            </a:pPr>
            <a:r>
              <a:rPr lang="en-US" dirty="0"/>
              <a:t>    name = n;  </a:t>
            </a:r>
            <a:r>
              <a:rPr lang="en-US" dirty="0" smtClean="0"/>
              <a:t>}</a:t>
            </a:r>
            <a:r>
              <a:rPr lang="en-US" dirty="0"/>
              <a:t>  </a:t>
            </a:r>
          </a:p>
          <a:p>
            <a:pPr marL="0" indent="0">
              <a:buNone/>
            </a:pPr>
            <a:r>
              <a:rPr lang="en-US" dirty="0"/>
              <a:t>    </a:t>
            </a:r>
            <a:r>
              <a:rPr lang="en-US" dirty="0" smtClean="0"/>
              <a:t>Employee(){}</a:t>
            </a:r>
            <a:r>
              <a:rPr lang="en-US" dirty="0"/>
              <a:t>  </a:t>
            </a:r>
          </a:p>
          <a:p>
            <a:pPr marL="0" indent="0">
              <a:buNone/>
            </a:pPr>
            <a:r>
              <a:rPr lang="en-US" dirty="0"/>
              <a:t>    void display(){</a:t>
            </a:r>
            <a:r>
              <a:rPr lang="en-US" dirty="0" err="1"/>
              <a:t>System.out.println</a:t>
            </a:r>
            <a:r>
              <a:rPr lang="en-US" dirty="0"/>
              <a:t>(id+" "+name);}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r>
              <a:rPr lang="en-US" dirty="0" smtClean="0"/>
              <a:t>Employee</a:t>
            </a:r>
            <a:r>
              <a:rPr lang="en-US" dirty="0"/>
              <a:t> </a:t>
            </a:r>
            <a:r>
              <a:rPr lang="en-US" dirty="0" smtClean="0"/>
              <a:t>e1</a:t>
            </a:r>
            <a:r>
              <a:rPr lang="en-US" dirty="0"/>
              <a:t> = new </a:t>
            </a:r>
            <a:r>
              <a:rPr lang="en-US" dirty="0" smtClean="0"/>
              <a:t>Employee(1,“Ram");</a:t>
            </a:r>
            <a:r>
              <a:rPr lang="en-US" dirty="0"/>
              <a:t>  </a:t>
            </a:r>
          </a:p>
          <a:p>
            <a:pPr marL="0" indent="0">
              <a:buNone/>
            </a:pPr>
            <a:r>
              <a:rPr lang="en-US" dirty="0"/>
              <a:t>    </a:t>
            </a:r>
            <a:r>
              <a:rPr lang="en-US" dirty="0" smtClean="0"/>
              <a:t>Employee</a:t>
            </a:r>
            <a:r>
              <a:rPr lang="en-US" dirty="0"/>
              <a:t> </a:t>
            </a:r>
            <a:r>
              <a:rPr lang="en-US" dirty="0" smtClean="0"/>
              <a:t>e2</a:t>
            </a:r>
            <a:r>
              <a:rPr lang="en-US" dirty="0"/>
              <a:t> = new </a:t>
            </a:r>
            <a:r>
              <a:rPr lang="en-US" dirty="0" smtClean="0"/>
              <a:t>Employee();</a:t>
            </a:r>
            <a:r>
              <a:rPr lang="en-US" dirty="0"/>
              <a:t>  </a:t>
            </a:r>
          </a:p>
          <a:p>
            <a:pPr marL="0" indent="0">
              <a:buNone/>
            </a:pPr>
            <a:r>
              <a:rPr lang="en-US" dirty="0"/>
              <a:t>    e</a:t>
            </a:r>
            <a:r>
              <a:rPr lang="en-US" dirty="0" smtClean="0"/>
              <a:t>2.id=e1.id</a:t>
            </a:r>
            <a:r>
              <a:rPr lang="en-US" dirty="0"/>
              <a:t>;  </a:t>
            </a:r>
          </a:p>
          <a:p>
            <a:pPr marL="0" indent="0">
              <a:buNone/>
            </a:pPr>
            <a:r>
              <a:rPr lang="en-US" dirty="0"/>
              <a:t>    </a:t>
            </a:r>
            <a:r>
              <a:rPr lang="en-US" dirty="0" smtClean="0"/>
              <a:t>e2.name=e1.name</a:t>
            </a:r>
            <a:r>
              <a:rPr lang="en-US" dirty="0"/>
              <a:t>;  </a:t>
            </a:r>
          </a:p>
          <a:p>
            <a:pPr marL="0" indent="0">
              <a:buNone/>
            </a:pPr>
            <a:r>
              <a:rPr lang="en-US" dirty="0"/>
              <a:t>    </a:t>
            </a:r>
            <a:r>
              <a:rPr lang="en-US" dirty="0" smtClean="0"/>
              <a:t>e1.display</a:t>
            </a:r>
            <a:r>
              <a:rPr lang="en-US" dirty="0"/>
              <a:t>();  </a:t>
            </a:r>
          </a:p>
          <a:p>
            <a:pPr marL="0" indent="0">
              <a:buNone/>
            </a:pPr>
            <a:r>
              <a:rPr lang="en-US" dirty="0"/>
              <a:t>    </a:t>
            </a:r>
            <a:r>
              <a:rPr lang="en-US" dirty="0" smtClean="0"/>
              <a:t>e2.display</a:t>
            </a:r>
            <a:r>
              <a:rPr lang="en-US" dirty="0"/>
              <a:t>();  </a:t>
            </a:r>
            <a:endParaRPr lang="en-US" dirty="0" smtClean="0"/>
          </a:p>
          <a:p>
            <a:pPr marL="0" indent="0">
              <a:buNone/>
            </a:pPr>
            <a:r>
              <a:rPr lang="en-US" dirty="0" smtClean="0"/>
              <a:t>}</a:t>
            </a:r>
            <a:r>
              <a:rPr lang="en-US" dirty="0"/>
              <a:t> </a:t>
            </a:r>
            <a:r>
              <a:rPr lang="en-US" dirty="0" smtClean="0"/>
              <a:t>}</a:t>
            </a:r>
            <a:r>
              <a:rPr lang="en-US" dirty="0"/>
              <a:t>  </a:t>
            </a:r>
          </a:p>
          <a:p>
            <a:pPr marL="0" indent="0">
              <a:buNone/>
            </a:pPr>
            <a:endParaRPr lang="en-US" dirty="0"/>
          </a:p>
        </p:txBody>
      </p:sp>
    </p:spTree>
    <p:extLst>
      <p:ext uri="{BB962C8B-B14F-4D97-AF65-F5344CB8AC3E}">
        <p14:creationId xmlns:p14="http://schemas.microsoft.com/office/powerpoint/2010/main" val="543770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general form of class</a:t>
            </a:r>
            <a:endParaRPr lang="en-US" dirty="0"/>
          </a:p>
        </p:txBody>
      </p:sp>
      <p:sp>
        <p:nvSpPr>
          <p:cNvPr id="3" name="Content Placeholder 2"/>
          <p:cNvSpPr>
            <a:spLocks noGrp="1"/>
          </p:cNvSpPr>
          <p:nvPr>
            <p:ph idx="1"/>
          </p:nvPr>
        </p:nvSpPr>
        <p:spPr>
          <a:xfrm>
            <a:off x="411480" y="1417320"/>
            <a:ext cx="11430000" cy="5440679"/>
          </a:xfrm>
        </p:spPr>
        <p:txBody>
          <a:bodyPr>
            <a:normAutofit fontScale="85000" lnSpcReduction="20000"/>
          </a:bodyPr>
          <a:lstStyle/>
          <a:p>
            <a:pPr marL="0" indent="0">
              <a:buNone/>
            </a:pPr>
            <a:r>
              <a:rPr lang="en-US" dirty="0" smtClean="0">
                <a:solidFill>
                  <a:schemeClr val="accent1">
                    <a:lumMod val="50000"/>
                  </a:schemeClr>
                </a:solidFill>
              </a:rPr>
              <a:t>class </a:t>
            </a:r>
            <a:r>
              <a:rPr lang="en-US" dirty="0" err="1" smtClean="0">
                <a:solidFill>
                  <a:schemeClr val="accent1">
                    <a:lumMod val="50000"/>
                  </a:schemeClr>
                </a:solidFill>
              </a:rPr>
              <a:t>Classname</a:t>
            </a:r>
            <a:r>
              <a:rPr lang="en-US" dirty="0" smtClean="0">
                <a:solidFill>
                  <a:schemeClr val="accent1">
                    <a:lumMod val="50000"/>
                  </a:schemeClr>
                </a:solidFill>
              </a:rPr>
              <a:t>{</a:t>
            </a:r>
          </a:p>
          <a:p>
            <a:pPr marL="0" indent="0">
              <a:buNone/>
            </a:pPr>
            <a:r>
              <a:rPr lang="en-US" dirty="0" smtClean="0">
                <a:solidFill>
                  <a:schemeClr val="accent1">
                    <a:lumMod val="50000"/>
                  </a:schemeClr>
                </a:solidFill>
              </a:rPr>
              <a:t>	type instance-variable1;</a:t>
            </a:r>
          </a:p>
          <a:p>
            <a:pPr marL="0" indent="0">
              <a:buNone/>
            </a:pPr>
            <a:r>
              <a:rPr lang="en-US" dirty="0">
                <a:solidFill>
                  <a:schemeClr val="accent1">
                    <a:lumMod val="50000"/>
                  </a:schemeClr>
                </a:solidFill>
              </a:rPr>
              <a:t>	</a:t>
            </a:r>
            <a:r>
              <a:rPr lang="en-US" dirty="0" smtClean="0">
                <a:solidFill>
                  <a:schemeClr val="accent1">
                    <a:lumMod val="50000"/>
                  </a:schemeClr>
                </a:solidFill>
              </a:rPr>
              <a:t>type instance-variable2;</a:t>
            </a:r>
          </a:p>
          <a:p>
            <a:pPr marL="0" indent="0">
              <a:buNone/>
            </a:pPr>
            <a:r>
              <a:rPr lang="en-US" dirty="0">
                <a:solidFill>
                  <a:schemeClr val="accent1">
                    <a:lumMod val="50000"/>
                  </a:schemeClr>
                </a:solidFill>
              </a:rPr>
              <a:t>	</a:t>
            </a:r>
            <a:r>
              <a:rPr lang="en-US" dirty="0" smtClean="0">
                <a:solidFill>
                  <a:schemeClr val="accent1">
                    <a:lumMod val="50000"/>
                  </a:schemeClr>
                </a:solidFill>
              </a:rPr>
              <a:t>//……</a:t>
            </a:r>
          </a:p>
          <a:p>
            <a:pPr marL="0" indent="0">
              <a:buNone/>
            </a:pPr>
            <a:r>
              <a:rPr lang="en-US" dirty="0">
                <a:solidFill>
                  <a:schemeClr val="accent1">
                    <a:lumMod val="50000"/>
                  </a:schemeClr>
                </a:solidFill>
              </a:rPr>
              <a:t>	</a:t>
            </a:r>
            <a:r>
              <a:rPr lang="en-US" dirty="0" smtClean="0">
                <a:solidFill>
                  <a:schemeClr val="accent1">
                    <a:lumMod val="50000"/>
                  </a:schemeClr>
                </a:solidFill>
              </a:rPr>
              <a:t>type instance-</a:t>
            </a:r>
            <a:r>
              <a:rPr lang="en-US" dirty="0" err="1" smtClean="0">
                <a:solidFill>
                  <a:schemeClr val="accent1">
                    <a:lumMod val="50000"/>
                  </a:schemeClr>
                </a:solidFill>
              </a:rPr>
              <a:t>variableN</a:t>
            </a:r>
            <a:r>
              <a:rPr lang="en-US" dirty="0" smtClean="0">
                <a:solidFill>
                  <a:schemeClr val="accent1">
                    <a:lumMod val="50000"/>
                  </a:schemeClr>
                </a:solidFill>
              </a:rPr>
              <a:t>;</a:t>
            </a:r>
          </a:p>
          <a:p>
            <a:pPr marL="0" indent="0">
              <a:buNone/>
            </a:pPr>
            <a:endParaRPr lang="en-US" dirty="0">
              <a:solidFill>
                <a:schemeClr val="accent1">
                  <a:lumMod val="50000"/>
                </a:schemeClr>
              </a:solidFill>
            </a:endParaRPr>
          </a:p>
          <a:p>
            <a:pPr marL="0" indent="0">
              <a:buNone/>
            </a:pPr>
            <a:r>
              <a:rPr lang="en-US" dirty="0" smtClean="0">
                <a:solidFill>
                  <a:schemeClr val="accent1">
                    <a:lumMod val="50000"/>
                  </a:schemeClr>
                </a:solidFill>
              </a:rPr>
              <a:t>	type methodname1(parameter-list){</a:t>
            </a:r>
          </a:p>
          <a:p>
            <a:pPr marL="0" indent="0">
              <a:buNone/>
            </a:pPr>
            <a:r>
              <a:rPr lang="en-US" dirty="0">
                <a:solidFill>
                  <a:schemeClr val="accent1">
                    <a:lumMod val="50000"/>
                  </a:schemeClr>
                </a:solidFill>
              </a:rPr>
              <a:t>	</a:t>
            </a:r>
            <a:r>
              <a:rPr lang="en-US" dirty="0" smtClean="0">
                <a:solidFill>
                  <a:schemeClr val="accent1">
                    <a:lumMod val="50000"/>
                  </a:schemeClr>
                </a:solidFill>
              </a:rPr>
              <a:t>	// body of method</a:t>
            </a:r>
          </a:p>
          <a:p>
            <a:pPr marL="0" indent="0">
              <a:buNone/>
            </a:pPr>
            <a:r>
              <a:rPr lang="en-US" dirty="0">
                <a:solidFill>
                  <a:schemeClr val="accent1">
                    <a:lumMod val="50000"/>
                  </a:schemeClr>
                </a:solidFill>
              </a:rPr>
              <a:t>	</a:t>
            </a:r>
            <a:r>
              <a:rPr lang="en-US" dirty="0" smtClean="0">
                <a:solidFill>
                  <a:schemeClr val="accent1">
                    <a:lumMod val="50000"/>
                  </a:schemeClr>
                </a:solidFill>
              </a:rPr>
              <a:t>}</a:t>
            </a:r>
          </a:p>
          <a:p>
            <a:pPr marL="0" indent="0">
              <a:buNone/>
            </a:pPr>
            <a:r>
              <a:rPr lang="en-US" dirty="0">
                <a:solidFill>
                  <a:schemeClr val="accent1">
                    <a:lumMod val="50000"/>
                  </a:schemeClr>
                </a:solidFill>
              </a:rPr>
              <a:t>	</a:t>
            </a:r>
            <a:r>
              <a:rPr lang="en-US" dirty="0" smtClean="0">
                <a:solidFill>
                  <a:schemeClr val="accent1">
                    <a:lumMod val="50000"/>
                  </a:schemeClr>
                </a:solidFill>
              </a:rPr>
              <a:t>type methodname2(parameter-list){</a:t>
            </a:r>
          </a:p>
          <a:p>
            <a:pPr marL="0" indent="0">
              <a:buNone/>
            </a:pPr>
            <a:r>
              <a:rPr lang="en-US" dirty="0">
                <a:solidFill>
                  <a:schemeClr val="accent1">
                    <a:lumMod val="50000"/>
                  </a:schemeClr>
                </a:solidFill>
              </a:rPr>
              <a:t>	</a:t>
            </a:r>
            <a:r>
              <a:rPr lang="en-US" dirty="0" smtClean="0">
                <a:solidFill>
                  <a:schemeClr val="accent1">
                    <a:lumMod val="50000"/>
                  </a:schemeClr>
                </a:solidFill>
              </a:rPr>
              <a:t>	//body of method</a:t>
            </a:r>
          </a:p>
          <a:p>
            <a:pPr marL="0" indent="0">
              <a:buNone/>
            </a:pPr>
            <a:r>
              <a:rPr lang="en-US" dirty="0">
                <a:solidFill>
                  <a:schemeClr val="accent1">
                    <a:lumMod val="50000"/>
                  </a:schemeClr>
                </a:solidFill>
              </a:rPr>
              <a:t>	</a:t>
            </a:r>
            <a:r>
              <a:rPr lang="en-US" dirty="0" smtClean="0">
                <a:solidFill>
                  <a:schemeClr val="accent1">
                    <a:lumMod val="50000"/>
                  </a:schemeClr>
                </a:solidFill>
              </a:rPr>
              <a:t>}</a:t>
            </a:r>
          </a:p>
          <a:p>
            <a:pPr marL="0" indent="0">
              <a:buNone/>
            </a:pPr>
            <a:r>
              <a:rPr lang="en-US" dirty="0">
                <a:solidFill>
                  <a:schemeClr val="accent1">
                    <a:lumMod val="50000"/>
                  </a:schemeClr>
                </a:solidFill>
              </a:rPr>
              <a:t>	</a:t>
            </a:r>
            <a:r>
              <a:rPr lang="en-US" dirty="0" smtClean="0">
                <a:solidFill>
                  <a:schemeClr val="accent1">
                    <a:lumMod val="50000"/>
                  </a:schemeClr>
                </a:solidFill>
              </a:rPr>
              <a:t>………….</a:t>
            </a:r>
            <a:endParaRPr lang="en-US" dirty="0">
              <a:solidFill>
                <a:schemeClr val="accent1">
                  <a:lumMod val="50000"/>
                </a:schemeClr>
              </a:solidFill>
            </a:endParaRPr>
          </a:p>
          <a:p>
            <a:pPr marL="0" indent="0">
              <a:buNone/>
            </a:pPr>
            <a:r>
              <a:rPr lang="en-US" dirty="0" smtClean="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2885358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Difference between constructor and method in Java</a:t>
            </a:r>
          </a:p>
          <a:p>
            <a:r>
              <a:rPr lang="en-US" dirty="0"/>
              <a:t>Does constructor return any value?</a:t>
            </a:r>
          </a:p>
          <a:p>
            <a:r>
              <a:rPr lang="en-US" dirty="0"/>
              <a:t>Can constructor perform other tasks instead of initialization?</a:t>
            </a:r>
          </a:p>
          <a:p>
            <a:r>
              <a:rPr lang="en-US" dirty="0"/>
              <a:t>Is there Constructor class in Java?</a:t>
            </a:r>
          </a:p>
          <a:p>
            <a:r>
              <a:rPr lang="en-US" dirty="0"/>
              <a:t>What is the purpose of Constructor class?</a:t>
            </a:r>
          </a:p>
          <a:p>
            <a:pPr marL="0" indent="0">
              <a:buNone/>
            </a:pPr>
            <a:endParaRPr lang="en-US" dirty="0"/>
          </a:p>
        </p:txBody>
      </p:sp>
    </p:spTree>
    <p:extLst>
      <p:ext uri="{BB962C8B-B14F-4D97-AF65-F5344CB8AC3E}">
        <p14:creationId xmlns:p14="http://schemas.microsoft.com/office/powerpoint/2010/main" val="3254084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22300"/>
            <a:ext cx="11658600" cy="5562600"/>
          </a:xfrm>
        </p:spPr>
        <p:txBody>
          <a:bodyPr>
            <a:normAutofit fontScale="92500" lnSpcReduction="10000"/>
          </a:bodyPr>
          <a:lstStyle/>
          <a:p>
            <a:pPr algn="just"/>
            <a:r>
              <a:rPr lang="en-US" dirty="0"/>
              <a:t>The data, or variables, defined within a </a:t>
            </a:r>
            <a:r>
              <a:rPr lang="en-US" b="1" dirty="0"/>
              <a:t>class </a:t>
            </a:r>
            <a:r>
              <a:rPr lang="en-US" dirty="0"/>
              <a:t>are called </a:t>
            </a:r>
            <a:r>
              <a:rPr lang="en-US" i="1" dirty="0"/>
              <a:t>instance </a:t>
            </a:r>
            <a:r>
              <a:rPr lang="en-US" i="1" dirty="0" smtClean="0"/>
              <a:t>variables. </a:t>
            </a:r>
            <a:r>
              <a:rPr lang="en-US" dirty="0"/>
              <a:t>The code </a:t>
            </a:r>
            <a:r>
              <a:rPr lang="en-US" dirty="0" smtClean="0"/>
              <a:t>is contained </a:t>
            </a:r>
            <a:r>
              <a:rPr lang="en-US" dirty="0"/>
              <a:t>within </a:t>
            </a:r>
            <a:r>
              <a:rPr lang="en-US" i="1" dirty="0" smtClean="0"/>
              <a:t>methods.</a:t>
            </a:r>
          </a:p>
          <a:p>
            <a:pPr marL="0" indent="0" algn="just">
              <a:buNone/>
            </a:pPr>
            <a:endParaRPr lang="en-US" i="1" dirty="0" smtClean="0"/>
          </a:p>
          <a:p>
            <a:pPr algn="just"/>
            <a:r>
              <a:rPr lang="en-US" dirty="0"/>
              <a:t>Collectively, the methods and variables defined within a class </a:t>
            </a:r>
            <a:r>
              <a:rPr lang="en-US" dirty="0" smtClean="0"/>
              <a:t>are called </a:t>
            </a:r>
            <a:r>
              <a:rPr lang="en-US" i="1" dirty="0"/>
              <a:t>members </a:t>
            </a:r>
            <a:r>
              <a:rPr lang="en-US" dirty="0"/>
              <a:t>of the class</a:t>
            </a:r>
            <a:r>
              <a:rPr lang="en-US" dirty="0" smtClean="0"/>
              <a:t>.</a:t>
            </a:r>
          </a:p>
          <a:p>
            <a:pPr algn="just"/>
            <a:endParaRPr lang="en-US" dirty="0" smtClean="0"/>
          </a:p>
          <a:p>
            <a:pPr algn="just"/>
            <a:r>
              <a:rPr lang="en-US" dirty="0"/>
              <a:t>In most classes, the instance variables are acted upon and </a:t>
            </a:r>
            <a:r>
              <a:rPr lang="en-US" dirty="0" smtClean="0"/>
              <a:t>accessed by </a:t>
            </a:r>
            <a:r>
              <a:rPr lang="en-US" dirty="0"/>
              <a:t>the methods defined for that class. Thus, as a general rule, it is the methods that </a:t>
            </a:r>
            <a:r>
              <a:rPr lang="en-US" dirty="0" smtClean="0"/>
              <a:t>determine how </a:t>
            </a:r>
            <a:r>
              <a:rPr lang="en-US" dirty="0"/>
              <a:t>a class’ data can be </a:t>
            </a:r>
            <a:r>
              <a:rPr lang="en-US" dirty="0" smtClean="0"/>
              <a:t>used.</a:t>
            </a:r>
          </a:p>
          <a:p>
            <a:pPr algn="just"/>
            <a:endParaRPr lang="en-US" i="1" dirty="0" smtClean="0"/>
          </a:p>
          <a:p>
            <a:pPr algn="just"/>
            <a:r>
              <a:rPr lang="en-US" dirty="0"/>
              <a:t>Variables defined within a class are called instance variables because each instance of </a:t>
            </a:r>
            <a:r>
              <a:rPr lang="en-US" dirty="0" smtClean="0"/>
              <a:t>the class </a:t>
            </a:r>
            <a:r>
              <a:rPr lang="en-US" dirty="0"/>
              <a:t>contains its own copy of these </a:t>
            </a:r>
            <a:r>
              <a:rPr lang="en-US" dirty="0" smtClean="0"/>
              <a:t>variables.</a:t>
            </a:r>
          </a:p>
          <a:p>
            <a:pPr algn="just"/>
            <a:endParaRPr lang="en-US" dirty="0" smtClean="0"/>
          </a:p>
          <a:p>
            <a:pPr algn="just"/>
            <a:r>
              <a:rPr lang="en-US" dirty="0" smtClean="0"/>
              <a:t>Thus</a:t>
            </a:r>
            <a:r>
              <a:rPr lang="en-US" dirty="0"/>
              <a:t>, the </a:t>
            </a:r>
            <a:r>
              <a:rPr lang="en-US" dirty="0" smtClean="0"/>
              <a:t>data for </a:t>
            </a:r>
            <a:r>
              <a:rPr lang="en-US" dirty="0"/>
              <a:t>one object is separate and unique from the data for another.</a:t>
            </a:r>
          </a:p>
        </p:txBody>
      </p:sp>
    </p:spTree>
    <p:extLst>
      <p:ext uri="{BB962C8B-B14F-4D97-AF65-F5344CB8AC3E}">
        <p14:creationId xmlns:p14="http://schemas.microsoft.com/office/powerpoint/2010/main" val="3393969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Simple Class</a:t>
            </a:r>
            <a:endParaRPr lang="en-US" dirty="0"/>
          </a:p>
        </p:txBody>
      </p:sp>
      <p:sp>
        <p:nvSpPr>
          <p:cNvPr id="3" name="Content Placeholder 2"/>
          <p:cNvSpPr>
            <a:spLocks noGrp="1"/>
          </p:cNvSpPr>
          <p:nvPr>
            <p:ph idx="1"/>
          </p:nvPr>
        </p:nvSpPr>
        <p:spPr/>
        <p:txBody>
          <a:bodyPr/>
          <a:lstStyle/>
          <a:p>
            <a:r>
              <a:rPr lang="en-US" dirty="0"/>
              <a:t>Here is a class called </a:t>
            </a:r>
            <a:r>
              <a:rPr lang="en-US" b="1" dirty="0"/>
              <a:t>Box </a:t>
            </a:r>
            <a:r>
              <a:rPr lang="en-US" dirty="0"/>
              <a:t>that </a:t>
            </a:r>
            <a:r>
              <a:rPr lang="en-US" dirty="0" smtClean="0"/>
              <a:t>defines three </a:t>
            </a:r>
            <a:r>
              <a:rPr lang="en-US" dirty="0"/>
              <a:t>instance variables: </a:t>
            </a:r>
            <a:r>
              <a:rPr lang="en-US" b="1" dirty="0"/>
              <a:t>width</a:t>
            </a:r>
            <a:r>
              <a:rPr lang="en-US" dirty="0"/>
              <a:t>, </a:t>
            </a:r>
            <a:r>
              <a:rPr lang="en-US" b="1" dirty="0"/>
              <a:t>height</a:t>
            </a:r>
            <a:r>
              <a:rPr lang="en-US" dirty="0"/>
              <a:t>, and </a:t>
            </a:r>
            <a:r>
              <a:rPr lang="en-US" b="1" dirty="0"/>
              <a:t>depth</a:t>
            </a:r>
            <a:r>
              <a:rPr lang="en-US" dirty="0"/>
              <a:t>. Currently, </a:t>
            </a:r>
            <a:r>
              <a:rPr lang="en-US" b="1" dirty="0"/>
              <a:t>Box </a:t>
            </a:r>
            <a:r>
              <a:rPr lang="en-US" dirty="0"/>
              <a:t>does not contain </a:t>
            </a:r>
            <a:r>
              <a:rPr lang="en-US" dirty="0" smtClean="0"/>
              <a:t>any methods.</a:t>
            </a:r>
          </a:p>
          <a:p>
            <a:pPr marL="0" indent="0">
              <a:buNone/>
            </a:pPr>
            <a:endParaRPr lang="en-US" dirty="0" smtClean="0"/>
          </a:p>
          <a:p>
            <a:pPr marL="0" indent="0">
              <a:buNone/>
            </a:pPr>
            <a:r>
              <a:rPr lang="en-US" dirty="0" smtClean="0"/>
              <a:t>Class Box{</a:t>
            </a:r>
          </a:p>
          <a:p>
            <a:pPr marL="0" indent="0">
              <a:buNone/>
            </a:pPr>
            <a:r>
              <a:rPr lang="en-US" dirty="0"/>
              <a:t>	</a:t>
            </a:r>
            <a:r>
              <a:rPr lang="en-US" dirty="0" smtClean="0"/>
              <a:t>double width;</a:t>
            </a:r>
          </a:p>
          <a:p>
            <a:pPr marL="0" indent="0">
              <a:buNone/>
            </a:pPr>
            <a:r>
              <a:rPr lang="en-US" dirty="0"/>
              <a:t>	</a:t>
            </a:r>
            <a:r>
              <a:rPr lang="en-US" dirty="0" smtClean="0"/>
              <a:t>double </a:t>
            </a:r>
            <a:r>
              <a:rPr lang="en-US" dirty="0" err="1" smtClean="0"/>
              <a:t>hight</a:t>
            </a:r>
            <a:r>
              <a:rPr lang="en-US" dirty="0" smtClean="0"/>
              <a:t>;</a:t>
            </a:r>
          </a:p>
          <a:p>
            <a:pPr marL="0" indent="0">
              <a:buNone/>
            </a:pPr>
            <a:r>
              <a:rPr lang="en-US" dirty="0"/>
              <a:t>	</a:t>
            </a:r>
            <a:r>
              <a:rPr lang="en-US" dirty="0" smtClean="0"/>
              <a:t>double depth;</a:t>
            </a:r>
          </a:p>
          <a:p>
            <a:pPr marL="0" indent="0">
              <a:buNone/>
            </a:pPr>
            <a:r>
              <a:rPr lang="en-US" dirty="0"/>
              <a:t>}</a:t>
            </a:r>
          </a:p>
        </p:txBody>
      </p:sp>
    </p:spTree>
    <p:extLst>
      <p:ext uri="{BB962C8B-B14F-4D97-AF65-F5344CB8AC3E}">
        <p14:creationId xmlns:p14="http://schemas.microsoft.com/office/powerpoint/2010/main" val="670455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dirty="0"/>
              <a:t>class defines a new type of data. In this case, the new data type is called </a:t>
            </a:r>
            <a:r>
              <a:rPr lang="en-US" b="1" dirty="0"/>
              <a:t>Box</a:t>
            </a:r>
            <a:r>
              <a:rPr lang="en-US" dirty="0"/>
              <a:t>.</a:t>
            </a:r>
          </a:p>
          <a:p>
            <a:r>
              <a:rPr lang="en-US" dirty="0"/>
              <a:t>You will use this name to declare objects of type </a:t>
            </a:r>
            <a:r>
              <a:rPr lang="en-US" b="1" dirty="0"/>
              <a:t>Box</a:t>
            </a:r>
            <a:r>
              <a:rPr lang="en-US" dirty="0"/>
              <a:t>. It is important to remember that a </a:t>
            </a:r>
            <a:r>
              <a:rPr lang="en-US" b="1" dirty="0" smtClean="0"/>
              <a:t>class </a:t>
            </a:r>
            <a:r>
              <a:rPr lang="en-US" dirty="0" smtClean="0"/>
              <a:t>declaration </a:t>
            </a:r>
            <a:r>
              <a:rPr lang="en-US" dirty="0"/>
              <a:t>only creates a template; it does not create an actual object</a:t>
            </a:r>
            <a:r>
              <a:rPr lang="en-US" dirty="0" smtClean="0"/>
              <a:t>.</a:t>
            </a:r>
          </a:p>
          <a:p>
            <a:endParaRPr lang="en-US" dirty="0"/>
          </a:p>
          <a:p>
            <a:pPr marL="457200" lvl="1" indent="0">
              <a:buNone/>
            </a:pPr>
            <a:r>
              <a:rPr lang="en-US" dirty="0" smtClean="0"/>
              <a:t>Box </a:t>
            </a:r>
            <a:r>
              <a:rPr lang="en-US" dirty="0" err="1" smtClean="0"/>
              <a:t>mybox</a:t>
            </a:r>
            <a:r>
              <a:rPr lang="en-US" dirty="0" smtClean="0"/>
              <a:t> = </a:t>
            </a:r>
            <a:r>
              <a:rPr lang="en-US" b="1" dirty="0" smtClean="0"/>
              <a:t>new</a:t>
            </a:r>
            <a:r>
              <a:rPr lang="en-US" dirty="0" smtClean="0"/>
              <a:t> Box(); // </a:t>
            </a:r>
            <a:r>
              <a:rPr lang="en-US" dirty="0" err="1" smtClean="0"/>
              <a:t>mybox</a:t>
            </a:r>
            <a:r>
              <a:rPr lang="en-US" dirty="0" smtClean="0"/>
              <a:t> will be an instance of Box</a:t>
            </a:r>
            <a:endParaRPr lang="en-US" dirty="0"/>
          </a:p>
        </p:txBody>
      </p:sp>
    </p:spTree>
    <p:extLst>
      <p:ext uri="{BB962C8B-B14F-4D97-AF65-F5344CB8AC3E}">
        <p14:creationId xmlns:p14="http://schemas.microsoft.com/office/powerpoint/2010/main" val="213064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Objects</a:t>
            </a:r>
            <a:endParaRPr lang="en-US" dirty="0"/>
          </a:p>
        </p:txBody>
      </p:sp>
      <p:sp>
        <p:nvSpPr>
          <p:cNvPr id="3" name="Content Placeholder 2"/>
          <p:cNvSpPr>
            <a:spLocks noGrp="1"/>
          </p:cNvSpPr>
          <p:nvPr>
            <p:ph idx="1"/>
          </p:nvPr>
        </p:nvSpPr>
        <p:spPr>
          <a:xfrm>
            <a:off x="594360" y="1463040"/>
            <a:ext cx="10759440" cy="4713923"/>
          </a:xfrm>
        </p:spPr>
        <p:txBody>
          <a:bodyPr>
            <a:normAutofit lnSpcReduction="10000"/>
          </a:bodyPr>
          <a:lstStyle/>
          <a:p>
            <a:r>
              <a:rPr lang="en-US" dirty="0" smtClean="0"/>
              <a:t>When </a:t>
            </a:r>
            <a:r>
              <a:rPr lang="en-US" dirty="0"/>
              <a:t>you create a class, you are creating a new data type. You can use </a:t>
            </a:r>
            <a:r>
              <a:rPr lang="en-US" dirty="0" smtClean="0"/>
              <a:t>this type </a:t>
            </a:r>
            <a:r>
              <a:rPr lang="en-US" dirty="0"/>
              <a:t>to declare objects of that type. However, obtaining objects of a class is a two-step </a:t>
            </a:r>
            <a:r>
              <a:rPr lang="en-US" dirty="0" smtClean="0"/>
              <a:t>process.</a:t>
            </a:r>
          </a:p>
          <a:p>
            <a:r>
              <a:rPr lang="en-US" dirty="0" smtClean="0"/>
              <a:t>First, you must </a:t>
            </a:r>
            <a:r>
              <a:rPr lang="en-US" dirty="0"/>
              <a:t>declare a variable of the class type. This variable does not define an </a:t>
            </a:r>
            <a:r>
              <a:rPr lang="en-US" dirty="0" smtClean="0"/>
              <a:t>object.</a:t>
            </a:r>
            <a:r>
              <a:rPr lang="en-US" dirty="0"/>
              <a:t> Instead, it is simply a variable that can </a:t>
            </a:r>
            <a:r>
              <a:rPr lang="en-US" i="1" dirty="0"/>
              <a:t>refer </a:t>
            </a:r>
            <a:r>
              <a:rPr lang="en-US" dirty="0"/>
              <a:t>to an object</a:t>
            </a:r>
            <a:r>
              <a:rPr lang="en-US" dirty="0" smtClean="0"/>
              <a:t>.</a:t>
            </a:r>
          </a:p>
          <a:p>
            <a:r>
              <a:rPr lang="en-US" dirty="0" smtClean="0"/>
              <a:t>Second, you must acquire an actual, physical copy of the object and assign it to that variable. You can do this using the new operator. The new operator dynamically allocates memory for an object and returns a reference to it.</a:t>
            </a:r>
          </a:p>
          <a:p>
            <a:pPr marL="457200" lvl="1" indent="0">
              <a:buNone/>
            </a:pPr>
            <a:r>
              <a:rPr lang="en-US" dirty="0" smtClean="0">
                <a:solidFill>
                  <a:schemeClr val="accent1">
                    <a:lumMod val="50000"/>
                  </a:schemeClr>
                </a:solidFill>
              </a:rPr>
              <a:t>			Box </a:t>
            </a:r>
            <a:r>
              <a:rPr lang="en-US" dirty="0" err="1">
                <a:solidFill>
                  <a:schemeClr val="accent1">
                    <a:lumMod val="50000"/>
                  </a:schemeClr>
                </a:solidFill>
              </a:rPr>
              <a:t>mybox</a:t>
            </a:r>
            <a:r>
              <a:rPr lang="en-US" dirty="0">
                <a:solidFill>
                  <a:schemeClr val="accent1">
                    <a:lumMod val="50000"/>
                  </a:schemeClr>
                </a:solidFill>
              </a:rPr>
              <a:t>; // declare reference to object</a:t>
            </a:r>
          </a:p>
          <a:p>
            <a:pPr marL="457200" lvl="1" indent="0">
              <a:buNone/>
            </a:pPr>
            <a:r>
              <a:rPr lang="en-US" dirty="0" smtClean="0">
                <a:solidFill>
                  <a:schemeClr val="accent1">
                    <a:lumMod val="50000"/>
                  </a:schemeClr>
                </a:solidFill>
              </a:rPr>
              <a:t>			</a:t>
            </a:r>
            <a:r>
              <a:rPr lang="en-US" dirty="0" err="1" smtClean="0">
                <a:solidFill>
                  <a:schemeClr val="accent1">
                    <a:lumMod val="50000"/>
                  </a:schemeClr>
                </a:solidFill>
              </a:rPr>
              <a:t>mybox</a:t>
            </a:r>
            <a:r>
              <a:rPr lang="en-US" dirty="0" smtClean="0">
                <a:solidFill>
                  <a:schemeClr val="accent1">
                    <a:lumMod val="50000"/>
                  </a:schemeClr>
                </a:solidFill>
              </a:rPr>
              <a:t> </a:t>
            </a:r>
            <a:r>
              <a:rPr lang="en-US" dirty="0">
                <a:solidFill>
                  <a:schemeClr val="accent1">
                    <a:lumMod val="50000"/>
                  </a:schemeClr>
                </a:solidFill>
              </a:rPr>
              <a:t>= new Box(); // allocate a Box object</a:t>
            </a:r>
          </a:p>
        </p:txBody>
      </p:sp>
    </p:spTree>
    <p:extLst>
      <p:ext uri="{BB962C8B-B14F-4D97-AF65-F5344CB8AC3E}">
        <p14:creationId xmlns:p14="http://schemas.microsoft.com/office/powerpoint/2010/main" val="1320125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Closer Look at new</a:t>
            </a:r>
            <a:endParaRPr lang="en-US" dirty="0"/>
          </a:p>
        </p:txBody>
      </p:sp>
      <p:sp>
        <p:nvSpPr>
          <p:cNvPr id="3" name="Content Placeholder 2"/>
          <p:cNvSpPr>
            <a:spLocks noGrp="1"/>
          </p:cNvSpPr>
          <p:nvPr>
            <p:ph idx="1"/>
          </p:nvPr>
        </p:nvSpPr>
        <p:spPr/>
        <p:txBody>
          <a:bodyPr/>
          <a:lstStyle/>
          <a:p>
            <a:r>
              <a:rPr lang="en-US" dirty="0"/>
              <a:t>As just explained, the </a:t>
            </a:r>
            <a:r>
              <a:rPr lang="en-US" b="1" dirty="0"/>
              <a:t>new </a:t>
            </a:r>
            <a:r>
              <a:rPr lang="en-US" dirty="0"/>
              <a:t>operator dynamically allocates memory for an object. It has </a:t>
            </a:r>
            <a:r>
              <a:rPr lang="en-US" dirty="0" smtClean="0"/>
              <a:t>this general </a:t>
            </a:r>
            <a:r>
              <a:rPr lang="en-US" dirty="0"/>
              <a:t>form</a:t>
            </a:r>
            <a:r>
              <a:rPr lang="en-US" dirty="0" smtClean="0"/>
              <a:t>:</a:t>
            </a:r>
          </a:p>
          <a:p>
            <a:pPr marL="0" indent="0">
              <a:buNone/>
            </a:pPr>
            <a:r>
              <a:rPr lang="en-US" dirty="0" smtClean="0"/>
              <a:t>		</a:t>
            </a:r>
            <a:r>
              <a:rPr lang="en-US" dirty="0" smtClean="0">
                <a:solidFill>
                  <a:schemeClr val="accent1">
                    <a:lumMod val="50000"/>
                  </a:schemeClr>
                </a:solidFill>
              </a:rPr>
              <a:t>class-</a:t>
            </a:r>
            <a:r>
              <a:rPr lang="en-US" dirty="0" err="1" smtClean="0">
                <a:solidFill>
                  <a:schemeClr val="accent1">
                    <a:lumMod val="50000"/>
                  </a:schemeClr>
                </a:solidFill>
              </a:rPr>
              <a:t>var</a:t>
            </a:r>
            <a:r>
              <a:rPr lang="en-US" dirty="0" smtClean="0">
                <a:solidFill>
                  <a:schemeClr val="accent1">
                    <a:lumMod val="50000"/>
                  </a:schemeClr>
                </a:solidFill>
              </a:rPr>
              <a:t> = new </a:t>
            </a:r>
            <a:r>
              <a:rPr lang="en-US" dirty="0" err="1" smtClean="0">
                <a:solidFill>
                  <a:schemeClr val="accent1">
                    <a:lumMod val="50000"/>
                  </a:schemeClr>
                </a:solidFill>
              </a:rPr>
              <a:t>classname</a:t>
            </a:r>
            <a:r>
              <a:rPr lang="en-US" dirty="0" smtClean="0">
                <a:solidFill>
                  <a:schemeClr val="accent1">
                    <a:lumMod val="50000"/>
                  </a:schemeClr>
                </a:solidFill>
              </a:rPr>
              <a:t>();</a:t>
            </a:r>
            <a:endParaRPr lang="en-US"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400" y="3248166"/>
            <a:ext cx="6070600" cy="3321967"/>
          </a:xfrm>
          <a:prstGeom prst="rect">
            <a:avLst/>
          </a:prstGeom>
        </p:spPr>
      </p:pic>
    </p:spTree>
    <p:extLst>
      <p:ext uri="{BB962C8B-B14F-4D97-AF65-F5344CB8AC3E}">
        <p14:creationId xmlns:p14="http://schemas.microsoft.com/office/powerpoint/2010/main" val="4035060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Assigning Object Reference Variables</a:t>
            </a:r>
            <a:endParaRPr lang="en-US" dirty="0"/>
          </a:p>
        </p:txBody>
      </p:sp>
      <p:sp>
        <p:nvSpPr>
          <p:cNvPr id="3" name="Content Placeholder 2"/>
          <p:cNvSpPr>
            <a:spLocks noGrp="1"/>
          </p:cNvSpPr>
          <p:nvPr>
            <p:ph idx="1"/>
          </p:nvPr>
        </p:nvSpPr>
        <p:spPr/>
        <p:txBody>
          <a:bodyPr/>
          <a:lstStyle/>
          <a:p>
            <a:r>
              <a:rPr lang="en-US" dirty="0"/>
              <a:t>Object reference variables act differently than you might expect when an assignment </a:t>
            </a:r>
            <a:r>
              <a:rPr lang="en-US" dirty="0" smtClean="0"/>
              <a:t>takes place</a:t>
            </a:r>
            <a:r>
              <a:rPr lang="en-US" dirty="0"/>
              <a:t>. For example, what do you think the following fragment does</a:t>
            </a:r>
            <a:r>
              <a:rPr lang="en-US" dirty="0" smtClean="0"/>
              <a:t>?</a:t>
            </a:r>
          </a:p>
          <a:p>
            <a:pPr marL="0" indent="0">
              <a:buNone/>
            </a:pPr>
            <a:r>
              <a:rPr lang="en-US" dirty="0"/>
              <a:t>	</a:t>
            </a:r>
            <a:r>
              <a:rPr lang="en-US" dirty="0">
                <a:solidFill>
                  <a:schemeClr val="accent1">
                    <a:lumMod val="50000"/>
                  </a:schemeClr>
                </a:solidFill>
              </a:rPr>
              <a:t>Box b1 = new Box();</a:t>
            </a:r>
          </a:p>
          <a:p>
            <a:pPr marL="0" indent="0">
              <a:buNone/>
            </a:pPr>
            <a:r>
              <a:rPr lang="en-US" dirty="0" smtClean="0">
                <a:solidFill>
                  <a:schemeClr val="accent1">
                    <a:lumMod val="50000"/>
                  </a:schemeClr>
                </a:solidFill>
              </a:rPr>
              <a:t>	Box </a:t>
            </a:r>
            <a:r>
              <a:rPr lang="en-US" dirty="0">
                <a:solidFill>
                  <a:schemeClr val="accent1">
                    <a:lumMod val="50000"/>
                  </a:schemeClr>
                </a:solidFill>
              </a:rPr>
              <a:t>b2 = b1;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701" y="4202499"/>
            <a:ext cx="5549900" cy="1781057"/>
          </a:xfrm>
          <a:prstGeom prst="rect">
            <a:avLst/>
          </a:prstGeom>
        </p:spPr>
      </p:pic>
    </p:spTree>
    <p:extLst>
      <p:ext uri="{BB962C8B-B14F-4D97-AF65-F5344CB8AC3E}">
        <p14:creationId xmlns:p14="http://schemas.microsoft.com/office/powerpoint/2010/main" val="3640124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2223</Words>
  <Application>Microsoft Office PowerPoint</Application>
  <PresentationFormat>Widescreen</PresentationFormat>
  <Paragraphs>229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Introduction to class</vt:lpstr>
      <vt:lpstr>Class Fundamental</vt:lpstr>
      <vt:lpstr>A general form of class</vt:lpstr>
      <vt:lpstr>PowerPoint Presentation</vt:lpstr>
      <vt:lpstr>A Simple Class</vt:lpstr>
      <vt:lpstr>PowerPoint Presentation</vt:lpstr>
      <vt:lpstr>Declaring Objects</vt:lpstr>
      <vt:lpstr>A Closer Look at new</vt:lpstr>
      <vt:lpstr>Assigning Object Reference Variables</vt:lpstr>
      <vt:lpstr>Methods</vt:lpstr>
      <vt:lpstr>General Form of a method:</vt:lpstr>
      <vt:lpstr>Adding a method to the Box class</vt:lpstr>
      <vt:lpstr>Returning a Value</vt:lpstr>
      <vt:lpstr>PowerPoint Presentation</vt:lpstr>
      <vt:lpstr>Adding a Method That Takes Parameters</vt:lpstr>
      <vt:lpstr>Constructor</vt:lpstr>
      <vt:lpstr>Types Of Constructor</vt:lpstr>
      <vt:lpstr>Rules for creating Java constructor</vt:lpstr>
      <vt:lpstr>Default Constructor(no-args constructor)</vt:lpstr>
      <vt:lpstr>PowerPoint Presentation</vt:lpstr>
      <vt:lpstr>What is the purpose of a default constructor?</vt:lpstr>
      <vt:lpstr>Example</vt:lpstr>
      <vt:lpstr>Parameterized Constructor</vt:lpstr>
      <vt:lpstr>Example</vt:lpstr>
      <vt:lpstr>Constructor Overloading </vt:lpstr>
      <vt:lpstr>Example</vt:lpstr>
      <vt:lpstr>Copy Constructor </vt:lpstr>
      <vt:lpstr>Example </vt:lpstr>
      <vt:lpstr>Copying values without constructor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class</dc:title>
  <dc:creator>Rajan Sharma</dc:creator>
  <cp:lastModifiedBy>Rajan Sharma</cp:lastModifiedBy>
  <cp:revision>16</cp:revision>
  <dcterms:created xsi:type="dcterms:W3CDTF">2023-05-08T13:35:38Z</dcterms:created>
  <dcterms:modified xsi:type="dcterms:W3CDTF">2023-05-14T03:54:40Z</dcterms:modified>
</cp:coreProperties>
</file>