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6" r:id="rId12"/>
    <p:sldId id="274" r:id="rId13"/>
    <p:sldId id="275" r:id="rId14"/>
    <p:sldId id="277" r:id="rId15"/>
    <p:sldId id="278" r:id="rId16"/>
    <p:sldId id="279"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2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85338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09403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65441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31882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9F37B8-6712-401F-905D-61F3523917F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63440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9F37B8-6712-401F-905D-61F3523917F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6333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9F37B8-6712-401F-905D-61F3523917F9}"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06497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9F37B8-6712-401F-905D-61F3523917F9}"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9362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F37B8-6712-401F-905D-61F3523917F9}"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37972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9F37B8-6712-401F-905D-61F3523917F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13344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9F37B8-6712-401F-905D-61F3523917F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66538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37B8-6712-401F-905D-61F3523917F9}" type="datetimeFigureOut">
              <a:rPr lang="en-US" smtClean="0"/>
              <a:t>5/10/2023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2CF2-5CF7-4D55-A9A9-BE86A2633177}" type="slidenum">
              <a:rPr lang="en-US" smtClean="0"/>
              <a:t>‹#›</a:t>
            </a:fld>
            <a:endParaRPr lang="en-US"/>
          </a:p>
        </p:txBody>
      </p:sp>
    </p:spTree>
    <p:extLst>
      <p:ext uri="{BB962C8B-B14F-4D97-AF65-F5344CB8AC3E}">
        <p14:creationId xmlns:p14="http://schemas.microsoft.com/office/powerpoint/2010/main" val="87084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TRAINING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0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a:t>Data types specify the different sizes and values that can be stored in the variable. There are two types of data types in </a:t>
            </a:r>
            <a:r>
              <a:rPr lang="en-US" dirty="0" smtClean="0"/>
              <a:t>Java</a:t>
            </a:r>
          </a:p>
          <a:p>
            <a:pPr marL="971550" lvl="1" indent="-514350">
              <a:buFont typeface="+mj-lt"/>
              <a:buAutoNum type="arabicPeriod"/>
            </a:pPr>
            <a:r>
              <a:rPr lang="en-US" dirty="0" smtClean="0"/>
              <a:t>Primitive data Types</a:t>
            </a:r>
          </a:p>
          <a:p>
            <a:pPr marL="971550" lvl="1" indent="-514350">
              <a:buFont typeface="+mj-lt"/>
              <a:buAutoNum type="arabicPeriod"/>
            </a:pPr>
            <a:r>
              <a:rPr lang="en-US" dirty="0" smtClean="0"/>
              <a:t>Non-primitive data Types</a:t>
            </a:r>
            <a:endParaRPr lang="en-US" dirty="0"/>
          </a:p>
        </p:txBody>
      </p:sp>
    </p:spTree>
    <p:extLst>
      <p:ext uri="{BB962C8B-B14F-4D97-AF65-F5344CB8AC3E}">
        <p14:creationId xmlns:p14="http://schemas.microsoft.com/office/powerpoint/2010/main" val="67694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585" y="873456"/>
            <a:ext cx="8120418" cy="5349923"/>
          </a:xfrm>
        </p:spPr>
      </p:pic>
    </p:spTree>
    <p:extLst>
      <p:ext uri="{BB962C8B-B14F-4D97-AF65-F5344CB8AC3E}">
        <p14:creationId xmlns:p14="http://schemas.microsoft.com/office/powerpoint/2010/main" val="2376763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lstStyle/>
          <a:p>
            <a:pPr marL="0" indent="0" algn="just">
              <a:buNone/>
            </a:pPr>
            <a:r>
              <a:rPr lang="en-US" dirty="0" smtClean="0"/>
              <a:t>Primitive data types are the building blocks of data manipulation.</a:t>
            </a:r>
          </a:p>
          <a:p>
            <a:pPr marL="0" indent="0" algn="just">
              <a:buNone/>
            </a:pPr>
            <a:r>
              <a:rPr lang="en-US" dirty="0" smtClean="0"/>
              <a:t>These are the most basic data types available in Java language:</a:t>
            </a:r>
          </a:p>
          <a:p>
            <a:pPr lvl="1" algn="just"/>
            <a:r>
              <a:rPr lang="en-US" dirty="0" err="1" smtClean="0"/>
              <a:t>boolean</a:t>
            </a:r>
            <a:r>
              <a:rPr lang="en-US" dirty="0" smtClean="0"/>
              <a:t> </a:t>
            </a:r>
          </a:p>
          <a:p>
            <a:pPr lvl="1" algn="just"/>
            <a:r>
              <a:rPr lang="en-US" dirty="0"/>
              <a:t>b</a:t>
            </a:r>
            <a:r>
              <a:rPr lang="en-US" dirty="0" smtClean="0"/>
              <a:t>yte</a:t>
            </a:r>
          </a:p>
          <a:p>
            <a:pPr lvl="1" algn="just"/>
            <a:r>
              <a:rPr lang="en-US" dirty="0" smtClean="0"/>
              <a:t>char</a:t>
            </a:r>
          </a:p>
          <a:p>
            <a:pPr lvl="1" algn="just"/>
            <a:r>
              <a:rPr lang="en-US" dirty="0" smtClean="0"/>
              <a:t>short</a:t>
            </a:r>
          </a:p>
          <a:p>
            <a:pPr lvl="1" algn="just"/>
            <a:r>
              <a:rPr lang="en-US" dirty="0" err="1" smtClean="0"/>
              <a:t>int</a:t>
            </a:r>
            <a:endParaRPr lang="en-US" dirty="0" smtClean="0"/>
          </a:p>
          <a:p>
            <a:pPr lvl="1" algn="just"/>
            <a:r>
              <a:rPr lang="en-US" dirty="0" smtClean="0"/>
              <a:t>long</a:t>
            </a:r>
          </a:p>
          <a:p>
            <a:pPr lvl="1" algn="just"/>
            <a:r>
              <a:rPr lang="en-US" dirty="0" smtClean="0"/>
              <a:t>float</a:t>
            </a:r>
          </a:p>
          <a:p>
            <a:pPr lvl="1" algn="just"/>
            <a:r>
              <a:rPr lang="en-US" dirty="0" smtClean="0"/>
              <a:t>double</a:t>
            </a:r>
          </a:p>
        </p:txBody>
      </p:sp>
    </p:spTree>
    <p:extLst>
      <p:ext uri="{BB962C8B-B14F-4D97-AF65-F5344CB8AC3E}">
        <p14:creationId xmlns:p14="http://schemas.microsoft.com/office/powerpoint/2010/main" val="3824527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Non-primitive </a:t>
            </a:r>
            <a:endParaRPr lang="en-US" dirty="0"/>
          </a:p>
        </p:txBody>
      </p:sp>
      <p:sp>
        <p:nvSpPr>
          <p:cNvPr id="3" name="Content Placeholder 2"/>
          <p:cNvSpPr>
            <a:spLocks noGrp="1"/>
          </p:cNvSpPr>
          <p:nvPr>
            <p:ph idx="1"/>
          </p:nvPr>
        </p:nvSpPr>
        <p:spPr/>
        <p:txBody>
          <a:bodyPr/>
          <a:lstStyle/>
          <a:p>
            <a:r>
              <a:rPr lang="en-US" dirty="0" smtClean="0"/>
              <a:t>Classes</a:t>
            </a:r>
          </a:p>
          <a:p>
            <a:r>
              <a:rPr lang="en-US" dirty="0" smtClean="0"/>
              <a:t>Interfaces</a:t>
            </a:r>
          </a:p>
          <a:p>
            <a:r>
              <a:rPr lang="en-US" dirty="0" smtClean="0"/>
              <a:t>Arrays</a:t>
            </a:r>
            <a:endParaRPr lang="en-US" dirty="0"/>
          </a:p>
        </p:txBody>
      </p:sp>
    </p:spTree>
    <p:extLst>
      <p:ext uri="{BB962C8B-B14F-4D97-AF65-F5344CB8AC3E}">
        <p14:creationId xmlns:p14="http://schemas.microsoft.com/office/powerpoint/2010/main" val="3972560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2964177"/>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91122442"/>
                    </a:ext>
                  </a:extLst>
                </a:gridCol>
                <a:gridCol w="3505200">
                  <a:extLst>
                    <a:ext uri="{9D8B030D-6E8A-4147-A177-3AD203B41FA5}">
                      <a16:colId xmlns:a16="http://schemas.microsoft.com/office/drawing/2014/main" val="682895104"/>
                    </a:ext>
                  </a:extLst>
                </a:gridCol>
                <a:gridCol w="3505200">
                  <a:extLst>
                    <a:ext uri="{9D8B030D-6E8A-4147-A177-3AD203B41FA5}">
                      <a16:colId xmlns:a16="http://schemas.microsoft.com/office/drawing/2014/main" val="1913710263"/>
                    </a:ext>
                  </a:extLst>
                </a:gridCol>
              </a:tblGrid>
              <a:tr h="370840">
                <a:tc>
                  <a:txBody>
                    <a:bodyPr/>
                    <a:lstStyle/>
                    <a:p>
                      <a:r>
                        <a:rPr lang="en-US" b="1" dirty="0"/>
                        <a:t>Data Type</a:t>
                      </a:r>
                      <a:endParaRPr lang="en-US" dirty="0"/>
                    </a:p>
                  </a:txBody>
                  <a:tcPr anchor="ctr"/>
                </a:tc>
                <a:tc>
                  <a:txBody>
                    <a:bodyPr/>
                    <a:lstStyle/>
                    <a:p>
                      <a:r>
                        <a:rPr lang="en-US" b="1"/>
                        <a:t>Default Value</a:t>
                      </a:r>
                      <a:endParaRPr lang="en-US"/>
                    </a:p>
                  </a:txBody>
                  <a:tcPr anchor="ctr"/>
                </a:tc>
                <a:tc>
                  <a:txBody>
                    <a:bodyPr/>
                    <a:lstStyle/>
                    <a:p>
                      <a:r>
                        <a:rPr lang="en-US" b="1"/>
                        <a:t>Default size</a:t>
                      </a:r>
                      <a:endParaRPr lang="en-US"/>
                    </a:p>
                  </a:txBody>
                  <a:tcPr anchor="ctr"/>
                </a:tc>
                <a:extLst>
                  <a:ext uri="{0D108BD9-81ED-4DB2-BD59-A6C34878D82A}">
                    <a16:rowId xmlns:a16="http://schemas.microsoft.com/office/drawing/2014/main" val="3603581000"/>
                  </a:ext>
                </a:extLst>
              </a:tr>
              <a:tr h="370840">
                <a:tc>
                  <a:txBody>
                    <a:bodyPr/>
                    <a:lstStyle/>
                    <a:p>
                      <a:r>
                        <a:rPr lang="en-US"/>
                        <a:t>boolean</a:t>
                      </a:r>
                    </a:p>
                  </a:txBody>
                  <a:tcPr anchor="ctr"/>
                </a:tc>
                <a:tc>
                  <a:txBody>
                    <a:bodyPr/>
                    <a:lstStyle/>
                    <a:p>
                      <a:r>
                        <a:rPr lang="en-US"/>
                        <a:t>false</a:t>
                      </a:r>
                    </a:p>
                  </a:txBody>
                  <a:tcPr anchor="ctr"/>
                </a:tc>
                <a:tc>
                  <a:txBody>
                    <a:bodyPr/>
                    <a:lstStyle/>
                    <a:p>
                      <a:r>
                        <a:rPr lang="en-US"/>
                        <a:t>1 bit</a:t>
                      </a:r>
                    </a:p>
                  </a:txBody>
                  <a:tcPr anchor="ctr"/>
                </a:tc>
                <a:extLst>
                  <a:ext uri="{0D108BD9-81ED-4DB2-BD59-A6C34878D82A}">
                    <a16:rowId xmlns:a16="http://schemas.microsoft.com/office/drawing/2014/main" val="1707048577"/>
                  </a:ext>
                </a:extLst>
              </a:tr>
              <a:tr h="370840">
                <a:tc>
                  <a:txBody>
                    <a:bodyPr/>
                    <a:lstStyle/>
                    <a:p>
                      <a:r>
                        <a:rPr lang="en-US"/>
                        <a:t>char</a:t>
                      </a:r>
                    </a:p>
                  </a:txBody>
                  <a:tcPr anchor="ctr"/>
                </a:tc>
                <a:tc>
                  <a:txBody>
                    <a:bodyPr/>
                    <a:lstStyle/>
                    <a:p>
                      <a:r>
                        <a:rPr lang="en-US"/>
                        <a:t>'\u0000'</a:t>
                      </a:r>
                    </a:p>
                  </a:txBody>
                  <a:tcPr anchor="ctr"/>
                </a:tc>
                <a:tc>
                  <a:txBody>
                    <a:bodyPr/>
                    <a:lstStyle/>
                    <a:p>
                      <a:r>
                        <a:rPr lang="en-US"/>
                        <a:t>2 byte</a:t>
                      </a:r>
                    </a:p>
                  </a:txBody>
                  <a:tcPr anchor="ctr"/>
                </a:tc>
                <a:extLst>
                  <a:ext uri="{0D108BD9-81ED-4DB2-BD59-A6C34878D82A}">
                    <a16:rowId xmlns:a16="http://schemas.microsoft.com/office/drawing/2014/main" val="1598476141"/>
                  </a:ext>
                </a:extLst>
              </a:tr>
              <a:tr h="370840">
                <a:tc>
                  <a:txBody>
                    <a:bodyPr/>
                    <a:lstStyle/>
                    <a:p>
                      <a:r>
                        <a:rPr lang="en-US"/>
                        <a:t>byte</a:t>
                      </a:r>
                    </a:p>
                  </a:txBody>
                  <a:tcPr anchor="ctr"/>
                </a:tc>
                <a:tc>
                  <a:txBody>
                    <a:bodyPr/>
                    <a:lstStyle/>
                    <a:p>
                      <a:r>
                        <a:rPr lang="en-US"/>
                        <a:t>0</a:t>
                      </a:r>
                    </a:p>
                  </a:txBody>
                  <a:tcPr anchor="ctr"/>
                </a:tc>
                <a:tc>
                  <a:txBody>
                    <a:bodyPr/>
                    <a:lstStyle/>
                    <a:p>
                      <a:r>
                        <a:rPr lang="en-US"/>
                        <a:t>1 byte</a:t>
                      </a:r>
                    </a:p>
                  </a:txBody>
                  <a:tcPr anchor="ctr"/>
                </a:tc>
                <a:extLst>
                  <a:ext uri="{0D108BD9-81ED-4DB2-BD59-A6C34878D82A}">
                    <a16:rowId xmlns:a16="http://schemas.microsoft.com/office/drawing/2014/main" val="3104322082"/>
                  </a:ext>
                </a:extLst>
              </a:tr>
              <a:tr h="370840">
                <a:tc>
                  <a:txBody>
                    <a:bodyPr/>
                    <a:lstStyle/>
                    <a:p>
                      <a:r>
                        <a:rPr lang="en-US"/>
                        <a:t>short</a:t>
                      </a:r>
                    </a:p>
                  </a:txBody>
                  <a:tcPr anchor="ctr"/>
                </a:tc>
                <a:tc>
                  <a:txBody>
                    <a:bodyPr/>
                    <a:lstStyle/>
                    <a:p>
                      <a:r>
                        <a:rPr lang="en-US"/>
                        <a:t>0</a:t>
                      </a:r>
                    </a:p>
                  </a:txBody>
                  <a:tcPr anchor="ctr"/>
                </a:tc>
                <a:tc>
                  <a:txBody>
                    <a:bodyPr/>
                    <a:lstStyle/>
                    <a:p>
                      <a:r>
                        <a:rPr lang="en-US"/>
                        <a:t>2 byte</a:t>
                      </a:r>
                    </a:p>
                  </a:txBody>
                  <a:tcPr anchor="ctr"/>
                </a:tc>
                <a:extLst>
                  <a:ext uri="{0D108BD9-81ED-4DB2-BD59-A6C34878D82A}">
                    <a16:rowId xmlns:a16="http://schemas.microsoft.com/office/drawing/2014/main" val="1965853616"/>
                  </a:ext>
                </a:extLst>
              </a:tr>
              <a:tr h="370840">
                <a:tc>
                  <a:txBody>
                    <a:bodyPr/>
                    <a:lstStyle/>
                    <a:p>
                      <a:r>
                        <a:rPr lang="en-US"/>
                        <a:t>int</a:t>
                      </a:r>
                    </a:p>
                  </a:txBody>
                  <a:tcPr anchor="ctr"/>
                </a:tc>
                <a:tc>
                  <a:txBody>
                    <a:bodyPr/>
                    <a:lstStyle/>
                    <a:p>
                      <a:r>
                        <a:rPr lang="en-US"/>
                        <a:t>0</a:t>
                      </a:r>
                    </a:p>
                  </a:txBody>
                  <a:tcPr anchor="ctr"/>
                </a:tc>
                <a:tc>
                  <a:txBody>
                    <a:bodyPr/>
                    <a:lstStyle/>
                    <a:p>
                      <a:r>
                        <a:rPr lang="en-US"/>
                        <a:t>4 byte</a:t>
                      </a:r>
                    </a:p>
                  </a:txBody>
                  <a:tcPr anchor="ctr"/>
                </a:tc>
                <a:extLst>
                  <a:ext uri="{0D108BD9-81ED-4DB2-BD59-A6C34878D82A}">
                    <a16:rowId xmlns:a16="http://schemas.microsoft.com/office/drawing/2014/main" val="3256690628"/>
                  </a:ext>
                </a:extLst>
              </a:tr>
              <a:tr h="370840">
                <a:tc>
                  <a:txBody>
                    <a:bodyPr/>
                    <a:lstStyle/>
                    <a:p>
                      <a:r>
                        <a:rPr lang="en-US"/>
                        <a:t>long</a:t>
                      </a:r>
                    </a:p>
                  </a:txBody>
                  <a:tcPr anchor="ctr"/>
                </a:tc>
                <a:tc>
                  <a:txBody>
                    <a:bodyPr/>
                    <a:lstStyle/>
                    <a:p>
                      <a:r>
                        <a:rPr lang="en-US"/>
                        <a:t>0L</a:t>
                      </a:r>
                    </a:p>
                  </a:txBody>
                  <a:tcPr anchor="ctr"/>
                </a:tc>
                <a:tc>
                  <a:txBody>
                    <a:bodyPr/>
                    <a:lstStyle/>
                    <a:p>
                      <a:r>
                        <a:rPr lang="en-US"/>
                        <a:t>8 byte</a:t>
                      </a:r>
                    </a:p>
                  </a:txBody>
                  <a:tcPr anchor="ctr"/>
                </a:tc>
                <a:extLst>
                  <a:ext uri="{0D108BD9-81ED-4DB2-BD59-A6C34878D82A}">
                    <a16:rowId xmlns:a16="http://schemas.microsoft.com/office/drawing/2014/main" val="1788109802"/>
                  </a:ext>
                </a:extLst>
              </a:tr>
              <a:tr h="370840">
                <a:tc>
                  <a:txBody>
                    <a:bodyPr/>
                    <a:lstStyle/>
                    <a:p>
                      <a:r>
                        <a:rPr lang="en-US"/>
                        <a:t>float</a:t>
                      </a:r>
                    </a:p>
                  </a:txBody>
                  <a:tcPr anchor="ctr"/>
                </a:tc>
                <a:tc>
                  <a:txBody>
                    <a:bodyPr/>
                    <a:lstStyle/>
                    <a:p>
                      <a:r>
                        <a:rPr lang="en-US"/>
                        <a:t>0.0f</a:t>
                      </a:r>
                    </a:p>
                  </a:txBody>
                  <a:tcPr anchor="ctr"/>
                </a:tc>
                <a:tc>
                  <a:txBody>
                    <a:bodyPr/>
                    <a:lstStyle/>
                    <a:p>
                      <a:r>
                        <a:rPr lang="en-US"/>
                        <a:t>4 byte</a:t>
                      </a:r>
                    </a:p>
                  </a:txBody>
                  <a:tcPr anchor="ctr"/>
                </a:tc>
                <a:extLst>
                  <a:ext uri="{0D108BD9-81ED-4DB2-BD59-A6C34878D82A}">
                    <a16:rowId xmlns:a16="http://schemas.microsoft.com/office/drawing/2014/main" val="2217596060"/>
                  </a:ext>
                </a:extLst>
              </a:tr>
              <a:tr h="370840">
                <a:tc>
                  <a:txBody>
                    <a:bodyPr/>
                    <a:lstStyle/>
                    <a:p>
                      <a:r>
                        <a:rPr lang="en-US"/>
                        <a:t>double</a:t>
                      </a:r>
                    </a:p>
                  </a:txBody>
                  <a:tcPr anchor="ctr"/>
                </a:tc>
                <a:tc>
                  <a:txBody>
                    <a:bodyPr/>
                    <a:lstStyle/>
                    <a:p>
                      <a:r>
                        <a:rPr lang="en-US"/>
                        <a:t>0.0d</a:t>
                      </a:r>
                    </a:p>
                  </a:txBody>
                  <a:tcPr anchor="ctr"/>
                </a:tc>
                <a:tc>
                  <a:txBody>
                    <a:bodyPr/>
                    <a:lstStyle/>
                    <a:p>
                      <a:r>
                        <a:rPr lang="en-US" dirty="0"/>
                        <a:t>8 byte</a:t>
                      </a:r>
                    </a:p>
                  </a:txBody>
                  <a:tcPr anchor="ctr"/>
                </a:tc>
                <a:extLst>
                  <a:ext uri="{0D108BD9-81ED-4DB2-BD59-A6C34878D82A}">
                    <a16:rowId xmlns:a16="http://schemas.microsoft.com/office/drawing/2014/main" val="280761196"/>
                  </a:ext>
                </a:extLst>
              </a:tr>
            </a:tbl>
          </a:graphicData>
        </a:graphic>
      </p:graphicFrame>
    </p:spTree>
    <p:extLst>
      <p:ext uri="{BB962C8B-B14F-4D97-AF65-F5344CB8AC3E}">
        <p14:creationId xmlns:p14="http://schemas.microsoft.com/office/powerpoint/2010/main" val="3498563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030" y="638270"/>
            <a:ext cx="10515600" cy="4351338"/>
          </a:xfrm>
        </p:spPr>
        <p:txBody>
          <a:bodyPr>
            <a:normAutofit fontScale="85000" lnSpcReduction="20000"/>
          </a:bodyPr>
          <a:lstStyle/>
          <a:p>
            <a:pPr marL="0" indent="0">
              <a:buNone/>
            </a:pPr>
            <a:r>
              <a:rPr lang="en-US" b="1" dirty="0" smtClean="0"/>
              <a:t>Boolean</a:t>
            </a:r>
          </a:p>
          <a:p>
            <a:pPr marL="0" indent="0">
              <a:buNone/>
            </a:pPr>
            <a:r>
              <a:rPr lang="en-US" dirty="0" smtClean="0"/>
              <a:t>The Boolean data type is used to store only two possible values: true and false. This data type is used for simple flags that track true/false conditions. </a:t>
            </a:r>
          </a:p>
          <a:p>
            <a:pPr marL="0" indent="0">
              <a:buNone/>
            </a:pPr>
            <a:r>
              <a:rPr lang="en-US" dirty="0"/>
              <a:t>Example: Boolean </a:t>
            </a:r>
            <a:r>
              <a:rPr lang="en-US" dirty="0" err="1" smtClean="0">
                <a:solidFill>
                  <a:schemeClr val="accent1">
                    <a:lumMod val="50000"/>
                  </a:schemeClr>
                </a:solidFill>
              </a:rPr>
              <a:t>val</a:t>
            </a:r>
            <a:r>
              <a:rPr lang="en-US" dirty="0"/>
              <a:t> = false </a:t>
            </a:r>
            <a:endParaRPr lang="en-US" dirty="0" smtClean="0"/>
          </a:p>
          <a:p>
            <a:pPr marL="0" indent="0">
              <a:buNone/>
            </a:pPr>
            <a:endParaRPr lang="en-US" dirty="0"/>
          </a:p>
          <a:p>
            <a:pPr marL="0" indent="0">
              <a:buNone/>
            </a:pPr>
            <a:r>
              <a:rPr lang="en-US" b="1" dirty="0" smtClean="0"/>
              <a:t>Byte</a:t>
            </a:r>
            <a:endParaRPr lang="en-US" b="1" dirty="0"/>
          </a:p>
          <a:p>
            <a:pPr marL="0" indent="0">
              <a:buNone/>
            </a:pPr>
            <a:r>
              <a:rPr lang="en-US" dirty="0"/>
              <a:t>The byte data type is used to save memory in large arrays where </a:t>
            </a:r>
            <a:r>
              <a:rPr lang="en-US" dirty="0" smtClean="0"/>
              <a:t>memory </a:t>
            </a:r>
            <a:r>
              <a:rPr lang="en-US" dirty="0"/>
              <a:t>savings is most required. It saves space because a byte is 4 times smaller than an integer. It can also be used in place of </a:t>
            </a:r>
            <a:r>
              <a:rPr lang="en-US" dirty="0" smtClean="0"/>
              <a:t>the "</a:t>
            </a:r>
            <a:r>
              <a:rPr lang="en-US" dirty="0" err="1" smtClean="0"/>
              <a:t>int</a:t>
            </a:r>
            <a:r>
              <a:rPr lang="en-US" dirty="0"/>
              <a:t>" data type. </a:t>
            </a:r>
            <a:endParaRPr lang="en-US" dirty="0" smtClean="0"/>
          </a:p>
          <a:p>
            <a:pPr marL="0" indent="0">
              <a:buNone/>
            </a:pPr>
            <a:r>
              <a:rPr lang="en-US" dirty="0"/>
              <a:t>It </a:t>
            </a:r>
            <a:r>
              <a:rPr lang="en-US" dirty="0" smtClean="0"/>
              <a:t>is an </a:t>
            </a:r>
            <a:r>
              <a:rPr lang="en-US" dirty="0"/>
              <a:t>8-bit signed two's complement integer. Its </a:t>
            </a:r>
            <a:r>
              <a:rPr lang="en-US" dirty="0" smtClean="0"/>
              <a:t>value range </a:t>
            </a:r>
            <a:r>
              <a:rPr lang="en-US" dirty="0"/>
              <a:t>lies between -128 to 127 (inclusive). Its minimum value is -128 and </a:t>
            </a:r>
            <a:r>
              <a:rPr lang="en-US" dirty="0" smtClean="0"/>
              <a:t>the maximum </a:t>
            </a:r>
            <a:r>
              <a:rPr lang="en-US" dirty="0"/>
              <a:t>value is 127. Its default value is 0. </a:t>
            </a:r>
            <a:endParaRPr lang="en-US" dirty="0" smtClean="0"/>
          </a:p>
          <a:p>
            <a:pPr marL="0" indent="0">
              <a:buNone/>
            </a:pPr>
            <a:r>
              <a:rPr lang="en-US" dirty="0"/>
              <a:t>Example: byte </a:t>
            </a:r>
            <a:r>
              <a:rPr lang="en-US" dirty="0">
                <a:solidFill>
                  <a:schemeClr val="accent1">
                    <a:lumMod val="50000"/>
                  </a:schemeClr>
                </a:solidFill>
              </a:rPr>
              <a:t>a</a:t>
            </a:r>
            <a:r>
              <a:rPr lang="en-US" dirty="0"/>
              <a:t> = 10</a:t>
            </a:r>
          </a:p>
        </p:txBody>
      </p:sp>
    </p:spTree>
    <p:extLst>
      <p:ext uri="{BB962C8B-B14F-4D97-AF65-F5344CB8AC3E}">
        <p14:creationId xmlns:p14="http://schemas.microsoft.com/office/powerpoint/2010/main" val="21415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8" y="846161"/>
            <a:ext cx="10515600" cy="5453632"/>
          </a:xfrm>
        </p:spPr>
        <p:txBody>
          <a:bodyPr>
            <a:normAutofit fontScale="92500" lnSpcReduction="20000"/>
          </a:bodyPr>
          <a:lstStyle/>
          <a:p>
            <a:pPr marL="0" indent="0" algn="just">
              <a:buNone/>
            </a:pPr>
            <a:r>
              <a:rPr lang="en-US" b="1" dirty="0"/>
              <a:t>Short </a:t>
            </a:r>
          </a:p>
          <a:p>
            <a:pPr marL="0" indent="0" algn="just">
              <a:buNone/>
            </a:pPr>
            <a:r>
              <a:rPr lang="en-US" dirty="0"/>
              <a:t>The short data type is a 16-bit signed two's complement </a:t>
            </a:r>
            <a:r>
              <a:rPr lang="en-US" dirty="0" smtClean="0"/>
              <a:t>integer.</a:t>
            </a:r>
          </a:p>
          <a:p>
            <a:pPr marL="0" indent="0" algn="just">
              <a:buNone/>
            </a:pPr>
            <a:r>
              <a:rPr lang="en-US" dirty="0" smtClean="0"/>
              <a:t>The </a:t>
            </a:r>
            <a:r>
              <a:rPr lang="en-US" dirty="0"/>
              <a:t>short data type can also be used to save memory just like </a:t>
            </a:r>
            <a:r>
              <a:rPr lang="en-US" dirty="0" smtClean="0"/>
              <a:t>the byte </a:t>
            </a:r>
            <a:r>
              <a:rPr lang="en-US" dirty="0"/>
              <a:t>data type. A short data type is 2 times smaller than an integer. </a:t>
            </a:r>
            <a:endParaRPr lang="en-US" dirty="0" smtClean="0"/>
          </a:p>
          <a:p>
            <a:pPr marL="0" indent="0" algn="just">
              <a:buNone/>
            </a:pPr>
            <a:endParaRPr lang="en-US" dirty="0" smtClean="0"/>
          </a:p>
          <a:p>
            <a:pPr marL="0" indent="0" algn="just">
              <a:buNone/>
            </a:pPr>
            <a:r>
              <a:rPr lang="en-US" b="1" dirty="0" smtClean="0"/>
              <a:t>Example: </a:t>
            </a:r>
            <a:r>
              <a:rPr lang="en-US" dirty="0"/>
              <a:t>short </a:t>
            </a:r>
            <a:r>
              <a:rPr lang="en-US" dirty="0">
                <a:solidFill>
                  <a:schemeClr val="accent1">
                    <a:lumMod val="50000"/>
                  </a:schemeClr>
                </a:solidFill>
              </a:rPr>
              <a:t>s</a:t>
            </a:r>
            <a:r>
              <a:rPr lang="en-US" dirty="0"/>
              <a:t> = 10000, short </a:t>
            </a:r>
            <a:r>
              <a:rPr lang="en-US" dirty="0">
                <a:solidFill>
                  <a:schemeClr val="accent1">
                    <a:lumMod val="50000"/>
                  </a:schemeClr>
                </a:solidFill>
              </a:rPr>
              <a:t>r</a:t>
            </a:r>
            <a:r>
              <a:rPr lang="en-US" dirty="0"/>
              <a:t> = -5000  </a:t>
            </a:r>
            <a:endParaRPr lang="en-US" dirty="0" smtClean="0"/>
          </a:p>
          <a:p>
            <a:pPr marL="0" indent="0" algn="just">
              <a:buNone/>
            </a:pPr>
            <a:endParaRPr lang="en-US" b="1" dirty="0" smtClean="0"/>
          </a:p>
          <a:p>
            <a:pPr marL="0" indent="0" algn="just">
              <a:buNone/>
            </a:pPr>
            <a:r>
              <a:rPr lang="en-US" b="1" dirty="0" err="1" smtClean="0"/>
              <a:t>Int</a:t>
            </a:r>
            <a:endParaRPr lang="en-US" b="1" dirty="0" smtClean="0"/>
          </a:p>
          <a:p>
            <a:pPr marL="0" indent="0" algn="just">
              <a:buNone/>
            </a:pPr>
            <a:r>
              <a:rPr lang="en-US" dirty="0"/>
              <a:t>The </a:t>
            </a:r>
            <a:r>
              <a:rPr lang="en-US" dirty="0" err="1"/>
              <a:t>int</a:t>
            </a:r>
            <a:r>
              <a:rPr lang="en-US" dirty="0"/>
              <a:t> data type is a 32-bit signed two's complement </a:t>
            </a:r>
            <a:r>
              <a:rPr lang="en-US" dirty="0" smtClean="0"/>
              <a:t>integer.</a:t>
            </a:r>
          </a:p>
          <a:p>
            <a:pPr marL="0" indent="0" algn="just">
              <a:buNone/>
            </a:pPr>
            <a:r>
              <a:rPr lang="en-US" dirty="0" smtClean="0"/>
              <a:t>The </a:t>
            </a:r>
            <a:r>
              <a:rPr lang="en-US" dirty="0" err="1"/>
              <a:t>int</a:t>
            </a:r>
            <a:r>
              <a:rPr lang="en-US" dirty="0"/>
              <a:t> data type is generally used as a default data type for integral values unless </a:t>
            </a:r>
            <a:r>
              <a:rPr lang="en-US" dirty="0" smtClean="0"/>
              <a:t>if there is no problem with memory.</a:t>
            </a:r>
            <a:r>
              <a:rPr lang="en-US" dirty="0"/>
              <a:t> Its default value is 0. </a:t>
            </a:r>
            <a:endParaRPr lang="en-US" dirty="0" smtClean="0"/>
          </a:p>
          <a:p>
            <a:pPr marL="0" indent="0" algn="just">
              <a:buNone/>
            </a:pPr>
            <a:endParaRPr lang="en-US" dirty="0" smtClean="0"/>
          </a:p>
          <a:p>
            <a:pPr marL="0" indent="0" algn="just">
              <a:buNone/>
            </a:pPr>
            <a:r>
              <a:rPr lang="en-US" b="1" dirty="0" smtClean="0"/>
              <a:t>Example: </a:t>
            </a:r>
            <a:r>
              <a:rPr lang="en-US" dirty="0" err="1" smtClean="0"/>
              <a:t>int</a:t>
            </a:r>
            <a:r>
              <a:rPr lang="en-US" dirty="0" smtClean="0"/>
              <a:t> </a:t>
            </a:r>
            <a:r>
              <a:rPr lang="en-US" dirty="0" err="1" smtClean="0">
                <a:solidFill>
                  <a:schemeClr val="accent1">
                    <a:lumMod val="50000"/>
                  </a:schemeClr>
                </a:solidFill>
              </a:rPr>
              <a:t>num</a:t>
            </a:r>
            <a:r>
              <a:rPr lang="en-US" dirty="0" smtClean="0"/>
              <a:t> </a:t>
            </a:r>
            <a:r>
              <a:rPr lang="en-US" dirty="0"/>
              <a:t>= 100000, </a:t>
            </a:r>
            <a:r>
              <a:rPr lang="en-US" dirty="0" err="1"/>
              <a:t>int</a:t>
            </a:r>
            <a:r>
              <a:rPr lang="en-US" dirty="0"/>
              <a:t> </a:t>
            </a:r>
            <a:r>
              <a:rPr lang="en-US" dirty="0" smtClean="0">
                <a:solidFill>
                  <a:schemeClr val="accent1">
                    <a:lumMod val="50000"/>
                  </a:schemeClr>
                </a:solidFill>
              </a:rPr>
              <a:t>num2</a:t>
            </a:r>
            <a:r>
              <a:rPr lang="en-US" dirty="0"/>
              <a:t> = -200000  </a:t>
            </a:r>
            <a:endParaRPr lang="en-US" b="1" dirty="0"/>
          </a:p>
          <a:p>
            <a:pPr marL="0" indent="0" algn="just">
              <a:buNone/>
            </a:pPr>
            <a:endParaRPr lang="en-US" b="1" dirty="0"/>
          </a:p>
          <a:p>
            <a:pPr marL="0" indent="0" algn="just">
              <a:buNone/>
            </a:pPr>
            <a:endParaRPr lang="en-US" dirty="0"/>
          </a:p>
        </p:txBody>
      </p:sp>
    </p:spTree>
    <p:extLst>
      <p:ext uri="{BB962C8B-B14F-4D97-AF65-F5344CB8AC3E}">
        <p14:creationId xmlns:p14="http://schemas.microsoft.com/office/powerpoint/2010/main" val="52070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normAutofit fontScale="92500" lnSpcReduction="20000"/>
          </a:bodyPr>
          <a:lstStyle/>
          <a:p>
            <a:pPr marL="0" indent="0">
              <a:buNone/>
            </a:pPr>
            <a:endParaRPr lang="en-US" b="1" dirty="0" smtClean="0"/>
          </a:p>
          <a:p>
            <a:pPr marL="0" indent="0">
              <a:buNone/>
            </a:pPr>
            <a:r>
              <a:rPr lang="en-US" b="1" dirty="0" smtClean="0"/>
              <a:t>Long</a:t>
            </a:r>
          </a:p>
          <a:p>
            <a:pPr marL="0" indent="0">
              <a:buNone/>
            </a:pPr>
            <a:r>
              <a:rPr lang="en-US" dirty="0"/>
              <a:t>The long data type is a 64-bit two's complement integer. </a:t>
            </a:r>
            <a:endParaRPr lang="en-US" dirty="0" smtClean="0"/>
          </a:p>
          <a:p>
            <a:pPr marL="0" indent="0">
              <a:buNone/>
            </a:pPr>
            <a:r>
              <a:rPr lang="en-US" dirty="0" smtClean="0"/>
              <a:t>The </a:t>
            </a:r>
            <a:r>
              <a:rPr lang="en-US" dirty="0"/>
              <a:t>long data type is used when you need a range of values more than those provided by int</a:t>
            </a:r>
            <a:r>
              <a:rPr lang="en-US" dirty="0" smtClean="0"/>
              <a:t>.</a:t>
            </a:r>
            <a:r>
              <a:rPr lang="en-US" dirty="0"/>
              <a:t> Its default value is 0.</a:t>
            </a:r>
          </a:p>
          <a:p>
            <a:pPr marL="0" indent="0">
              <a:buNone/>
            </a:pPr>
            <a:r>
              <a:rPr lang="en-US" b="1" dirty="0"/>
              <a:t>Example: </a:t>
            </a:r>
            <a:r>
              <a:rPr lang="en-US" dirty="0"/>
              <a:t>long </a:t>
            </a:r>
            <a:r>
              <a:rPr lang="en-US" dirty="0">
                <a:solidFill>
                  <a:schemeClr val="accent1">
                    <a:lumMod val="50000"/>
                  </a:schemeClr>
                </a:solidFill>
              </a:rPr>
              <a:t>a</a:t>
            </a:r>
            <a:r>
              <a:rPr lang="en-US" dirty="0"/>
              <a:t> = 100000L, long </a:t>
            </a:r>
            <a:r>
              <a:rPr lang="en-US" dirty="0">
                <a:solidFill>
                  <a:schemeClr val="accent1">
                    <a:lumMod val="50000"/>
                  </a:schemeClr>
                </a:solidFill>
              </a:rPr>
              <a:t>b</a:t>
            </a:r>
            <a:r>
              <a:rPr lang="en-US" dirty="0"/>
              <a:t> = -200000L  </a:t>
            </a:r>
            <a:endParaRPr lang="en-US" dirty="0" smtClean="0"/>
          </a:p>
          <a:p>
            <a:pPr marL="0" indent="0">
              <a:buNone/>
            </a:pPr>
            <a:endParaRPr lang="en-US" dirty="0" smtClean="0"/>
          </a:p>
          <a:p>
            <a:pPr marL="0" indent="0">
              <a:buNone/>
            </a:pPr>
            <a:r>
              <a:rPr lang="en-US" b="1" dirty="0" smtClean="0"/>
              <a:t>Float</a:t>
            </a:r>
          </a:p>
          <a:p>
            <a:pPr marL="0" indent="0">
              <a:buNone/>
            </a:pPr>
            <a:r>
              <a:rPr lang="en-US" dirty="0"/>
              <a:t>The float data type is a single-precision 32-bit IEEE 754 floating point</a:t>
            </a:r>
            <a:r>
              <a:rPr lang="en-US" dirty="0" smtClean="0"/>
              <a:t>. Its </a:t>
            </a:r>
            <a:r>
              <a:rPr lang="en-US" dirty="0"/>
              <a:t>value range is unlimited. It is recommended to use a float (instead of </a:t>
            </a:r>
            <a:r>
              <a:rPr lang="en-US" dirty="0" smtClean="0"/>
              <a:t>a double</a:t>
            </a:r>
            <a:r>
              <a:rPr lang="en-US" dirty="0"/>
              <a:t>) if you need to save memory in large arrays of floating point numbers. The float data type should never be used for precise values, such as currency. Its default value is 0.0F</a:t>
            </a:r>
            <a:r>
              <a:rPr lang="en-US" dirty="0" smtClean="0"/>
              <a:t>.</a:t>
            </a:r>
          </a:p>
          <a:p>
            <a:pPr marL="0" indent="0">
              <a:buNone/>
            </a:pPr>
            <a:r>
              <a:rPr lang="en-US" b="1" dirty="0" smtClean="0"/>
              <a:t>Example: </a:t>
            </a:r>
            <a:r>
              <a:rPr lang="en-US" dirty="0"/>
              <a:t>float </a:t>
            </a:r>
            <a:r>
              <a:rPr lang="en-US" dirty="0">
                <a:solidFill>
                  <a:schemeClr val="accent1">
                    <a:lumMod val="50000"/>
                  </a:schemeClr>
                </a:solidFill>
              </a:rPr>
              <a:t>f1</a:t>
            </a:r>
            <a:r>
              <a:rPr lang="en-US" dirty="0"/>
              <a:t> = </a:t>
            </a:r>
            <a:r>
              <a:rPr lang="en-US" dirty="0" smtClean="0"/>
              <a:t>254.5f</a:t>
            </a:r>
            <a:r>
              <a:rPr lang="en-US" dirty="0"/>
              <a:t> </a:t>
            </a:r>
            <a:endParaRPr lang="en-US" b="1" dirty="0" smtClean="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59435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2" y="559558"/>
            <a:ext cx="10515600" cy="5126085"/>
          </a:xfrm>
        </p:spPr>
        <p:txBody>
          <a:bodyPr>
            <a:normAutofit fontScale="92500" lnSpcReduction="10000"/>
          </a:bodyPr>
          <a:lstStyle/>
          <a:p>
            <a:pPr marL="0" indent="0">
              <a:buNone/>
            </a:pPr>
            <a:endParaRPr lang="en-US" b="1" dirty="0" smtClean="0"/>
          </a:p>
          <a:p>
            <a:pPr marL="0" indent="0">
              <a:buNone/>
            </a:pPr>
            <a:r>
              <a:rPr lang="en-US" b="1" dirty="0" smtClean="0"/>
              <a:t>Double</a:t>
            </a:r>
            <a:endParaRPr lang="en-US" b="1" dirty="0"/>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r>
              <a:rPr lang="en-US" dirty="0" smtClean="0"/>
              <a:t>.</a:t>
            </a:r>
          </a:p>
          <a:p>
            <a:pPr marL="0" indent="0">
              <a:buNone/>
            </a:pPr>
            <a:r>
              <a:rPr lang="en-US" b="1" dirty="0"/>
              <a:t>Example:</a:t>
            </a:r>
            <a:r>
              <a:rPr lang="en-US" dirty="0"/>
              <a:t> double </a:t>
            </a:r>
            <a:r>
              <a:rPr lang="en-US" dirty="0">
                <a:solidFill>
                  <a:schemeClr val="accent1">
                    <a:lumMod val="50000"/>
                  </a:schemeClr>
                </a:solidFill>
              </a:rPr>
              <a:t>d1</a:t>
            </a:r>
            <a:r>
              <a:rPr lang="en-US" dirty="0"/>
              <a:t> = 12.3  </a:t>
            </a:r>
            <a:endParaRPr lang="en-US" dirty="0" smtClean="0"/>
          </a:p>
          <a:p>
            <a:pPr marL="0" indent="0">
              <a:buNone/>
            </a:pPr>
            <a:endParaRPr lang="en-US" dirty="0"/>
          </a:p>
          <a:p>
            <a:pPr marL="0" indent="0">
              <a:buNone/>
            </a:pPr>
            <a:r>
              <a:rPr lang="en-US" b="1" dirty="0"/>
              <a:t>Char</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a:t>
            </a:r>
            <a:r>
              <a:rPr lang="en-US" dirty="0" smtClean="0"/>
              <a:t>.</a:t>
            </a:r>
          </a:p>
          <a:p>
            <a:pPr marL="0" indent="0">
              <a:buNone/>
            </a:pPr>
            <a:r>
              <a:rPr lang="en-US" b="1" dirty="0" smtClean="0"/>
              <a:t>Example: </a:t>
            </a:r>
            <a:r>
              <a:rPr lang="en-US" dirty="0" smtClean="0"/>
              <a:t>char</a:t>
            </a:r>
            <a:r>
              <a:rPr lang="en-US" b="1" dirty="0" smtClean="0"/>
              <a:t> </a:t>
            </a:r>
            <a:r>
              <a:rPr lang="en-US" dirty="0" err="1">
                <a:solidFill>
                  <a:schemeClr val="accent1">
                    <a:lumMod val="50000"/>
                  </a:schemeClr>
                </a:solidFill>
              </a:rPr>
              <a:t>letterA</a:t>
            </a:r>
            <a:r>
              <a:rPr lang="en-US" dirty="0"/>
              <a:t> = 'A'</a:t>
            </a:r>
            <a:endParaRPr lang="en-US" b="1" dirty="0"/>
          </a:p>
        </p:txBody>
      </p:sp>
    </p:spTree>
    <p:extLst>
      <p:ext uri="{BB962C8B-B14F-4D97-AF65-F5344CB8AC3E}">
        <p14:creationId xmlns:p14="http://schemas.microsoft.com/office/powerpoint/2010/main" val="721567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char uses 2 byte in java and what is \u0000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It is because </a:t>
            </a:r>
            <a:r>
              <a:rPr lang="en-US" dirty="0" smtClean="0"/>
              <a:t>Java </a:t>
            </a:r>
            <a:r>
              <a:rPr lang="en-US" dirty="0"/>
              <a:t>uses </a:t>
            </a:r>
            <a:r>
              <a:rPr lang="en-US" dirty="0" smtClean="0"/>
              <a:t>the Unicode system, </a:t>
            </a:r>
            <a:r>
              <a:rPr lang="en-US" dirty="0"/>
              <a:t>not </a:t>
            </a:r>
            <a:r>
              <a:rPr lang="en-US" dirty="0" smtClean="0"/>
              <a:t>the ASCII </a:t>
            </a:r>
            <a:r>
              <a:rPr lang="en-US" dirty="0"/>
              <a:t>code system. The \u0000 is the lowest range of </a:t>
            </a:r>
            <a:r>
              <a:rPr lang="en-US" dirty="0" smtClean="0"/>
              <a:t>the Unicode </a:t>
            </a:r>
            <a:r>
              <a:rPr lang="en-US" dirty="0"/>
              <a:t>system. </a:t>
            </a:r>
          </a:p>
        </p:txBody>
      </p:sp>
    </p:spTree>
    <p:extLst>
      <p:ext uri="{BB962C8B-B14F-4D97-AF65-F5344CB8AC3E}">
        <p14:creationId xmlns:p14="http://schemas.microsoft.com/office/powerpoint/2010/main" val="265795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a:t>
            </a:r>
            <a:endParaRPr lang="en-US" dirty="0"/>
          </a:p>
        </p:txBody>
      </p:sp>
      <p:sp>
        <p:nvSpPr>
          <p:cNvPr id="3" name="Content Placeholder 2"/>
          <p:cNvSpPr>
            <a:spLocks noGrp="1"/>
          </p:cNvSpPr>
          <p:nvPr>
            <p:ph idx="1"/>
          </p:nvPr>
        </p:nvSpPr>
        <p:spPr/>
        <p:txBody>
          <a:bodyPr/>
          <a:lstStyle/>
          <a:p>
            <a:pPr marL="0" indent="0">
              <a:buNone/>
            </a:pPr>
            <a:r>
              <a:rPr lang="en-US" dirty="0" smtClean="0"/>
              <a:t>A variable is a container which holds the value while the program is executed. A variable is assigned with a data type.</a:t>
            </a:r>
          </a:p>
          <a:p>
            <a:pPr marL="0" indent="0">
              <a:buNone/>
            </a:pPr>
            <a:endParaRPr lang="en-US" dirty="0" smtClean="0"/>
          </a:p>
          <a:p>
            <a:pPr marL="0" indent="0">
              <a:buNone/>
            </a:pPr>
            <a:r>
              <a:rPr lang="en-US" dirty="0" smtClean="0"/>
              <a:t>Variable is a name of memory location.</a:t>
            </a:r>
            <a:endParaRPr lang="en-US" dirty="0"/>
          </a:p>
        </p:txBody>
      </p:sp>
    </p:spTree>
    <p:extLst>
      <p:ext uri="{BB962C8B-B14F-4D97-AF65-F5344CB8AC3E}">
        <p14:creationId xmlns:p14="http://schemas.microsoft.com/office/powerpoint/2010/main" val="1915901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377"/>
            <a:ext cx="10515600" cy="808582"/>
          </a:xfrm>
        </p:spPr>
        <p:txBody>
          <a:bodyPr>
            <a:normAutofit fontScale="90000"/>
          </a:bodyPr>
          <a:lstStyle/>
          <a:p>
            <a:r>
              <a:rPr lang="en-US" b="1" dirty="0"/>
              <a:t>Unicode System</a:t>
            </a:r>
            <a:br>
              <a:rPr lang="en-US" b="1" dirty="0"/>
            </a:br>
            <a:endParaRPr lang="en-US" dirty="0"/>
          </a:p>
        </p:txBody>
      </p:sp>
      <p:sp>
        <p:nvSpPr>
          <p:cNvPr id="3" name="Content Placeholder 2"/>
          <p:cNvSpPr>
            <a:spLocks noGrp="1"/>
          </p:cNvSpPr>
          <p:nvPr>
            <p:ph idx="1"/>
          </p:nvPr>
        </p:nvSpPr>
        <p:spPr>
          <a:xfrm>
            <a:off x="838200" y="1334306"/>
            <a:ext cx="10515600" cy="4351338"/>
          </a:xfrm>
        </p:spPr>
        <p:txBody>
          <a:bodyPr>
            <a:normAutofit fontScale="55000" lnSpcReduction="20000"/>
          </a:bodyPr>
          <a:lstStyle/>
          <a:p>
            <a:pPr marL="0" indent="0">
              <a:buNone/>
            </a:pPr>
            <a:r>
              <a:rPr lang="en-US" dirty="0"/>
              <a:t>Unicode is a universal international standard character encoding that is capable of representing most of the world's written languages</a:t>
            </a:r>
            <a:r>
              <a:rPr lang="en-US" dirty="0" smtClean="0"/>
              <a:t>.</a:t>
            </a:r>
          </a:p>
          <a:p>
            <a:pPr marL="0" indent="0">
              <a:buNone/>
            </a:pPr>
            <a:endParaRPr lang="en-US" b="1" dirty="0" smtClean="0"/>
          </a:p>
          <a:p>
            <a:pPr marL="0" indent="0">
              <a:buNone/>
            </a:pPr>
            <a:r>
              <a:rPr lang="en-US" b="1" dirty="0" smtClean="0"/>
              <a:t>Why </a:t>
            </a:r>
            <a:r>
              <a:rPr lang="en-US" b="1" dirty="0"/>
              <a:t>java uses Unicode System</a:t>
            </a:r>
            <a:r>
              <a:rPr lang="en-US" b="1" dirty="0" smtClean="0"/>
              <a:t>?</a:t>
            </a:r>
          </a:p>
          <a:p>
            <a:pPr marL="0" indent="0">
              <a:buNone/>
            </a:pPr>
            <a:endParaRPr lang="en-US" b="1" dirty="0"/>
          </a:p>
          <a:p>
            <a:pPr marL="0" indent="0">
              <a:buNone/>
            </a:pPr>
            <a:r>
              <a:rPr lang="en-US" dirty="0"/>
              <a:t>Before Unicode, there were many language standards</a:t>
            </a:r>
            <a:r>
              <a:rPr lang="en-US" dirty="0" smtClean="0"/>
              <a:t>:</a:t>
            </a:r>
          </a:p>
          <a:p>
            <a:r>
              <a:rPr lang="en-US" b="1" dirty="0"/>
              <a:t>ASCII</a:t>
            </a:r>
            <a:r>
              <a:rPr lang="en-US" dirty="0"/>
              <a:t> (American Standard Code for Information Interchange) for the United States</a:t>
            </a:r>
            <a:r>
              <a:rPr lang="en-US" dirty="0" smtClean="0"/>
              <a:t>.</a:t>
            </a:r>
          </a:p>
          <a:p>
            <a:r>
              <a:rPr lang="en-US" b="1" dirty="0"/>
              <a:t>ISO 8859-1</a:t>
            </a:r>
            <a:r>
              <a:rPr lang="en-US" dirty="0"/>
              <a:t> for Western European Language</a:t>
            </a:r>
            <a:r>
              <a:rPr lang="en-US" dirty="0" smtClean="0"/>
              <a:t>.</a:t>
            </a:r>
          </a:p>
          <a:p>
            <a:pPr marL="0" indent="0">
              <a:buNone/>
            </a:pPr>
            <a:endParaRPr lang="en-US" dirty="0"/>
          </a:p>
          <a:p>
            <a:r>
              <a:rPr lang="en-US" b="1" dirty="0"/>
              <a:t>This caused two problems:</a:t>
            </a:r>
            <a:r>
              <a:rPr lang="en-US" dirty="0"/>
              <a:t> </a:t>
            </a:r>
            <a:endParaRPr lang="en-US" dirty="0" smtClean="0"/>
          </a:p>
          <a:p>
            <a:pPr marL="971550" lvl="1" indent="-514350">
              <a:buFont typeface="+mj-lt"/>
              <a:buAutoNum type="arabicPeriod"/>
            </a:pPr>
            <a:r>
              <a:rPr lang="en-US" dirty="0" smtClean="0"/>
              <a:t>A </a:t>
            </a:r>
            <a:r>
              <a:rPr lang="en-US" dirty="0"/>
              <a:t>particular code value corresponds to different letters in the various language standards.</a:t>
            </a:r>
          </a:p>
          <a:p>
            <a:pPr marL="971550" lvl="1" indent="-514350">
              <a:buFont typeface="+mj-lt"/>
              <a:buAutoNum type="arabicPeriod"/>
            </a:pPr>
            <a:r>
              <a:rPr lang="en-US" dirty="0"/>
              <a:t>The encodings for languages with large character sets have variable </a:t>
            </a:r>
            <a:r>
              <a:rPr lang="en-US" dirty="0" err="1"/>
              <a:t>length.Some</a:t>
            </a:r>
            <a:r>
              <a:rPr lang="en-US" dirty="0"/>
              <a:t> common characters are encoded as single bytes, other require two or more byte</a:t>
            </a:r>
            <a:r>
              <a:rPr lang="en-US" dirty="0" smtClean="0"/>
              <a:t>.</a:t>
            </a:r>
          </a:p>
          <a:p>
            <a:pPr marL="0" indent="0">
              <a:buNone/>
            </a:pPr>
            <a:r>
              <a:rPr lang="en-US" dirty="0"/>
              <a:t>To solve these problems, a new language standard was developed i.e. Unicode </a:t>
            </a:r>
            <a:r>
              <a:rPr lang="en-US" dirty="0" smtClean="0"/>
              <a:t>System</a:t>
            </a:r>
          </a:p>
          <a:p>
            <a:pPr marL="0" indent="0">
              <a:buNone/>
            </a:pPr>
            <a:r>
              <a:rPr lang="en-US" dirty="0"/>
              <a:t>In </a:t>
            </a:r>
            <a:r>
              <a:rPr lang="en-US" dirty="0" err="1"/>
              <a:t>unicode</a:t>
            </a:r>
            <a:r>
              <a:rPr lang="en-US" dirty="0"/>
              <a:t>, character holds 2 byte, so java also uses 2 byte for </a:t>
            </a:r>
            <a:r>
              <a:rPr lang="en-US" dirty="0" smtClean="0"/>
              <a:t>characters.</a:t>
            </a:r>
          </a:p>
          <a:p>
            <a:pPr marL="0" indent="0">
              <a:buNone/>
            </a:pPr>
            <a:r>
              <a:rPr lang="en-US" b="1" dirty="0" smtClean="0"/>
              <a:t>Lowes Value: \u0000  Highest Value: \</a:t>
            </a:r>
            <a:r>
              <a:rPr lang="en-US" b="1" dirty="0" err="1" smtClean="0"/>
              <a:t>uFFFFF</a:t>
            </a:r>
            <a:endParaRPr lang="en-US" b="1"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5221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Operator</a:t>
            </a:r>
            <a:r>
              <a:rPr lang="en-US" dirty="0"/>
              <a:t> in Java is a symbol that is used to perform operations. </a:t>
            </a:r>
            <a:endParaRPr lang="en-US" dirty="0" smtClean="0"/>
          </a:p>
          <a:p>
            <a:pPr marL="0" indent="0">
              <a:buNone/>
            </a:pPr>
            <a:r>
              <a:rPr lang="en-US" dirty="0" smtClean="0"/>
              <a:t>For </a:t>
            </a:r>
            <a:r>
              <a:rPr lang="en-US" dirty="0"/>
              <a:t>example: +, -, *, / etc</a:t>
            </a:r>
            <a:r>
              <a:rPr lang="en-US" dirty="0" smtClean="0"/>
              <a:t>.</a:t>
            </a:r>
          </a:p>
          <a:p>
            <a:pPr marL="0" indent="0">
              <a:buNone/>
            </a:pPr>
            <a:endParaRPr lang="en-US" dirty="0" smtClean="0"/>
          </a:p>
          <a:p>
            <a:pPr marL="0" indent="0">
              <a:buNone/>
            </a:pPr>
            <a:r>
              <a:rPr lang="en-US" b="1" dirty="0" smtClean="0"/>
              <a:t>Types Of Operator:</a:t>
            </a:r>
          </a:p>
          <a:p>
            <a:r>
              <a:rPr lang="en-US" dirty="0" smtClean="0"/>
              <a:t>Unary Operator</a:t>
            </a:r>
          </a:p>
          <a:p>
            <a:r>
              <a:rPr lang="en-US" dirty="0" smtClean="0"/>
              <a:t>Arithmetic Operator</a:t>
            </a:r>
          </a:p>
          <a:p>
            <a:r>
              <a:rPr lang="en-US" dirty="0" smtClean="0"/>
              <a:t>Shift Operator</a:t>
            </a:r>
          </a:p>
          <a:p>
            <a:r>
              <a:rPr lang="en-US" dirty="0" smtClean="0"/>
              <a:t>Relational Operator</a:t>
            </a:r>
          </a:p>
          <a:p>
            <a:r>
              <a:rPr lang="en-US" dirty="0" smtClean="0"/>
              <a:t>Bitwise Operator</a:t>
            </a:r>
          </a:p>
          <a:p>
            <a:r>
              <a:rPr lang="en-US" dirty="0" smtClean="0"/>
              <a:t>Logical Operator</a:t>
            </a:r>
          </a:p>
          <a:p>
            <a:r>
              <a:rPr lang="en-US" dirty="0" smtClean="0"/>
              <a:t>Ternary Operator</a:t>
            </a:r>
          </a:p>
          <a:p>
            <a:r>
              <a:rPr lang="en-US" dirty="0" smtClean="0"/>
              <a:t>Assignment Operator</a:t>
            </a:r>
            <a:endParaRPr lang="en-US" dirty="0"/>
          </a:p>
        </p:txBody>
      </p:sp>
    </p:spTree>
    <p:extLst>
      <p:ext uri="{BB962C8B-B14F-4D97-AF65-F5344CB8AC3E}">
        <p14:creationId xmlns:p14="http://schemas.microsoft.com/office/powerpoint/2010/main" val="4209756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844"/>
            <a:ext cx="9233849" cy="723332"/>
          </a:xfrm>
        </p:spPr>
        <p:txBody>
          <a:bodyPr>
            <a:normAutofit fontScale="90000"/>
          </a:bodyPr>
          <a:lstStyle/>
          <a:p>
            <a:r>
              <a:rPr lang="en-US" b="1" dirty="0"/>
              <a:t>Operator Precedence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012106"/>
              </p:ext>
            </p:extLst>
          </p:nvPr>
        </p:nvGraphicFramePr>
        <p:xfrm>
          <a:off x="838200" y="787934"/>
          <a:ext cx="10776045" cy="5760720"/>
        </p:xfrm>
        <a:graphic>
          <a:graphicData uri="http://schemas.openxmlformats.org/drawingml/2006/table">
            <a:tbl>
              <a:tblPr firstRow="1" bandRow="1">
                <a:tableStyleId>{073A0DAA-6AF3-43AB-8588-CEC1D06C72B9}</a:tableStyleId>
              </a:tblPr>
              <a:tblGrid>
                <a:gridCol w="3592015">
                  <a:extLst>
                    <a:ext uri="{9D8B030D-6E8A-4147-A177-3AD203B41FA5}">
                      <a16:colId xmlns:a16="http://schemas.microsoft.com/office/drawing/2014/main" val="1151313483"/>
                    </a:ext>
                  </a:extLst>
                </a:gridCol>
                <a:gridCol w="3592015">
                  <a:extLst>
                    <a:ext uri="{9D8B030D-6E8A-4147-A177-3AD203B41FA5}">
                      <a16:colId xmlns:a16="http://schemas.microsoft.com/office/drawing/2014/main" val="3364029313"/>
                    </a:ext>
                  </a:extLst>
                </a:gridCol>
                <a:gridCol w="3592015">
                  <a:extLst>
                    <a:ext uri="{9D8B030D-6E8A-4147-A177-3AD203B41FA5}">
                      <a16:colId xmlns:a16="http://schemas.microsoft.com/office/drawing/2014/main" val="2751139154"/>
                    </a:ext>
                  </a:extLst>
                </a:gridCol>
              </a:tblGrid>
              <a:tr h="265055">
                <a:tc>
                  <a:txBody>
                    <a:bodyPr/>
                    <a:lstStyle/>
                    <a:p>
                      <a:r>
                        <a:rPr lang="en-US" dirty="0"/>
                        <a:t>Operator Type</a:t>
                      </a:r>
                    </a:p>
                  </a:txBody>
                  <a:tcPr anchor="ctr"/>
                </a:tc>
                <a:tc>
                  <a:txBody>
                    <a:bodyPr/>
                    <a:lstStyle/>
                    <a:p>
                      <a:r>
                        <a:rPr lang="en-US"/>
                        <a:t>Category</a:t>
                      </a:r>
                    </a:p>
                  </a:txBody>
                  <a:tcPr anchor="ctr"/>
                </a:tc>
                <a:tc>
                  <a:txBody>
                    <a:bodyPr/>
                    <a:lstStyle/>
                    <a:p>
                      <a:r>
                        <a:rPr lang="en-US"/>
                        <a:t>Precedence</a:t>
                      </a:r>
                    </a:p>
                  </a:txBody>
                  <a:tcPr anchor="ctr"/>
                </a:tc>
                <a:extLst>
                  <a:ext uri="{0D108BD9-81ED-4DB2-BD59-A6C34878D82A}">
                    <a16:rowId xmlns:a16="http://schemas.microsoft.com/office/drawing/2014/main" val="1616531358"/>
                  </a:ext>
                </a:extLst>
              </a:tr>
              <a:tr h="265055">
                <a:tc rowSpan="2">
                  <a:txBody>
                    <a:bodyPr/>
                    <a:lstStyle/>
                    <a:p>
                      <a:r>
                        <a:rPr lang="en-US"/>
                        <a:t>Unary</a:t>
                      </a:r>
                    </a:p>
                  </a:txBody>
                  <a:tcPr anchor="ctr"/>
                </a:tc>
                <a:tc>
                  <a:txBody>
                    <a:bodyPr/>
                    <a:lstStyle/>
                    <a:p>
                      <a:r>
                        <a:rPr lang="en-US"/>
                        <a:t>postfix</a:t>
                      </a:r>
                    </a:p>
                  </a:txBody>
                  <a:tcPr anchor="ctr"/>
                </a:tc>
                <a:tc>
                  <a:txBody>
                    <a:bodyPr/>
                    <a:lstStyle/>
                    <a:p>
                      <a:r>
                        <a:rPr lang="en-US"/>
                        <a:t>expr++ expr--</a:t>
                      </a:r>
                    </a:p>
                  </a:txBody>
                  <a:tcPr anchor="ctr"/>
                </a:tc>
                <a:extLst>
                  <a:ext uri="{0D108BD9-81ED-4DB2-BD59-A6C34878D82A}">
                    <a16:rowId xmlns:a16="http://schemas.microsoft.com/office/drawing/2014/main" val="3892895531"/>
                  </a:ext>
                </a:extLst>
              </a:tr>
              <a:tr h="265055">
                <a:tc vMerge="1">
                  <a:txBody>
                    <a:bodyPr/>
                    <a:lstStyle/>
                    <a:p>
                      <a:endParaRPr lang="en-US"/>
                    </a:p>
                  </a:txBody>
                  <a:tcPr/>
                </a:tc>
                <a:tc>
                  <a:txBody>
                    <a:bodyPr/>
                    <a:lstStyle/>
                    <a:p>
                      <a:r>
                        <a:rPr lang="en-US"/>
                        <a:t>prefix</a:t>
                      </a:r>
                    </a:p>
                  </a:txBody>
                  <a:tcPr anchor="ctr"/>
                </a:tc>
                <a:tc>
                  <a:txBody>
                    <a:bodyPr/>
                    <a:lstStyle/>
                    <a:p>
                      <a:r>
                        <a:rPr lang="en-US"/>
                        <a:t>++expr --expr +expr -expr ~ !</a:t>
                      </a:r>
                    </a:p>
                  </a:txBody>
                  <a:tcPr anchor="ctr"/>
                </a:tc>
                <a:extLst>
                  <a:ext uri="{0D108BD9-81ED-4DB2-BD59-A6C34878D82A}">
                    <a16:rowId xmlns:a16="http://schemas.microsoft.com/office/drawing/2014/main" val="2024053217"/>
                  </a:ext>
                </a:extLst>
              </a:tr>
              <a:tr h="265055">
                <a:tc rowSpan="2">
                  <a:txBody>
                    <a:bodyPr/>
                    <a:lstStyle/>
                    <a:p>
                      <a:r>
                        <a:rPr lang="en-US"/>
                        <a:t>Arithmetic</a:t>
                      </a:r>
                    </a:p>
                  </a:txBody>
                  <a:tcPr anchor="ctr"/>
                </a:tc>
                <a:tc>
                  <a:txBody>
                    <a:bodyPr/>
                    <a:lstStyle/>
                    <a:p>
                      <a:r>
                        <a:rPr lang="en-US"/>
                        <a:t>multiplicative</a:t>
                      </a:r>
                    </a:p>
                  </a:txBody>
                  <a:tcPr anchor="ctr"/>
                </a:tc>
                <a:tc>
                  <a:txBody>
                    <a:bodyPr/>
                    <a:lstStyle/>
                    <a:p>
                      <a:r>
                        <a:rPr lang="en-US"/>
                        <a:t>* / %</a:t>
                      </a:r>
                    </a:p>
                  </a:txBody>
                  <a:tcPr anchor="ctr"/>
                </a:tc>
                <a:extLst>
                  <a:ext uri="{0D108BD9-81ED-4DB2-BD59-A6C34878D82A}">
                    <a16:rowId xmlns:a16="http://schemas.microsoft.com/office/drawing/2014/main" val="845469379"/>
                  </a:ext>
                </a:extLst>
              </a:tr>
              <a:tr h="265055">
                <a:tc vMerge="1">
                  <a:txBody>
                    <a:bodyPr/>
                    <a:lstStyle/>
                    <a:p>
                      <a:endParaRPr lang="en-US"/>
                    </a:p>
                  </a:txBody>
                  <a:tcPr/>
                </a:tc>
                <a:tc>
                  <a:txBody>
                    <a:bodyPr/>
                    <a:lstStyle/>
                    <a:p>
                      <a:r>
                        <a:rPr lang="en-US"/>
                        <a:t>additive</a:t>
                      </a:r>
                    </a:p>
                  </a:txBody>
                  <a:tcPr anchor="ctr"/>
                </a:tc>
                <a:tc>
                  <a:txBody>
                    <a:bodyPr/>
                    <a:lstStyle/>
                    <a:p>
                      <a:r>
                        <a:rPr lang="en-US"/>
                        <a:t>+ -</a:t>
                      </a:r>
                    </a:p>
                  </a:txBody>
                  <a:tcPr anchor="ctr"/>
                </a:tc>
                <a:extLst>
                  <a:ext uri="{0D108BD9-81ED-4DB2-BD59-A6C34878D82A}">
                    <a16:rowId xmlns:a16="http://schemas.microsoft.com/office/drawing/2014/main" val="3937117650"/>
                  </a:ext>
                </a:extLst>
              </a:tr>
              <a:tr h="265055">
                <a:tc>
                  <a:txBody>
                    <a:bodyPr/>
                    <a:lstStyle/>
                    <a:p>
                      <a:r>
                        <a:rPr lang="en-US"/>
                        <a:t>Shift</a:t>
                      </a:r>
                    </a:p>
                  </a:txBody>
                  <a:tcPr anchor="ctr"/>
                </a:tc>
                <a:tc>
                  <a:txBody>
                    <a:bodyPr/>
                    <a:lstStyle/>
                    <a:p>
                      <a:r>
                        <a:rPr lang="en-US"/>
                        <a:t>shift</a:t>
                      </a:r>
                    </a:p>
                  </a:txBody>
                  <a:tcPr anchor="ctr"/>
                </a:tc>
                <a:tc>
                  <a:txBody>
                    <a:bodyPr/>
                    <a:lstStyle/>
                    <a:p>
                      <a:r>
                        <a:rPr lang="en-US"/>
                        <a:t>&lt;&lt; &gt;&gt; &gt;&gt;&gt;</a:t>
                      </a:r>
                    </a:p>
                  </a:txBody>
                  <a:tcPr anchor="ctr"/>
                </a:tc>
                <a:extLst>
                  <a:ext uri="{0D108BD9-81ED-4DB2-BD59-A6C34878D82A}">
                    <a16:rowId xmlns:a16="http://schemas.microsoft.com/office/drawing/2014/main" val="2728125824"/>
                  </a:ext>
                </a:extLst>
              </a:tr>
              <a:tr h="265055">
                <a:tc rowSpan="2">
                  <a:txBody>
                    <a:bodyPr/>
                    <a:lstStyle/>
                    <a:p>
                      <a:r>
                        <a:rPr lang="en-US"/>
                        <a:t>Relational</a:t>
                      </a:r>
                    </a:p>
                  </a:txBody>
                  <a:tcPr anchor="ctr"/>
                </a:tc>
                <a:tc>
                  <a:txBody>
                    <a:bodyPr/>
                    <a:lstStyle/>
                    <a:p>
                      <a:r>
                        <a:rPr lang="en-US"/>
                        <a:t>comparison</a:t>
                      </a:r>
                    </a:p>
                  </a:txBody>
                  <a:tcPr anchor="ctr"/>
                </a:tc>
                <a:tc>
                  <a:txBody>
                    <a:bodyPr/>
                    <a:lstStyle/>
                    <a:p>
                      <a:r>
                        <a:rPr lang="en-US"/>
                        <a:t>&lt; &gt; &lt;= &gt;= instanceof</a:t>
                      </a:r>
                    </a:p>
                  </a:txBody>
                  <a:tcPr anchor="ctr"/>
                </a:tc>
                <a:extLst>
                  <a:ext uri="{0D108BD9-81ED-4DB2-BD59-A6C34878D82A}">
                    <a16:rowId xmlns:a16="http://schemas.microsoft.com/office/drawing/2014/main" val="385691947"/>
                  </a:ext>
                </a:extLst>
              </a:tr>
              <a:tr h="265055">
                <a:tc vMerge="1">
                  <a:txBody>
                    <a:bodyPr/>
                    <a:lstStyle/>
                    <a:p>
                      <a:endParaRPr lang="en-US"/>
                    </a:p>
                  </a:txBody>
                  <a:tcPr/>
                </a:tc>
                <a:tc>
                  <a:txBody>
                    <a:bodyPr/>
                    <a:lstStyle/>
                    <a:p>
                      <a:r>
                        <a:rPr lang="en-US"/>
                        <a:t>equality</a:t>
                      </a:r>
                    </a:p>
                  </a:txBody>
                  <a:tcPr anchor="ctr"/>
                </a:tc>
                <a:tc>
                  <a:txBody>
                    <a:bodyPr/>
                    <a:lstStyle/>
                    <a:p>
                      <a:r>
                        <a:rPr lang="en-US"/>
                        <a:t>== !=</a:t>
                      </a:r>
                    </a:p>
                  </a:txBody>
                  <a:tcPr anchor="ctr"/>
                </a:tc>
                <a:extLst>
                  <a:ext uri="{0D108BD9-81ED-4DB2-BD59-A6C34878D82A}">
                    <a16:rowId xmlns:a16="http://schemas.microsoft.com/office/drawing/2014/main" val="714481090"/>
                  </a:ext>
                </a:extLst>
              </a:tr>
              <a:tr h="265055">
                <a:tc rowSpan="3">
                  <a:txBody>
                    <a:bodyPr/>
                    <a:lstStyle/>
                    <a:p>
                      <a:r>
                        <a:rPr lang="en-US"/>
                        <a:t>Bitwise</a:t>
                      </a:r>
                    </a:p>
                  </a:txBody>
                  <a:tcPr anchor="ctr"/>
                </a:tc>
                <a:tc>
                  <a:txBody>
                    <a:bodyPr/>
                    <a:lstStyle/>
                    <a:p>
                      <a:r>
                        <a:rPr lang="en-US"/>
                        <a:t>bitwise AND</a:t>
                      </a:r>
                    </a:p>
                  </a:txBody>
                  <a:tcPr anchor="ctr"/>
                </a:tc>
                <a:tc>
                  <a:txBody>
                    <a:bodyPr/>
                    <a:lstStyle/>
                    <a:p>
                      <a:r>
                        <a:rPr lang="en-US"/>
                        <a:t>&amp;</a:t>
                      </a:r>
                    </a:p>
                  </a:txBody>
                  <a:tcPr anchor="ctr"/>
                </a:tc>
                <a:extLst>
                  <a:ext uri="{0D108BD9-81ED-4DB2-BD59-A6C34878D82A}">
                    <a16:rowId xmlns:a16="http://schemas.microsoft.com/office/drawing/2014/main" val="3538350828"/>
                  </a:ext>
                </a:extLst>
              </a:tr>
              <a:tr h="265055">
                <a:tc vMerge="1">
                  <a:txBody>
                    <a:bodyPr/>
                    <a:lstStyle/>
                    <a:p>
                      <a:endParaRPr lang="en-US"/>
                    </a:p>
                  </a:txBody>
                  <a:tcPr/>
                </a:tc>
                <a:tc>
                  <a:txBody>
                    <a:bodyPr/>
                    <a:lstStyle/>
                    <a:p>
                      <a:r>
                        <a:rPr lang="en-US"/>
                        <a:t>bitwise exclusive OR</a:t>
                      </a:r>
                    </a:p>
                  </a:txBody>
                  <a:tcPr anchor="ctr"/>
                </a:tc>
                <a:tc>
                  <a:txBody>
                    <a:bodyPr/>
                    <a:lstStyle/>
                    <a:p>
                      <a:r>
                        <a:rPr lang="en-US"/>
                        <a:t>^</a:t>
                      </a:r>
                    </a:p>
                  </a:txBody>
                  <a:tcPr anchor="ctr"/>
                </a:tc>
                <a:extLst>
                  <a:ext uri="{0D108BD9-81ED-4DB2-BD59-A6C34878D82A}">
                    <a16:rowId xmlns:a16="http://schemas.microsoft.com/office/drawing/2014/main" val="375356769"/>
                  </a:ext>
                </a:extLst>
              </a:tr>
              <a:tr h="265055">
                <a:tc vMerge="1">
                  <a:txBody>
                    <a:bodyPr/>
                    <a:lstStyle/>
                    <a:p>
                      <a:endParaRPr lang="en-US"/>
                    </a:p>
                  </a:txBody>
                  <a:tcPr/>
                </a:tc>
                <a:tc>
                  <a:txBody>
                    <a:bodyPr/>
                    <a:lstStyle/>
                    <a:p>
                      <a:r>
                        <a:rPr lang="en-US"/>
                        <a:t>bitwise inclusive OR</a:t>
                      </a:r>
                    </a:p>
                  </a:txBody>
                  <a:tcPr anchor="ctr"/>
                </a:tc>
                <a:tc>
                  <a:txBody>
                    <a:bodyPr/>
                    <a:lstStyle/>
                    <a:p>
                      <a:r>
                        <a:rPr lang="en-US"/>
                        <a:t>|</a:t>
                      </a:r>
                    </a:p>
                  </a:txBody>
                  <a:tcPr anchor="ctr"/>
                </a:tc>
                <a:extLst>
                  <a:ext uri="{0D108BD9-81ED-4DB2-BD59-A6C34878D82A}">
                    <a16:rowId xmlns:a16="http://schemas.microsoft.com/office/drawing/2014/main" val="3020373043"/>
                  </a:ext>
                </a:extLst>
              </a:tr>
              <a:tr h="265055">
                <a:tc rowSpan="2">
                  <a:txBody>
                    <a:bodyPr/>
                    <a:lstStyle/>
                    <a:p>
                      <a:r>
                        <a:rPr lang="en-US"/>
                        <a:t>Logical</a:t>
                      </a:r>
                    </a:p>
                  </a:txBody>
                  <a:tcPr anchor="ctr"/>
                </a:tc>
                <a:tc>
                  <a:txBody>
                    <a:bodyPr/>
                    <a:lstStyle/>
                    <a:p>
                      <a:r>
                        <a:rPr lang="en-US"/>
                        <a:t>logical AND</a:t>
                      </a:r>
                    </a:p>
                  </a:txBody>
                  <a:tcPr anchor="ctr"/>
                </a:tc>
                <a:tc>
                  <a:txBody>
                    <a:bodyPr/>
                    <a:lstStyle/>
                    <a:p>
                      <a:r>
                        <a:rPr lang="en-US"/>
                        <a:t>&amp;&amp;</a:t>
                      </a:r>
                    </a:p>
                  </a:txBody>
                  <a:tcPr anchor="ctr"/>
                </a:tc>
                <a:extLst>
                  <a:ext uri="{0D108BD9-81ED-4DB2-BD59-A6C34878D82A}">
                    <a16:rowId xmlns:a16="http://schemas.microsoft.com/office/drawing/2014/main" val="732366324"/>
                  </a:ext>
                </a:extLst>
              </a:tr>
              <a:tr h="265055">
                <a:tc vMerge="1">
                  <a:txBody>
                    <a:bodyPr/>
                    <a:lstStyle/>
                    <a:p>
                      <a:endParaRPr lang="en-US"/>
                    </a:p>
                  </a:txBody>
                  <a:tcPr/>
                </a:tc>
                <a:tc>
                  <a:txBody>
                    <a:bodyPr/>
                    <a:lstStyle/>
                    <a:p>
                      <a:r>
                        <a:rPr lang="en-US"/>
                        <a:t>logical OR</a:t>
                      </a:r>
                    </a:p>
                  </a:txBody>
                  <a:tcPr anchor="ctr"/>
                </a:tc>
                <a:tc>
                  <a:txBody>
                    <a:bodyPr/>
                    <a:lstStyle/>
                    <a:p>
                      <a:r>
                        <a:rPr lang="en-US"/>
                        <a:t>||</a:t>
                      </a:r>
                    </a:p>
                  </a:txBody>
                  <a:tcPr anchor="ctr"/>
                </a:tc>
                <a:extLst>
                  <a:ext uri="{0D108BD9-81ED-4DB2-BD59-A6C34878D82A}">
                    <a16:rowId xmlns:a16="http://schemas.microsoft.com/office/drawing/2014/main" val="855219282"/>
                  </a:ext>
                </a:extLst>
              </a:tr>
              <a:tr h="265055">
                <a:tc>
                  <a:txBody>
                    <a:bodyPr/>
                    <a:lstStyle/>
                    <a:p>
                      <a:r>
                        <a:rPr lang="en-US"/>
                        <a:t>Ternary</a:t>
                      </a:r>
                    </a:p>
                  </a:txBody>
                  <a:tcPr anchor="ctr"/>
                </a:tc>
                <a:tc>
                  <a:txBody>
                    <a:bodyPr/>
                    <a:lstStyle/>
                    <a:p>
                      <a:r>
                        <a:rPr lang="en-US"/>
                        <a:t>ternary</a:t>
                      </a:r>
                    </a:p>
                  </a:txBody>
                  <a:tcPr anchor="ctr"/>
                </a:tc>
                <a:tc>
                  <a:txBody>
                    <a:bodyPr/>
                    <a:lstStyle/>
                    <a:p>
                      <a:r>
                        <a:rPr lang="en-US"/>
                        <a:t>? :</a:t>
                      </a:r>
                    </a:p>
                  </a:txBody>
                  <a:tcPr anchor="ctr"/>
                </a:tc>
                <a:extLst>
                  <a:ext uri="{0D108BD9-81ED-4DB2-BD59-A6C34878D82A}">
                    <a16:rowId xmlns:a16="http://schemas.microsoft.com/office/drawing/2014/main" val="1365387467"/>
                  </a:ext>
                </a:extLst>
              </a:tr>
              <a:tr h="463847">
                <a:tc>
                  <a:txBody>
                    <a:bodyPr/>
                    <a:lstStyle/>
                    <a:p>
                      <a:r>
                        <a:rPr lang="en-US" dirty="0"/>
                        <a:t>Assignment</a:t>
                      </a:r>
                    </a:p>
                  </a:txBody>
                  <a:tcPr anchor="ctr"/>
                </a:tc>
                <a:tc>
                  <a:txBody>
                    <a:bodyPr/>
                    <a:lstStyle/>
                    <a:p>
                      <a:r>
                        <a:rPr lang="en-US" dirty="0"/>
                        <a:t>assignment</a:t>
                      </a:r>
                    </a:p>
                  </a:txBody>
                  <a:tcPr anchor="ctr"/>
                </a:tc>
                <a:tc>
                  <a:txBody>
                    <a:bodyPr/>
                    <a:lstStyle/>
                    <a:p>
                      <a:r>
                        <a:rPr lang="en-US" dirty="0"/>
                        <a:t>= += -= *= /= %= &amp;= ^= |= &lt;&lt;= &gt;&gt;= &gt;&gt;&gt;=</a:t>
                      </a:r>
                    </a:p>
                  </a:txBody>
                  <a:tcPr anchor="ctr"/>
                </a:tc>
                <a:extLst>
                  <a:ext uri="{0D108BD9-81ED-4DB2-BD59-A6C34878D82A}">
                    <a16:rowId xmlns:a16="http://schemas.microsoft.com/office/drawing/2014/main" val="4165142709"/>
                  </a:ext>
                </a:extLst>
              </a:tr>
            </a:tbl>
          </a:graphicData>
        </a:graphic>
      </p:graphicFrame>
    </p:spTree>
    <p:extLst>
      <p:ext uri="{BB962C8B-B14F-4D97-AF65-F5344CB8AC3E}">
        <p14:creationId xmlns:p14="http://schemas.microsoft.com/office/powerpoint/2010/main" val="3284114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3424"/>
          </a:xfrm>
        </p:spPr>
        <p:txBody>
          <a:bodyPr>
            <a:normAutofit fontScale="90000"/>
          </a:bodyPr>
          <a:lstStyle/>
          <a:p>
            <a:r>
              <a:rPr lang="en-US" b="1" dirty="0"/>
              <a:t>Unary Operator</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Java unary operators require only one operand. Unary operators are used to perform various </a:t>
            </a:r>
            <a:r>
              <a:rPr lang="en-US" dirty="0" smtClean="0"/>
              <a:t>operations:</a:t>
            </a:r>
          </a:p>
          <a:p>
            <a:pPr lvl="1"/>
            <a:r>
              <a:rPr lang="en-US" dirty="0" smtClean="0"/>
              <a:t>incrementing/decrementing </a:t>
            </a:r>
            <a:r>
              <a:rPr lang="en-US" dirty="0"/>
              <a:t>a value by </a:t>
            </a:r>
            <a:r>
              <a:rPr lang="en-US" dirty="0" smtClean="0"/>
              <a:t>one</a:t>
            </a:r>
          </a:p>
          <a:p>
            <a:pPr lvl="1"/>
            <a:r>
              <a:rPr lang="en-US" dirty="0"/>
              <a:t>negating an </a:t>
            </a:r>
            <a:r>
              <a:rPr lang="en-US" dirty="0" smtClean="0"/>
              <a:t>expression</a:t>
            </a:r>
          </a:p>
          <a:p>
            <a:pPr lvl="1"/>
            <a:r>
              <a:rPr lang="en-US" dirty="0"/>
              <a:t>inverting the value of a </a:t>
            </a:r>
            <a:r>
              <a:rPr lang="en-US" dirty="0" smtClean="0"/>
              <a:t>Boolean</a:t>
            </a:r>
          </a:p>
          <a:p>
            <a:pPr marL="457200" lvl="1" indent="0">
              <a:buNone/>
            </a:pPr>
            <a:endParaRPr lang="en-US" dirty="0" smtClean="0"/>
          </a:p>
          <a:p>
            <a:pPr marL="0" indent="0">
              <a:buNone/>
            </a:pPr>
            <a:r>
              <a:rPr lang="en-US" b="1" dirty="0" smtClean="0"/>
              <a:t>Example: </a:t>
            </a:r>
            <a:r>
              <a:rPr lang="en-US" dirty="0" smtClean="0"/>
              <a:t>++ and –</a:t>
            </a:r>
          </a:p>
          <a:p>
            <a:pPr marL="457200" lvl="1" indent="0">
              <a:buNone/>
            </a:pPr>
            <a:r>
              <a:rPr lang="en-US" dirty="0"/>
              <a:t>public class </a:t>
            </a:r>
            <a:r>
              <a:rPr lang="en-US" dirty="0" err="1">
                <a:solidFill>
                  <a:schemeClr val="accent1">
                    <a:lumMod val="50000"/>
                  </a:schemeClr>
                </a:solidFill>
              </a:rPr>
              <a:t>OperatorExample</a:t>
            </a:r>
            <a:r>
              <a:rPr lang="en-US" dirty="0"/>
              <a:t>{  </a:t>
            </a:r>
          </a:p>
          <a:p>
            <a:pPr marL="457200" lvl="1" indent="0">
              <a:buNone/>
            </a:pPr>
            <a:r>
              <a:rPr lang="en-US" dirty="0"/>
              <a:t>public static void main(</a:t>
            </a:r>
            <a:r>
              <a:rPr lang="en-US" dirty="0">
                <a:solidFill>
                  <a:srgbClr val="FF0000"/>
                </a:solidFill>
              </a:rPr>
              <a:t>String</a:t>
            </a:r>
            <a:r>
              <a:rPr lang="en-US" dirty="0"/>
              <a:t> </a:t>
            </a:r>
            <a:r>
              <a:rPr lang="en-US" dirty="0" err="1"/>
              <a:t>args</a:t>
            </a:r>
            <a:r>
              <a:rPr lang="en-US" dirty="0"/>
              <a:t>[]){  </a:t>
            </a:r>
          </a:p>
          <a:p>
            <a:pPr marL="457200" lvl="1" indent="0">
              <a:buNone/>
            </a:pPr>
            <a:r>
              <a:rPr lang="en-US" dirty="0" err="1"/>
              <a:t>int</a:t>
            </a:r>
            <a:r>
              <a:rPr lang="en-US" dirty="0"/>
              <a:t> x=10;  </a:t>
            </a:r>
          </a:p>
          <a:p>
            <a:pPr marL="457200" lvl="1" indent="0">
              <a:buNone/>
            </a:pPr>
            <a:r>
              <a:rPr lang="en-US" dirty="0" err="1"/>
              <a:t>System.</a:t>
            </a:r>
            <a:r>
              <a:rPr lang="en-US" dirty="0" err="1">
                <a:solidFill>
                  <a:schemeClr val="tx2"/>
                </a:solidFill>
              </a:rPr>
              <a:t>out</a:t>
            </a:r>
            <a:r>
              <a:rPr lang="en-US" dirty="0" err="1"/>
              <a:t>.println</a:t>
            </a:r>
            <a:r>
              <a:rPr lang="en-US" dirty="0"/>
              <a:t>(x++);//10 (11)  </a:t>
            </a:r>
          </a:p>
          <a:p>
            <a:pPr marL="457200" lvl="1" indent="0">
              <a:buNone/>
            </a:pPr>
            <a:r>
              <a:rPr lang="en-US" dirty="0" err="1"/>
              <a:t>System.</a:t>
            </a:r>
            <a:r>
              <a:rPr lang="en-US" dirty="0" err="1">
                <a:solidFill>
                  <a:schemeClr val="tx2"/>
                </a:solidFill>
              </a:rPr>
              <a:t>out</a:t>
            </a:r>
            <a:r>
              <a:rPr lang="en-US" dirty="0" err="1"/>
              <a:t>.println</a:t>
            </a:r>
            <a:r>
              <a:rPr lang="en-US" dirty="0"/>
              <a:t>(++x);//12  </a:t>
            </a:r>
          </a:p>
          <a:p>
            <a:pPr marL="457200" lvl="1" indent="0">
              <a:buNone/>
            </a:pPr>
            <a:r>
              <a:rPr lang="en-US" dirty="0" err="1"/>
              <a:t>System.</a:t>
            </a:r>
            <a:r>
              <a:rPr lang="en-US" dirty="0" err="1">
                <a:solidFill>
                  <a:schemeClr val="tx2"/>
                </a:solidFill>
              </a:rPr>
              <a:t>out</a:t>
            </a:r>
            <a:r>
              <a:rPr lang="en-US" dirty="0" err="1"/>
              <a:t>.println</a:t>
            </a:r>
            <a:r>
              <a:rPr lang="en-US" dirty="0"/>
              <a:t>(x--);//12 (11)  </a:t>
            </a:r>
          </a:p>
          <a:p>
            <a:pPr marL="457200" lvl="1" indent="0">
              <a:buNone/>
            </a:pPr>
            <a:r>
              <a:rPr lang="en-US" dirty="0" err="1"/>
              <a:t>System.</a:t>
            </a:r>
            <a:r>
              <a:rPr lang="en-US" dirty="0" err="1">
                <a:solidFill>
                  <a:schemeClr val="tx2"/>
                </a:solidFill>
              </a:rPr>
              <a:t>out</a:t>
            </a:r>
            <a:r>
              <a:rPr lang="en-US" dirty="0" err="1"/>
              <a:t>.println</a:t>
            </a:r>
            <a:r>
              <a:rPr lang="en-US" dirty="0"/>
              <a:t>(--x);//10  </a:t>
            </a:r>
          </a:p>
          <a:p>
            <a:pPr marL="457200" lvl="1" indent="0">
              <a:buNone/>
            </a:pPr>
            <a:r>
              <a:rPr lang="en-US" dirty="0" smtClean="0"/>
              <a:t>}</a:t>
            </a:r>
          </a:p>
          <a:p>
            <a:pPr marL="457200" lvl="1" indent="0">
              <a:buNone/>
            </a:pPr>
            <a:r>
              <a:rPr lang="en-US" dirty="0" smtClean="0"/>
              <a:t>}</a:t>
            </a:r>
            <a:r>
              <a:rPr lang="en-US" dirty="0"/>
              <a:t>  </a:t>
            </a:r>
          </a:p>
          <a:p>
            <a:pPr marL="0" indent="0">
              <a:buNone/>
            </a:pPr>
            <a:endParaRPr lang="en-US" dirty="0"/>
          </a:p>
        </p:txBody>
      </p:sp>
    </p:spTree>
    <p:extLst>
      <p:ext uri="{BB962C8B-B14F-4D97-AF65-F5344CB8AC3E}">
        <p14:creationId xmlns:p14="http://schemas.microsoft.com/office/powerpoint/2010/main" val="842308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3" y="788395"/>
            <a:ext cx="10515600" cy="4351338"/>
          </a:xfrm>
        </p:spPr>
        <p:txBody>
          <a:bodyPr>
            <a:normAutofit fontScale="92500" lnSpcReduction="20000"/>
          </a:bodyPr>
          <a:lstStyle/>
          <a:p>
            <a:pPr marL="0" indent="0">
              <a:buNone/>
            </a:pPr>
            <a:r>
              <a:rPr lang="en-US" dirty="0"/>
              <a:t>Example 2: ~ </a:t>
            </a:r>
            <a:r>
              <a:rPr lang="en-US" dirty="0" smtClean="0"/>
              <a:t>and!</a:t>
            </a:r>
          </a:p>
          <a:p>
            <a:pPr marL="0" indent="0">
              <a:buNone/>
            </a:pPr>
            <a:endParaRPr lang="en-US" dirty="0" smtClean="0"/>
          </a:p>
          <a:p>
            <a:pPr marL="457200" lvl="1" indent="0">
              <a:buNone/>
            </a:pPr>
            <a:r>
              <a:rPr lang="en-US" dirty="0"/>
              <a:t>public class </a:t>
            </a:r>
            <a:r>
              <a:rPr lang="en-US" dirty="0" err="1">
                <a:solidFill>
                  <a:schemeClr val="tx2"/>
                </a:solidFill>
              </a:rPr>
              <a:t>OperatorExample</a:t>
            </a:r>
            <a:r>
              <a:rPr lang="en-US" dirty="0"/>
              <a:t>{  </a:t>
            </a:r>
          </a:p>
          <a:p>
            <a:pPr marL="457200" lvl="1" indent="0">
              <a:buNone/>
            </a:pPr>
            <a:r>
              <a:rPr lang="en-US" dirty="0"/>
              <a:t>public static void main(</a:t>
            </a:r>
            <a:r>
              <a:rPr lang="en-US" dirty="0">
                <a:solidFill>
                  <a:srgbClr val="C00000"/>
                </a:solidFill>
              </a:rPr>
              <a:t>String</a:t>
            </a:r>
            <a:r>
              <a:rPr lang="en-US" dirty="0"/>
              <a:t> </a:t>
            </a:r>
            <a:r>
              <a:rPr lang="en-US" dirty="0" err="1"/>
              <a:t>args</a:t>
            </a:r>
            <a:r>
              <a:rPr lang="en-US" dirty="0"/>
              <a:t>[]){  </a:t>
            </a:r>
          </a:p>
          <a:p>
            <a:pPr marL="457200" lvl="1" indent="0">
              <a:buNone/>
            </a:pPr>
            <a:r>
              <a:rPr lang="en-US" dirty="0" err="1"/>
              <a:t>int</a:t>
            </a:r>
            <a:r>
              <a:rPr lang="en-US" dirty="0"/>
              <a:t> </a:t>
            </a:r>
            <a:r>
              <a:rPr lang="en-US" dirty="0">
                <a:solidFill>
                  <a:schemeClr val="tx2"/>
                </a:solidFill>
              </a:rPr>
              <a:t>a</a:t>
            </a:r>
            <a:r>
              <a:rPr lang="en-US" dirty="0"/>
              <a:t>=10;  </a:t>
            </a:r>
          </a:p>
          <a:p>
            <a:pPr marL="457200" lvl="1" indent="0">
              <a:buNone/>
            </a:pPr>
            <a:r>
              <a:rPr lang="en-US" dirty="0" err="1"/>
              <a:t>int</a:t>
            </a:r>
            <a:r>
              <a:rPr lang="en-US" dirty="0"/>
              <a:t> </a:t>
            </a:r>
            <a:r>
              <a:rPr lang="en-US" dirty="0">
                <a:solidFill>
                  <a:schemeClr val="tx2"/>
                </a:solidFill>
              </a:rPr>
              <a:t>b</a:t>
            </a:r>
            <a:r>
              <a:rPr lang="en-US" dirty="0"/>
              <a:t>=-10;  </a:t>
            </a:r>
          </a:p>
          <a:p>
            <a:pPr marL="457200" lvl="1" indent="0">
              <a:buNone/>
            </a:pPr>
            <a:r>
              <a:rPr lang="en-US" dirty="0" err="1"/>
              <a:t>boolean</a:t>
            </a:r>
            <a:r>
              <a:rPr lang="en-US" dirty="0"/>
              <a:t> </a:t>
            </a:r>
            <a:r>
              <a:rPr lang="en-US" dirty="0">
                <a:solidFill>
                  <a:schemeClr val="tx2"/>
                </a:solidFill>
              </a:rPr>
              <a:t>c</a:t>
            </a:r>
            <a:r>
              <a:rPr lang="en-US" dirty="0"/>
              <a:t>=true;  </a:t>
            </a:r>
          </a:p>
          <a:p>
            <a:pPr marL="457200" lvl="1" indent="0">
              <a:buNone/>
            </a:pPr>
            <a:r>
              <a:rPr lang="en-US" dirty="0" err="1"/>
              <a:t>boolean</a:t>
            </a:r>
            <a:r>
              <a:rPr lang="en-US" dirty="0"/>
              <a:t> </a:t>
            </a:r>
            <a:r>
              <a:rPr lang="en-US" dirty="0">
                <a:solidFill>
                  <a:schemeClr val="tx2"/>
                </a:solidFill>
              </a:rPr>
              <a:t>d</a:t>
            </a:r>
            <a:r>
              <a:rPr lang="en-US" dirty="0"/>
              <a:t>=false;  </a:t>
            </a:r>
          </a:p>
          <a:p>
            <a:pPr marL="457200" lvl="1" indent="0">
              <a:buNone/>
            </a:pPr>
            <a:r>
              <a:rPr lang="en-US" dirty="0" err="1"/>
              <a:t>System.</a:t>
            </a:r>
            <a:r>
              <a:rPr lang="en-US" dirty="0" err="1">
                <a:solidFill>
                  <a:schemeClr val="tx2"/>
                </a:solidFill>
              </a:rPr>
              <a:t>out</a:t>
            </a:r>
            <a:r>
              <a:rPr lang="en-US" dirty="0" err="1"/>
              <a:t>.println</a:t>
            </a:r>
            <a:r>
              <a:rPr lang="en-US" dirty="0"/>
              <a:t>(~a);//-11 (minus of total positive value which starts from 0)  </a:t>
            </a:r>
          </a:p>
          <a:p>
            <a:pPr marL="457200" lvl="1" indent="0">
              <a:buNone/>
            </a:pPr>
            <a:r>
              <a:rPr lang="en-US" dirty="0" err="1"/>
              <a:t>System.</a:t>
            </a:r>
            <a:r>
              <a:rPr lang="en-US" dirty="0" err="1">
                <a:solidFill>
                  <a:schemeClr val="tx2"/>
                </a:solidFill>
              </a:rPr>
              <a:t>out</a:t>
            </a:r>
            <a:r>
              <a:rPr lang="en-US" dirty="0" err="1"/>
              <a:t>.println</a:t>
            </a:r>
            <a:r>
              <a:rPr lang="en-US" dirty="0"/>
              <a:t>(~b);//9 (positive of total minus, positive starts from 0)  </a:t>
            </a:r>
          </a:p>
          <a:p>
            <a:pPr marL="457200" lvl="1" indent="0">
              <a:buNone/>
            </a:pPr>
            <a:r>
              <a:rPr lang="en-US" dirty="0" err="1"/>
              <a:t>System.</a:t>
            </a:r>
            <a:r>
              <a:rPr lang="en-US" dirty="0" err="1">
                <a:solidFill>
                  <a:schemeClr val="tx2"/>
                </a:solidFill>
              </a:rPr>
              <a:t>out</a:t>
            </a:r>
            <a:r>
              <a:rPr lang="en-US" dirty="0" err="1"/>
              <a:t>.println</a:t>
            </a:r>
            <a:r>
              <a:rPr lang="en-US" dirty="0"/>
              <a:t>(!c);//false (opposite of </a:t>
            </a:r>
            <a:r>
              <a:rPr lang="en-US" dirty="0" err="1"/>
              <a:t>boolean</a:t>
            </a:r>
            <a:r>
              <a:rPr lang="en-US" dirty="0"/>
              <a:t> value)  </a:t>
            </a:r>
          </a:p>
          <a:p>
            <a:pPr marL="457200" lvl="1" indent="0">
              <a:buNone/>
            </a:pPr>
            <a:r>
              <a:rPr lang="en-US" dirty="0" err="1"/>
              <a:t>System.</a:t>
            </a:r>
            <a:r>
              <a:rPr lang="en-US" dirty="0" err="1">
                <a:solidFill>
                  <a:schemeClr val="tx2"/>
                </a:solidFill>
              </a:rPr>
              <a:t>out</a:t>
            </a:r>
            <a:r>
              <a:rPr lang="en-US" dirty="0" err="1"/>
              <a:t>.println</a:t>
            </a:r>
            <a:r>
              <a:rPr lang="en-US" dirty="0"/>
              <a:t>(!d);//true  </a:t>
            </a:r>
          </a:p>
          <a:p>
            <a:pPr marL="457200" lvl="1" indent="0">
              <a:buNone/>
            </a:pPr>
            <a:r>
              <a:rPr lang="en-US" dirty="0"/>
              <a:t>}}  </a:t>
            </a:r>
          </a:p>
          <a:p>
            <a:pPr marL="0" indent="0">
              <a:buNone/>
            </a:pPr>
            <a:endParaRPr lang="en-US" dirty="0"/>
          </a:p>
        </p:txBody>
      </p:sp>
    </p:spTree>
    <p:extLst>
      <p:ext uri="{BB962C8B-B14F-4D97-AF65-F5344CB8AC3E}">
        <p14:creationId xmlns:p14="http://schemas.microsoft.com/office/powerpoint/2010/main" val="2182601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a:t>
            </a:r>
            <a:endParaRPr lang="en-US" dirty="0"/>
          </a:p>
        </p:txBody>
      </p:sp>
      <p:sp>
        <p:nvSpPr>
          <p:cNvPr id="3" name="Content Placeholder 2"/>
          <p:cNvSpPr>
            <a:spLocks noGrp="1"/>
          </p:cNvSpPr>
          <p:nvPr>
            <p:ph idx="1"/>
          </p:nvPr>
        </p:nvSpPr>
        <p:spPr/>
        <p:txBody>
          <a:bodyPr/>
          <a:lstStyle/>
          <a:p>
            <a:pPr marL="0" indent="0">
              <a:buNone/>
            </a:pPr>
            <a:r>
              <a:rPr lang="en-US" dirty="0" smtClean="0"/>
              <a:t>There </a:t>
            </a:r>
            <a:r>
              <a:rPr lang="en-US" smtClean="0"/>
              <a:t>are </a:t>
            </a:r>
            <a:r>
              <a:rPr lang="en-US" smtClean="0"/>
              <a:t>three </a:t>
            </a:r>
            <a:r>
              <a:rPr lang="en-US" dirty="0" smtClean="0"/>
              <a:t>types of data types in java:</a:t>
            </a:r>
          </a:p>
          <a:p>
            <a:pPr marL="514350" indent="-514350">
              <a:buFont typeface="+mj-lt"/>
              <a:buAutoNum type="arabicPeriod"/>
            </a:pPr>
            <a:r>
              <a:rPr lang="en-US" dirty="0" smtClean="0"/>
              <a:t>Local Variable</a:t>
            </a:r>
          </a:p>
          <a:p>
            <a:pPr marL="514350" indent="-514350">
              <a:buFont typeface="+mj-lt"/>
              <a:buAutoNum type="arabicPeriod"/>
            </a:pPr>
            <a:r>
              <a:rPr lang="en-US" dirty="0" smtClean="0"/>
              <a:t>Instance Variable</a:t>
            </a:r>
          </a:p>
          <a:p>
            <a:pPr marL="514350" indent="-514350">
              <a:buFont typeface="+mj-lt"/>
              <a:buAutoNum type="arabicPeriod"/>
            </a:pPr>
            <a:r>
              <a:rPr lang="en-US" dirty="0" smtClean="0"/>
              <a:t>Static Variable</a:t>
            </a:r>
            <a:endParaRPr lang="en-US" dirty="0"/>
          </a:p>
        </p:txBody>
      </p:sp>
    </p:spTree>
    <p:extLst>
      <p:ext uri="{BB962C8B-B14F-4D97-AF65-F5344CB8AC3E}">
        <p14:creationId xmlns:p14="http://schemas.microsoft.com/office/powerpoint/2010/main" val="167262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a:t>
            </a:r>
            <a:endParaRPr lang="en-US" dirty="0"/>
          </a:p>
        </p:txBody>
      </p:sp>
      <p:sp>
        <p:nvSpPr>
          <p:cNvPr id="3" name="Content Placeholder 2"/>
          <p:cNvSpPr>
            <a:spLocks noGrp="1"/>
          </p:cNvSpPr>
          <p:nvPr>
            <p:ph idx="1"/>
          </p:nvPr>
        </p:nvSpPr>
        <p:spPr/>
        <p:txBody>
          <a:bodyPr/>
          <a:lstStyle/>
          <a:p>
            <a:pPr marL="0" indent="0" algn="just">
              <a:buNone/>
            </a:pPr>
            <a:r>
              <a:rPr lang="en-US" dirty="0" smtClean="0"/>
              <a:t>A variable declared inside the body of the method is called local variable.</a:t>
            </a:r>
          </a:p>
          <a:p>
            <a:pPr marL="0" indent="0" algn="just">
              <a:buNone/>
            </a:pPr>
            <a:r>
              <a:rPr lang="en-US" dirty="0" smtClean="0">
                <a:solidFill>
                  <a:schemeClr val="accent1">
                    <a:lumMod val="50000"/>
                  </a:schemeClr>
                </a:solidFill>
              </a:rPr>
              <a:t>Example:</a:t>
            </a:r>
          </a:p>
          <a:p>
            <a:pPr marL="0" indent="0" algn="just">
              <a:buNone/>
            </a:pPr>
            <a:r>
              <a:rPr lang="en-US" dirty="0" smtClean="0">
                <a:solidFill>
                  <a:schemeClr val="accent1">
                    <a:lumMod val="50000"/>
                  </a:schemeClr>
                </a:solidFill>
              </a:rPr>
              <a:t>	void method()</a:t>
            </a:r>
          </a:p>
          <a:p>
            <a:pPr marL="0" indent="0" algn="just">
              <a:buNone/>
            </a:pPr>
            <a:r>
              <a:rPr lang="en-US" dirty="0">
                <a:solidFill>
                  <a:schemeClr val="accent1">
                    <a:lumMod val="50000"/>
                  </a:schemeClr>
                </a:solidFill>
              </a:rPr>
              <a:t>	</a:t>
            </a:r>
            <a:r>
              <a:rPr lang="en-US" dirty="0" smtClean="0"/>
              <a:t>{</a:t>
            </a:r>
          </a:p>
          <a:p>
            <a:pPr marL="0" indent="0" algn="just">
              <a:buNone/>
            </a:pPr>
            <a:r>
              <a:rPr lang="en-US" dirty="0"/>
              <a:t>	</a:t>
            </a:r>
            <a:r>
              <a:rPr lang="en-US" dirty="0" smtClean="0"/>
              <a:t>	</a:t>
            </a:r>
            <a:r>
              <a:rPr lang="en-US" dirty="0" err="1" smtClean="0"/>
              <a:t>int</a:t>
            </a:r>
            <a:r>
              <a:rPr lang="en-US" dirty="0" smtClean="0"/>
              <a:t> n = 90; </a:t>
            </a:r>
          </a:p>
          <a:p>
            <a:pPr marL="0" indent="0" algn="just">
              <a:buNone/>
            </a:pPr>
            <a:r>
              <a:rPr lang="en-US" dirty="0"/>
              <a:t>	</a:t>
            </a:r>
            <a:r>
              <a:rPr lang="en-US" dirty="0" smtClean="0"/>
              <a:t>}</a:t>
            </a:r>
            <a:endParaRPr lang="en-US" dirty="0">
              <a:solidFill>
                <a:schemeClr val="accent1">
                  <a:lumMod val="50000"/>
                </a:schemeClr>
              </a:solidFill>
            </a:endParaRPr>
          </a:p>
        </p:txBody>
      </p:sp>
    </p:spTree>
    <p:extLst>
      <p:ext uri="{BB962C8B-B14F-4D97-AF65-F5344CB8AC3E}">
        <p14:creationId xmlns:p14="http://schemas.microsoft.com/office/powerpoint/2010/main" val="2786251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variable declared inside the class but outside the body of the method, is called an instance variable. It is not declared as </a:t>
            </a:r>
            <a:r>
              <a:rPr lang="en-US" b="1" dirty="0" smtClean="0"/>
              <a:t>static</a:t>
            </a:r>
            <a:r>
              <a:rPr lang="en-US" dirty="0" smtClean="0"/>
              <a:t>. </a:t>
            </a:r>
          </a:p>
          <a:p>
            <a:pPr marL="0" indent="0">
              <a:buNone/>
            </a:pPr>
            <a:endParaRPr lang="en-US" dirty="0"/>
          </a:p>
          <a:p>
            <a:pPr marL="0" indent="0">
              <a:buNone/>
            </a:pPr>
            <a:r>
              <a:rPr lang="en-US" dirty="0" smtClean="0"/>
              <a:t>Example: </a:t>
            </a:r>
          </a:p>
          <a:p>
            <a:pPr marL="0" indent="0">
              <a:buNone/>
            </a:pPr>
            <a:r>
              <a:rPr lang="en-US" dirty="0"/>
              <a:t> </a:t>
            </a:r>
            <a:r>
              <a:rPr lang="en-US" dirty="0" smtClean="0">
                <a:solidFill>
                  <a:schemeClr val="accent1">
                    <a:lumMod val="50000"/>
                  </a:schemeClr>
                </a:solidFill>
              </a:rPr>
              <a:t>class</a:t>
            </a:r>
            <a:r>
              <a:rPr lang="en-US" dirty="0" smtClean="0"/>
              <a:t> Demo{</a:t>
            </a:r>
            <a:br>
              <a:rPr lang="en-US" dirty="0" smtClean="0"/>
            </a:br>
            <a:r>
              <a:rPr lang="en-US" dirty="0" smtClean="0"/>
              <a:t>	public </a:t>
            </a:r>
            <a:r>
              <a:rPr lang="en-US" dirty="0" smtClean="0">
                <a:solidFill>
                  <a:srgbClr val="FF0000"/>
                </a:solidFill>
              </a:rPr>
              <a:t>static</a:t>
            </a:r>
            <a:r>
              <a:rPr lang="en-US" dirty="0" smtClean="0"/>
              <a:t> void main(</a:t>
            </a:r>
            <a:r>
              <a:rPr lang="en-US" dirty="0" smtClean="0">
                <a:solidFill>
                  <a:srgbClr val="C00000"/>
                </a:solidFill>
              </a:rPr>
              <a:t>String</a:t>
            </a:r>
            <a:r>
              <a:rPr lang="en-US" dirty="0" smtClean="0"/>
              <a:t> </a:t>
            </a:r>
            <a:r>
              <a:rPr lang="en-US" dirty="0" err="1" smtClean="0"/>
              <a:t>args</a:t>
            </a:r>
            <a:r>
              <a:rPr lang="en-US" dirty="0" smtClean="0"/>
              <a:t>[])</a:t>
            </a:r>
          </a:p>
          <a:p>
            <a:pPr marL="0" indent="0">
              <a:buNone/>
            </a:pPr>
            <a:r>
              <a:rPr lang="en-US" dirty="0"/>
              <a:t>	</a:t>
            </a:r>
            <a:r>
              <a:rPr lang="en-US" dirty="0" smtClean="0"/>
              <a:t>{</a:t>
            </a:r>
          </a:p>
          <a:p>
            <a:pPr marL="0" indent="0">
              <a:buNone/>
            </a:pPr>
            <a:r>
              <a:rPr lang="en-US" dirty="0"/>
              <a:t>	</a:t>
            </a:r>
            <a:r>
              <a:rPr lang="en-US" dirty="0" smtClean="0"/>
              <a:t>	</a:t>
            </a:r>
            <a:r>
              <a:rPr lang="en-US" dirty="0" err="1" smtClean="0">
                <a:solidFill>
                  <a:schemeClr val="accent1">
                    <a:lumMod val="50000"/>
                  </a:schemeClr>
                </a:solidFill>
              </a:rPr>
              <a:t>int</a:t>
            </a:r>
            <a:r>
              <a:rPr lang="en-US" dirty="0" smtClean="0"/>
              <a:t> data = 50; </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4244451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variable that is declared as static is called a static variable. It cannot be local. You can create a single copy of the static variable and share it among all the instances of the class.</a:t>
            </a:r>
          </a:p>
          <a:p>
            <a:r>
              <a:rPr lang="en-US" dirty="0" smtClean="0"/>
              <a:t>Memory allocation for static variables happens only once when the class is loaded in the memory.</a:t>
            </a:r>
          </a:p>
          <a:p>
            <a:pPr marL="0" indent="0">
              <a:buNone/>
            </a:pPr>
            <a:r>
              <a:rPr lang="en-US" dirty="0" smtClean="0">
                <a:solidFill>
                  <a:schemeClr val="tx2">
                    <a:lumMod val="50000"/>
                  </a:schemeClr>
                </a:solidFill>
              </a:rPr>
              <a:t>Example:</a:t>
            </a:r>
          </a:p>
          <a:p>
            <a:pPr marL="0" indent="0">
              <a:buNone/>
            </a:pPr>
            <a:r>
              <a:rPr lang="en-US" dirty="0" smtClean="0">
                <a:solidFill>
                  <a:schemeClr val="accent1">
                    <a:lumMod val="50000"/>
                  </a:schemeClr>
                </a:solidFill>
              </a:rPr>
              <a:t>public</a:t>
            </a:r>
            <a:r>
              <a:rPr lang="en-US" dirty="0" smtClean="0">
                <a:solidFill>
                  <a:schemeClr val="tx2">
                    <a:lumMod val="50000"/>
                  </a:schemeClr>
                </a:solidFill>
              </a:rPr>
              <a:t> </a:t>
            </a:r>
            <a:r>
              <a:rPr lang="en-US" dirty="0" smtClean="0">
                <a:solidFill>
                  <a:schemeClr val="accent1">
                    <a:lumMod val="50000"/>
                  </a:schemeClr>
                </a:solidFill>
              </a:rPr>
              <a:t>class</a:t>
            </a:r>
            <a:r>
              <a:rPr lang="en-US" dirty="0" smtClean="0">
                <a:solidFill>
                  <a:schemeClr val="tx2">
                    <a:lumMod val="50000"/>
                  </a:schemeClr>
                </a:solidFill>
              </a:rPr>
              <a:t> A</a:t>
            </a:r>
          </a:p>
          <a:p>
            <a:pPr marL="0" indent="0">
              <a:buNone/>
            </a:pP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static </a:t>
            </a:r>
            <a:r>
              <a:rPr lang="en-US" dirty="0" err="1" smtClean="0">
                <a:solidFill>
                  <a:schemeClr val="accent1">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num</a:t>
            </a:r>
            <a:r>
              <a:rPr lang="en-US" dirty="0" smtClean="0">
                <a:solidFill>
                  <a:schemeClr val="tx2">
                    <a:lumMod val="50000"/>
                  </a:schemeClr>
                </a:solidFill>
              </a:rPr>
              <a:t> = 90;</a:t>
            </a:r>
          </a:p>
          <a:p>
            <a:pPr marL="0" indent="0">
              <a:buNone/>
            </a:pPr>
            <a:r>
              <a:rPr lang="en-US" dirty="0">
                <a:solidFill>
                  <a:schemeClr val="tx2">
                    <a:lumMod val="50000"/>
                  </a:schemeClr>
                </a:solidFill>
              </a:rPr>
              <a:t>	</a:t>
            </a:r>
            <a:r>
              <a:rPr lang="en-US" dirty="0" smtClean="0">
                <a:solidFill>
                  <a:schemeClr val="tx2">
                    <a:lumMod val="50000"/>
                  </a:schemeClr>
                </a:solidFill>
              </a:rPr>
              <a:t>public </a:t>
            </a:r>
            <a:r>
              <a:rPr lang="en-US" dirty="0" smtClean="0">
                <a:solidFill>
                  <a:srgbClr val="FF0000"/>
                </a:solidFill>
              </a:rPr>
              <a:t>static</a:t>
            </a:r>
            <a:r>
              <a:rPr lang="en-US" dirty="0" smtClean="0">
                <a:solidFill>
                  <a:schemeClr val="tx2">
                    <a:lumMod val="50000"/>
                  </a:schemeClr>
                </a:solidFill>
              </a:rPr>
              <a:t> void main(</a:t>
            </a:r>
            <a:r>
              <a:rPr lang="en-US" dirty="0" smtClean="0">
                <a:solidFill>
                  <a:srgbClr val="C00000"/>
                </a:solidFill>
              </a:rPr>
              <a:t>String</a:t>
            </a:r>
            <a:r>
              <a:rPr lang="en-US" dirty="0" smtClean="0">
                <a:solidFill>
                  <a:schemeClr val="tx2">
                    <a:lumMod val="50000"/>
                  </a:schemeClr>
                </a:solidFill>
              </a:rPr>
              <a:t> </a:t>
            </a:r>
            <a:r>
              <a:rPr lang="en-US" dirty="0" err="1" smtClean="0">
                <a:solidFill>
                  <a:schemeClr val="tx2">
                    <a:lumMod val="50000"/>
                  </a:schemeClr>
                </a:solidFill>
              </a:rPr>
              <a:t>args</a:t>
            </a: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a:t>
            </a:r>
          </a:p>
          <a:p>
            <a:pPr marL="0" indent="0">
              <a:buNone/>
            </a:pPr>
            <a:r>
              <a:rPr lang="en-US" dirty="0" smtClean="0">
                <a:solidFill>
                  <a:schemeClr val="tx2">
                    <a:lumMod val="50000"/>
                  </a:schemeClr>
                </a:solidFill>
              </a:rPr>
              <a:t>}</a:t>
            </a:r>
            <a:endParaRPr lang="en-US" dirty="0">
              <a:solidFill>
                <a:schemeClr val="tx2">
                  <a:lumMod val="50000"/>
                </a:schemeClr>
              </a:solidFill>
            </a:endParaRPr>
          </a:p>
        </p:txBody>
      </p:sp>
    </p:spTree>
    <p:extLst>
      <p:ext uri="{BB962C8B-B14F-4D97-AF65-F5344CB8AC3E}">
        <p14:creationId xmlns:p14="http://schemas.microsoft.com/office/powerpoint/2010/main" val="342001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pPr marL="0" indent="0">
              <a:buNone/>
            </a:pPr>
            <a:r>
              <a:rPr lang="en-US" dirty="0" smtClean="0"/>
              <a:t>Type casting is when you assign a value of one primitive data type to another type.</a:t>
            </a:r>
          </a:p>
          <a:p>
            <a:pPr marL="0" indent="0">
              <a:buNone/>
            </a:pPr>
            <a:r>
              <a:rPr lang="en-US" dirty="0" smtClean="0"/>
              <a:t>In Java, there are two types of casting:</a:t>
            </a:r>
          </a:p>
          <a:p>
            <a:pPr marL="971550" lvl="1" indent="-514350">
              <a:buFont typeface="+mj-lt"/>
              <a:buAutoNum type="arabicPeriod"/>
            </a:pPr>
            <a:r>
              <a:rPr lang="en-US" dirty="0" smtClean="0"/>
              <a:t>Widening Casting(Automatically) </a:t>
            </a:r>
          </a:p>
          <a:p>
            <a:pPr marL="971550" lvl="1" indent="-514350">
              <a:buFont typeface="+mj-lt"/>
              <a:buAutoNum type="arabicPeriod"/>
            </a:pPr>
            <a:r>
              <a:rPr lang="en-US" dirty="0" err="1" smtClean="0"/>
              <a:t>Norrowing</a:t>
            </a:r>
            <a:r>
              <a:rPr lang="en-US" dirty="0" smtClean="0"/>
              <a:t> Casting(manually)</a:t>
            </a:r>
            <a:endParaRPr lang="en-US" dirty="0"/>
          </a:p>
        </p:txBody>
      </p:sp>
    </p:spTree>
    <p:extLst>
      <p:ext uri="{BB962C8B-B14F-4D97-AF65-F5344CB8AC3E}">
        <p14:creationId xmlns:p14="http://schemas.microsoft.com/office/powerpoint/2010/main" val="82934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 Casting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Converting a smaller type to a larger type size</a:t>
            </a:r>
          </a:p>
          <a:p>
            <a:pPr marL="0" indent="0">
              <a:buNone/>
            </a:pPr>
            <a:r>
              <a:rPr lang="en-US" dirty="0"/>
              <a:t> </a:t>
            </a:r>
            <a:r>
              <a:rPr lang="en-US" dirty="0" smtClean="0"/>
              <a:t>byte -&gt; short -&gt; char -&gt; </a:t>
            </a:r>
            <a:r>
              <a:rPr lang="en-US" dirty="0" err="1" smtClean="0"/>
              <a:t>int</a:t>
            </a:r>
            <a:r>
              <a:rPr lang="en-US" dirty="0" smtClean="0"/>
              <a:t> -&gt; long -&gt; float -&gt; double</a:t>
            </a:r>
          </a:p>
          <a:p>
            <a:pPr marL="0" indent="0">
              <a:buNone/>
            </a:pPr>
            <a:r>
              <a:rPr lang="en-US" dirty="0" smtClean="0">
                <a:solidFill>
                  <a:schemeClr val="accent1">
                    <a:lumMod val="75000"/>
                  </a:schemeClr>
                </a:solidFill>
              </a:rPr>
              <a:t>Example:</a:t>
            </a:r>
          </a:p>
          <a:p>
            <a:pPr marL="0" indent="0">
              <a:buNone/>
            </a:pPr>
            <a:r>
              <a:rPr lang="en-US" dirty="0" smtClean="0">
                <a:solidFill>
                  <a:schemeClr val="accent1">
                    <a:lumMod val="75000"/>
                  </a:schemeClr>
                </a:solidFill>
              </a:rPr>
              <a:t>public class </a:t>
            </a:r>
            <a:r>
              <a:rPr lang="en-US" dirty="0" err="1" smtClean="0">
                <a:solidFill>
                  <a:srgbClr val="C929B2"/>
                </a:solidFill>
              </a:rPr>
              <a:t>DemoWideningCasting</a:t>
            </a:r>
            <a:r>
              <a:rPr lang="en-US" dirty="0" smtClean="0">
                <a:solidFill>
                  <a:schemeClr val="accent1">
                    <a:lumMod val="75000"/>
                  </a:schemeClr>
                </a:solidFill>
              </a:rPr>
              <a:t>{</a:t>
            </a:r>
          </a:p>
          <a:p>
            <a:pPr marL="0" indent="0">
              <a:buNone/>
            </a:pPr>
            <a:r>
              <a:rPr lang="en-US" dirty="0" smtClean="0">
                <a:solidFill>
                  <a:schemeClr val="accent1">
                    <a:lumMod val="75000"/>
                  </a:schemeClr>
                </a:solidFill>
              </a:rPr>
              <a:t>	public static void </a:t>
            </a:r>
            <a:r>
              <a:rPr lang="en-US" dirty="0" smtClean="0">
                <a:solidFill>
                  <a:srgbClr val="C929B2"/>
                </a:solidFill>
              </a:rPr>
              <a:t>main</a:t>
            </a:r>
            <a:r>
              <a:rPr lang="en-US" dirty="0" smtClean="0">
                <a:solidFill>
                  <a:schemeClr val="accent1">
                    <a:lumMod val="75000"/>
                  </a:schemeClr>
                </a:solidFill>
              </a:rPr>
              <a:t>(</a:t>
            </a:r>
            <a:r>
              <a:rPr lang="en-US" dirty="0" smtClean="0">
                <a:solidFill>
                  <a:srgbClr val="C929B2"/>
                </a:solidFill>
              </a:rPr>
              <a:t>String</a:t>
            </a:r>
            <a:r>
              <a:rPr lang="en-US" dirty="0" smtClean="0">
                <a:solidFill>
                  <a:schemeClr val="accent1">
                    <a:lumMod val="75000"/>
                  </a:schemeClr>
                </a:solidFill>
              </a:rPr>
              <a:t>[] </a:t>
            </a:r>
            <a:r>
              <a:rPr lang="en-US" dirty="0" err="1" smtClean="0">
                <a:solidFill>
                  <a:schemeClr val="accent1">
                    <a:lumMod val="75000"/>
                  </a:schemeClr>
                </a:solidFill>
              </a:rPr>
              <a:t>args</a:t>
            </a:r>
            <a:r>
              <a:rPr lang="en-US" dirty="0" smtClean="0">
                <a:solidFill>
                  <a:schemeClr val="accent1">
                    <a:lumMod val="75000"/>
                  </a:schemeClr>
                </a:solidFill>
              </a:rPr>
              <a:t>) {</a:t>
            </a:r>
          </a:p>
          <a:p>
            <a:pPr marL="0" indent="0">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a:solidFill>
                  <a:schemeClr val="accent1">
                    <a:lumMod val="75000"/>
                  </a:schemeClr>
                </a:solidFill>
              </a:rPr>
              <a:t> </a:t>
            </a:r>
            <a:r>
              <a:rPr lang="en-US" dirty="0" err="1"/>
              <a:t>i</a:t>
            </a:r>
            <a:r>
              <a:rPr lang="en-US" dirty="0" err="1" smtClean="0"/>
              <a:t>ntValue</a:t>
            </a:r>
            <a:r>
              <a:rPr lang="en-US" dirty="0" smtClean="0">
                <a:solidFill>
                  <a:schemeClr val="accent1">
                    <a:lumMod val="75000"/>
                  </a:schemeClr>
                </a:solidFill>
              </a:rPr>
              <a:t> = 9;</a:t>
            </a:r>
          </a:p>
          <a:p>
            <a:pPr marL="0" indent="0">
              <a:buNone/>
            </a:pPr>
            <a:r>
              <a:rPr lang="en-US" dirty="0">
                <a:solidFill>
                  <a:schemeClr val="accent1">
                    <a:lumMod val="75000"/>
                  </a:schemeClr>
                </a:solidFill>
              </a:rPr>
              <a:t>	</a:t>
            </a:r>
            <a:r>
              <a:rPr lang="en-US" dirty="0" smtClean="0">
                <a:solidFill>
                  <a:schemeClr val="accent1">
                    <a:lumMod val="75000"/>
                  </a:schemeClr>
                </a:solidFill>
              </a:rPr>
              <a:t>	double </a:t>
            </a:r>
            <a:r>
              <a:rPr lang="en-US" dirty="0" err="1" smtClean="0"/>
              <a:t>doubleValue</a:t>
            </a:r>
            <a:r>
              <a:rPr lang="en-US" dirty="0" smtClean="0">
                <a:solidFill>
                  <a:schemeClr val="accent1">
                    <a:lumMod val="75000"/>
                  </a:schemeClr>
                </a:solidFill>
              </a:rPr>
              <a:t> = </a:t>
            </a:r>
            <a:r>
              <a:rPr lang="en-US" dirty="0" err="1"/>
              <a:t>i</a:t>
            </a:r>
            <a:r>
              <a:rPr lang="en-US" dirty="0" err="1" smtClean="0"/>
              <a:t>ntValue</a:t>
            </a:r>
            <a:r>
              <a:rPr lang="en-US" dirty="0" smtClean="0">
                <a:solidFill>
                  <a:schemeClr val="accent1">
                    <a:lumMod val="75000"/>
                  </a:schemeClr>
                </a:solidFill>
              </a:rPr>
              <a:t>;</a:t>
            </a:r>
          </a:p>
          <a:p>
            <a:pPr marL="0" indent="0">
              <a:buNone/>
            </a:pPr>
            <a:r>
              <a:rPr lang="en-US" dirty="0">
                <a:solidFill>
                  <a:schemeClr val="accent1">
                    <a:lumMod val="75000"/>
                  </a:schemeClr>
                </a:solidFill>
              </a:rPr>
              <a:t>	</a:t>
            </a:r>
            <a:r>
              <a:rPr lang="en-US" dirty="0" smtClean="0">
                <a:solidFill>
                  <a:schemeClr val="accent1">
                    <a:lumMod val="75000"/>
                  </a:schemeClr>
                </a:solidFill>
              </a:rPr>
              <a:t>	</a:t>
            </a:r>
          </a:p>
          <a:p>
            <a:pPr marL="0" indent="0">
              <a:buNone/>
            </a:pPr>
            <a:r>
              <a:rPr lang="en-US" dirty="0">
                <a:solidFill>
                  <a:schemeClr val="accent1">
                    <a:lumMod val="75000"/>
                  </a:schemeClr>
                </a:solidFill>
              </a:rPr>
              <a:t>	</a:t>
            </a: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intValue</a:t>
            </a:r>
            <a:r>
              <a:rPr lang="en-US" dirty="0" smtClean="0">
                <a:solidFill>
                  <a:schemeClr val="accent1">
                    <a:lumMod val="75000"/>
                  </a:schemeClr>
                </a:solidFill>
              </a:rPr>
              <a:t>);          //outputs 9</a:t>
            </a:r>
          </a:p>
          <a:p>
            <a:pPr marL="0" indent="0">
              <a:buNone/>
            </a:pPr>
            <a:r>
              <a:rPr lang="en-US" dirty="0">
                <a:solidFill>
                  <a:schemeClr val="accent1">
                    <a:lumMod val="75000"/>
                  </a:schemeClr>
                </a:solidFill>
              </a:rPr>
              <a:t>	</a:t>
            </a: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doubleValue</a:t>
            </a:r>
            <a:r>
              <a:rPr lang="en-US" dirty="0" smtClean="0">
                <a:solidFill>
                  <a:schemeClr val="accent1">
                    <a:lumMod val="75000"/>
                  </a:schemeClr>
                </a:solidFill>
              </a:rPr>
              <a:t>); //outputs 9.0</a:t>
            </a:r>
          </a:p>
          <a:p>
            <a:pPr marL="0" indent="0">
              <a:buNone/>
            </a:pPr>
            <a:r>
              <a:rPr lang="en-US" dirty="0">
                <a:solidFill>
                  <a:schemeClr val="accent1">
                    <a:lumMod val="75000"/>
                  </a:schemeClr>
                </a:solidFill>
              </a:rPr>
              <a:t>	</a:t>
            </a:r>
            <a:r>
              <a:rPr lang="en-US" dirty="0" smtClean="0">
                <a:solidFill>
                  <a:schemeClr val="accent1">
                    <a:lumMod val="75000"/>
                  </a:schemeClr>
                </a:solidFill>
              </a:rPr>
              <a:t>}</a:t>
            </a:r>
            <a:endParaRPr lang="en-US" dirty="0">
              <a:solidFill>
                <a:schemeClr val="accent1">
                  <a:lumMod val="75000"/>
                </a:schemeClr>
              </a:solidFill>
            </a:endParaRPr>
          </a:p>
          <a:p>
            <a:pPr marL="0" indent="0">
              <a:buNone/>
            </a:pPr>
            <a:r>
              <a:rPr lang="en-US" dirty="0" smtClean="0">
                <a:solidFill>
                  <a:schemeClr val="accent1">
                    <a:lumMod val="75000"/>
                  </a:schemeClr>
                </a:solidFill>
              </a:rPr>
              <a:t>}</a:t>
            </a:r>
          </a:p>
        </p:txBody>
      </p:sp>
    </p:spTree>
    <p:extLst>
      <p:ext uri="{BB962C8B-B14F-4D97-AF65-F5344CB8AC3E}">
        <p14:creationId xmlns:p14="http://schemas.microsoft.com/office/powerpoint/2010/main" val="1686677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Norrowing</a:t>
            </a:r>
            <a:r>
              <a:rPr lang="en-US" dirty="0" smtClean="0"/>
              <a:t> Casting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Converting a larger type to a smaller size type</a:t>
            </a:r>
          </a:p>
          <a:p>
            <a:pPr marL="0" indent="0">
              <a:buNone/>
            </a:pPr>
            <a:r>
              <a:rPr lang="en-US" dirty="0" smtClean="0"/>
              <a:t>double -&gt; float -&gt; long -&gt; </a:t>
            </a:r>
            <a:r>
              <a:rPr lang="en-US" dirty="0" err="1" smtClean="0"/>
              <a:t>int</a:t>
            </a:r>
            <a:r>
              <a:rPr lang="en-US" dirty="0" smtClean="0"/>
              <a:t> -&gt; char -&gt; short -&gt; byte</a:t>
            </a:r>
          </a:p>
          <a:p>
            <a:pPr marL="0" indent="0">
              <a:buNone/>
            </a:pPr>
            <a:r>
              <a:rPr lang="en-US" dirty="0" smtClean="0">
                <a:solidFill>
                  <a:schemeClr val="accent1">
                    <a:lumMod val="75000"/>
                  </a:schemeClr>
                </a:solidFill>
              </a:rPr>
              <a:t>Example:</a:t>
            </a:r>
          </a:p>
          <a:p>
            <a:pPr marL="0" indent="0">
              <a:buNone/>
            </a:pPr>
            <a:r>
              <a:rPr lang="en-US" dirty="0" smtClean="0">
                <a:solidFill>
                  <a:schemeClr val="accent1">
                    <a:lumMod val="75000"/>
                  </a:schemeClr>
                </a:solidFill>
              </a:rPr>
              <a:t>public class </a:t>
            </a:r>
            <a:r>
              <a:rPr lang="en-US" dirty="0" err="1" smtClean="0">
                <a:solidFill>
                  <a:srgbClr val="C929B2"/>
                </a:solidFill>
              </a:rPr>
              <a:t>DemoWideningCasting</a:t>
            </a:r>
            <a:r>
              <a:rPr lang="en-US" dirty="0" smtClean="0">
                <a:solidFill>
                  <a:schemeClr val="accent1">
                    <a:lumMod val="75000"/>
                  </a:schemeClr>
                </a:solidFill>
              </a:rPr>
              <a:t>{</a:t>
            </a:r>
          </a:p>
          <a:p>
            <a:pPr marL="0" indent="0">
              <a:buNone/>
            </a:pPr>
            <a:r>
              <a:rPr lang="en-US" dirty="0" smtClean="0">
                <a:solidFill>
                  <a:schemeClr val="accent1">
                    <a:lumMod val="75000"/>
                  </a:schemeClr>
                </a:solidFill>
              </a:rPr>
              <a:t>	public static void </a:t>
            </a:r>
            <a:r>
              <a:rPr lang="en-US" dirty="0" smtClean="0">
                <a:solidFill>
                  <a:srgbClr val="C929B2"/>
                </a:solidFill>
              </a:rPr>
              <a:t>main</a:t>
            </a:r>
            <a:r>
              <a:rPr lang="en-US" dirty="0" smtClean="0">
                <a:solidFill>
                  <a:schemeClr val="accent1">
                    <a:lumMod val="75000"/>
                  </a:schemeClr>
                </a:solidFill>
              </a:rPr>
              <a:t>(</a:t>
            </a:r>
            <a:r>
              <a:rPr lang="en-US" dirty="0" smtClean="0">
                <a:solidFill>
                  <a:srgbClr val="C929B2"/>
                </a:solidFill>
              </a:rPr>
              <a:t>String</a:t>
            </a:r>
            <a:r>
              <a:rPr lang="en-US" dirty="0" smtClean="0">
                <a:solidFill>
                  <a:schemeClr val="accent1">
                    <a:lumMod val="75000"/>
                  </a:schemeClr>
                </a:solidFill>
              </a:rPr>
              <a:t>[] </a:t>
            </a:r>
            <a:r>
              <a:rPr lang="en-US" dirty="0" err="1" smtClean="0">
                <a:solidFill>
                  <a:schemeClr val="accent1">
                    <a:lumMod val="75000"/>
                  </a:schemeClr>
                </a:solidFill>
              </a:rPr>
              <a:t>args</a:t>
            </a:r>
            <a:r>
              <a:rPr lang="en-US" dirty="0" smtClean="0">
                <a:solidFill>
                  <a:schemeClr val="accent1">
                    <a:lumMod val="75000"/>
                  </a:schemeClr>
                </a:solidFill>
              </a:rPr>
              <a:t>) {</a:t>
            </a:r>
          </a:p>
          <a:p>
            <a:pPr marL="0" indent="0">
              <a:buNone/>
            </a:pPr>
            <a:r>
              <a:rPr lang="en-US" dirty="0" smtClean="0">
                <a:solidFill>
                  <a:schemeClr val="accent1">
                    <a:lumMod val="75000"/>
                  </a:schemeClr>
                </a:solidFill>
              </a:rPr>
              <a:t>		double </a:t>
            </a:r>
            <a:r>
              <a:rPr lang="en-US" dirty="0" err="1" smtClean="0"/>
              <a:t>doubleValue</a:t>
            </a:r>
            <a:r>
              <a:rPr lang="en-US" dirty="0" smtClean="0"/>
              <a:t> </a:t>
            </a:r>
            <a:r>
              <a:rPr lang="en-US" dirty="0" smtClean="0">
                <a:solidFill>
                  <a:schemeClr val="accent1">
                    <a:lumMod val="75000"/>
                  </a:schemeClr>
                </a:solidFill>
              </a:rPr>
              <a:t>= 9.78;</a:t>
            </a:r>
          </a:p>
          <a:p>
            <a:pPr marL="0" indent="0">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t>intValue</a:t>
            </a: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t>doubleValue</a:t>
            </a:r>
            <a:r>
              <a:rPr lang="en-US" dirty="0" smtClean="0">
                <a:solidFill>
                  <a:schemeClr val="accent1">
                    <a:lumMod val="75000"/>
                  </a:schemeClr>
                </a:solidFill>
              </a:rPr>
              <a:t>; </a:t>
            </a:r>
            <a:r>
              <a:rPr lang="en-US" dirty="0" smtClean="0">
                <a:solidFill>
                  <a:srgbClr val="00B050"/>
                </a:solidFill>
              </a:rPr>
              <a:t>// manual casting: double to </a:t>
            </a:r>
            <a:r>
              <a:rPr lang="en-US" dirty="0" err="1" smtClean="0">
                <a:solidFill>
                  <a:srgbClr val="00B050"/>
                </a:solidFill>
              </a:rPr>
              <a:t>int</a:t>
            </a:r>
            <a:endParaRPr lang="en-US" dirty="0" smtClean="0">
              <a:solidFill>
                <a:srgbClr val="00B050"/>
              </a:solidFill>
            </a:endParaRPr>
          </a:p>
          <a:p>
            <a:pPr marL="0" indent="0">
              <a:buNone/>
            </a:pPr>
            <a:r>
              <a:rPr lang="en-US" dirty="0" smtClean="0">
                <a:solidFill>
                  <a:schemeClr val="accent1">
                    <a:lumMod val="75000"/>
                  </a:schemeClr>
                </a:solidFill>
              </a:rPr>
              <a:t>		</a:t>
            </a:r>
          </a:p>
          <a:p>
            <a:pPr marL="0" indent="0">
              <a:buNone/>
            </a:pP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doubleValue</a:t>
            </a:r>
            <a:r>
              <a:rPr lang="en-US" dirty="0" smtClean="0">
                <a:solidFill>
                  <a:schemeClr val="accent1">
                    <a:lumMod val="75000"/>
                  </a:schemeClr>
                </a:solidFill>
              </a:rPr>
              <a:t>);          </a:t>
            </a:r>
            <a:r>
              <a:rPr lang="en-US" dirty="0" smtClean="0">
                <a:solidFill>
                  <a:srgbClr val="00B050"/>
                </a:solidFill>
              </a:rPr>
              <a:t>//outputs 9.78</a:t>
            </a:r>
          </a:p>
          <a:p>
            <a:pPr marL="0" indent="0">
              <a:buNone/>
            </a:pP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intValue</a:t>
            </a:r>
            <a:r>
              <a:rPr lang="en-US" dirty="0" smtClean="0">
                <a:solidFill>
                  <a:schemeClr val="accent1">
                    <a:lumMod val="75000"/>
                  </a:schemeClr>
                </a:solidFill>
              </a:rPr>
              <a:t>); </a:t>
            </a:r>
            <a:r>
              <a:rPr lang="en-US" dirty="0" smtClean="0">
                <a:solidFill>
                  <a:srgbClr val="00B050"/>
                </a:solidFill>
              </a:rPr>
              <a:t>//outputs 9</a:t>
            </a:r>
          </a:p>
          <a:p>
            <a:pPr marL="0" indent="0">
              <a:buNone/>
            </a:pPr>
            <a:r>
              <a:rPr lang="en-US" dirty="0" smtClean="0">
                <a:solidFill>
                  <a:schemeClr val="accent1">
                    <a:lumMod val="75000"/>
                  </a:schemeClr>
                </a:solidFill>
              </a:rPr>
              <a:t>	}</a:t>
            </a:r>
          </a:p>
          <a:p>
            <a:pPr marL="0" indent="0">
              <a:buNone/>
            </a:pPr>
            <a:r>
              <a:rPr lang="en-US" dirty="0" smtClean="0">
                <a:solidFill>
                  <a:schemeClr val="accent1">
                    <a:lumMod val="75000"/>
                  </a:schemeClr>
                </a:solidFill>
              </a:rPr>
              <a:t>}</a:t>
            </a:r>
          </a:p>
          <a:p>
            <a:pPr marL="0" indent="0">
              <a:buNone/>
            </a:pPr>
            <a:endParaRPr lang="en-US" dirty="0"/>
          </a:p>
        </p:txBody>
      </p:sp>
    </p:spTree>
    <p:extLst>
      <p:ext uri="{BB962C8B-B14F-4D97-AF65-F5344CB8AC3E}">
        <p14:creationId xmlns:p14="http://schemas.microsoft.com/office/powerpoint/2010/main" val="2593356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1594</Words>
  <Application>Microsoft Office PowerPoint</Application>
  <PresentationFormat>Widescreen</PresentationFormat>
  <Paragraphs>253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JAVA TRAINING</vt:lpstr>
      <vt:lpstr>JAVA VARIABLE</vt:lpstr>
      <vt:lpstr>Types of Variable</vt:lpstr>
      <vt:lpstr>Local Variable</vt:lpstr>
      <vt:lpstr>Instance Variable</vt:lpstr>
      <vt:lpstr>Static Variable</vt:lpstr>
      <vt:lpstr>Typecasting</vt:lpstr>
      <vt:lpstr>Widening Casting</vt:lpstr>
      <vt:lpstr>Norrowing Casting</vt:lpstr>
      <vt:lpstr>Data Types</vt:lpstr>
      <vt:lpstr>PowerPoint Presentation</vt:lpstr>
      <vt:lpstr>Primitive Data Types</vt:lpstr>
      <vt:lpstr>Non-primitive </vt:lpstr>
      <vt:lpstr>PowerPoint Presentation</vt:lpstr>
      <vt:lpstr>PowerPoint Presentation</vt:lpstr>
      <vt:lpstr>PowerPoint Presentation</vt:lpstr>
      <vt:lpstr>PowerPoint Presentation</vt:lpstr>
      <vt:lpstr>PowerPoint Presentation</vt:lpstr>
      <vt:lpstr>Why char uses 2 byte in java and what is \u0000 ? </vt:lpstr>
      <vt:lpstr>Unicode System </vt:lpstr>
      <vt:lpstr>Operators </vt:lpstr>
      <vt:lpstr>Operator Precedence </vt:lpstr>
      <vt:lpstr>Unary Operator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TRAINING(Day 2)</dc:title>
  <dc:creator>Rajan Sharma</dc:creator>
  <cp:lastModifiedBy>Rajan Sharma</cp:lastModifiedBy>
  <cp:revision>26</cp:revision>
  <dcterms:created xsi:type="dcterms:W3CDTF">2022-12-27T08:05:20Z</dcterms:created>
  <dcterms:modified xsi:type="dcterms:W3CDTF">2023-05-10T01:54:29Z</dcterms:modified>
</cp:coreProperties>
</file>